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524" r:id="rId2"/>
    <p:sldId id="525" r:id="rId3"/>
    <p:sldId id="526" r:id="rId4"/>
    <p:sldId id="527" r:id="rId5"/>
    <p:sldId id="567" r:id="rId6"/>
    <p:sldId id="531" r:id="rId7"/>
    <p:sldId id="532" r:id="rId8"/>
    <p:sldId id="533" r:id="rId9"/>
    <p:sldId id="528" r:id="rId10"/>
    <p:sldId id="559" r:id="rId11"/>
    <p:sldId id="560" r:id="rId12"/>
    <p:sldId id="561" r:id="rId13"/>
    <p:sldId id="562" r:id="rId14"/>
    <p:sldId id="563" r:id="rId15"/>
    <p:sldId id="564" r:id="rId16"/>
    <p:sldId id="534" r:id="rId17"/>
    <p:sldId id="536" r:id="rId18"/>
    <p:sldId id="537" r:id="rId19"/>
    <p:sldId id="538" r:id="rId20"/>
    <p:sldId id="539" r:id="rId21"/>
    <p:sldId id="540" r:id="rId22"/>
    <p:sldId id="546" r:id="rId23"/>
    <p:sldId id="547" r:id="rId24"/>
    <p:sldId id="548" r:id="rId25"/>
    <p:sldId id="549" r:id="rId26"/>
    <p:sldId id="550" r:id="rId27"/>
    <p:sldId id="551" r:id="rId28"/>
    <p:sldId id="552" r:id="rId29"/>
    <p:sldId id="553" r:id="rId30"/>
    <p:sldId id="554" r:id="rId31"/>
    <p:sldId id="555" r:id="rId32"/>
    <p:sldId id="565" r:id="rId33"/>
    <p:sldId id="566" r:id="rId34"/>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Times New Roman" pitchFamily="18" charset="0"/>
        <a:ea typeface="ＭＳ Ｐゴシック" charset="-128"/>
        <a:cs typeface="+mn-cs"/>
      </a:defRPr>
    </a:lvl1pPr>
    <a:lvl2pPr marL="457200" algn="ctr" rtl="0" fontAlgn="base">
      <a:spcBef>
        <a:spcPct val="0"/>
      </a:spcBef>
      <a:spcAft>
        <a:spcPct val="0"/>
      </a:spcAft>
      <a:defRPr sz="2400" kern="1200">
        <a:solidFill>
          <a:schemeClr val="tx1"/>
        </a:solidFill>
        <a:latin typeface="Times New Roman" pitchFamily="18" charset="0"/>
        <a:ea typeface="ＭＳ Ｐゴシック" charset="-128"/>
        <a:cs typeface="+mn-cs"/>
      </a:defRPr>
    </a:lvl2pPr>
    <a:lvl3pPr marL="914400" algn="ctr" rtl="0" fontAlgn="base">
      <a:spcBef>
        <a:spcPct val="0"/>
      </a:spcBef>
      <a:spcAft>
        <a:spcPct val="0"/>
      </a:spcAft>
      <a:defRPr sz="2400" kern="1200">
        <a:solidFill>
          <a:schemeClr val="tx1"/>
        </a:solidFill>
        <a:latin typeface="Times New Roman" pitchFamily="18" charset="0"/>
        <a:ea typeface="ＭＳ Ｐゴシック" charset="-128"/>
        <a:cs typeface="+mn-cs"/>
      </a:defRPr>
    </a:lvl3pPr>
    <a:lvl4pPr marL="1371600" algn="ctr" rtl="0" fontAlgn="base">
      <a:spcBef>
        <a:spcPct val="0"/>
      </a:spcBef>
      <a:spcAft>
        <a:spcPct val="0"/>
      </a:spcAft>
      <a:defRPr sz="2400" kern="1200">
        <a:solidFill>
          <a:schemeClr val="tx1"/>
        </a:solidFill>
        <a:latin typeface="Times New Roman" pitchFamily="18" charset="0"/>
        <a:ea typeface="ＭＳ Ｐゴシック" charset="-128"/>
        <a:cs typeface="+mn-cs"/>
      </a:defRPr>
    </a:lvl4pPr>
    <a:lvl5pPr marL="1828800" algn="ctr" rtl="0" fontAlgn="base">
      <a:spcBef>
        <a:spcPct val="0"/>
      </a:spcBef>
      <a:spcAft>
        <a:spcPct val="0"/>
      </a:spcAft>
      <a:defRPr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C9E"/>
    <a:srgbClr val="FF0900"/>
    <a:srgbClr val="DEB786"/>
    <a:srgbClr val="FFFD00"/>
    <a:srgbClr val="FFFFCC"/>
    <a:srgbClr val="000080"/>
    <a:srgbClr val="99CCFF"/>
    <a:srgbClr val="008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94660"/>
  </p:normalViewPr>
  <p:slideViewPr>
    <p:cSldViewPr snapToGrid="0">
      <p:cViewPr varScale="1">
        <p:scale>
          <a:sx n="69" d="100"/>
          <a:sy n="69" d="100"/>
        </p:scale>
        <p:origin x="-1284" y="-108"/>
      </p:cViewPr>
      <p:guideLst>
        <p:guide orient="horz" pos="68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Times New Roman" charset="0"/>
                <a:ea typeface="+mn-ea"/>
                <a:cs typeface="+mn-cs"/>
              </a:defRPr>
            </a:lvl1pPr>
          </a:lstStyle>
          <a:p>
            <a:pPr>
              <a:defRPr/>
            </a:pPr>
            <a:endParaRPr lang="en-US"/>
          </a:p>
        </p:txBody>
      </p:sp>
      <p:sp>
        <p:nvSpPr>
          <p:cNvPr id="409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charset="0"/>
                <a:ea typeface="+mn-ea"/>
                <a:cs typeface="+mn-cs"/>
              </a:defRPr>
            </a:lvl1pPr>
          </a:lstStyle>
          <a:p>
            <a:pPr>
              <a:defRPr/>
            </a:pPr>
            <a:endParaRPr lang="en-US"/>
          </a:p>
        </p:txBody>
      </p:sp>
      <p:sp>
        <p:nvSpPr>
          <p:cNvPr id="409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Times New Roman" charset="0"/>
                <a:ea typeface="+mn-ea"/>
                <a:cs typeface="+mn-cs"/>
              </a:defRPr>
            </a:lvl1pPr>
          </a:lstStyle>
          <a:p>
            <a:pPr>
              <a:defRPr/>
            </a:pPr>
            <a:endParaRPr lang="en-US"/>
          </a:p>
        </p:txBody>
      </p:sp>
      <p:sp>
        <p:nvSpPr>
          <p:cNvPr id="409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charset="0"/>
              </a:defRPr>
            </a:lvl1pPr>
          </a:lstStyle>
          <a:p>
            <a:pPr>
              <a:defRPr/>
            </a:pPr>
            <a:fld id="{E098001B-57E7-4D81-BF4D-BE03B83674F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Times New Roman" charset="0"/>
                <a:ea typeface="+mn-ea"/>
                <a:cs typeface="+mn-cs"/>
              </a:defRPr>
            </a:lvl1pPr>
          </a:lstStyle>
          <a:p>
            <a:pPr>
              <a:defRPr/>
            </a:pPr>
            <a:endParaRPr lang="en-US"/>
          </a:p>
        </p:txBody>
      </p:sp>
      <p:sp>
        <p:nvSpPr>
          <p:cNvPr id="4608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charset="0"/>
                <a:ea typeface="+mn-ea"/>
                <a:cs typeface="+mn-cs"/>
              </a:defRPr>
            </a:lvl1pPr>
          </a:lstStyle>
          <a:p>
            <a:pPr>
              <a:defRPr/>
            </a:pPr>
            <a:endParaRPr lang="en-US"/>
          </a:p>
        </p:txBody>
      </p:sp>
      <p:sp>
        <p:nvSpPr>
          <p:cNvPr id="1146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Times New Roman" charset="0"/>
                <a:ea typeface="+mn-ea"/>
                <a:cs typeface="+mn-cs"/>
              </a:defRPr>
            </a:lvl1pPr>
          </a:lstStyle>
          <a:p>
            <a:pPr>
              <a:defRPr/>
            </a:pPr>
            <a:endParaRPr lang="en-US"/>
          </a:p>
        </p:txBody>
      </p:sp>
      <p:sp>
        <p:nvSpPr>
          <p:cNvPr id="4608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charset="0"/>
              </a:defRPr>
            </a:lvl1pPr>
          </a:lstStyle>
          <a:p>
            <a:pPr>
              <a:defRPr/>
            </a:pPr>
            <a:fld id="{839949B6-6D4F-4EAC-932A-85B9068B98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15716" name="Slide Number Placeholder 3"/>
          <p:cNvSpPr>
            <a:spLocks noGrp="1"/>
          </p:cNvSpPr>
          <p:nvPr>
            <p:ph type="sldNum" sz="quarter" idx="5"/>
          </p:nvPr>
        </p:nvSpPr>
        <p:spPr>
          <a:noFill/>
        </p:spPr>
        <p:txBody>
          <a:bodyPr/>
          <a:lstStyle/>
          <a:p>
            <a:fld id="{3284B40C-E06C-4711-8BF2-CD64618E849C}" type="slidenum">
              <a:rPr lang="en-US" smtClean="0">
                <a:latin typeface="Times New Roman" pitchFamily="18" charset="0"/>
              </a:rPr>
              <a:pPr/>
              <a:t>1</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395DC2B-26D3-424A-9A96-C633C720C73B}" type="slidenum">
              <a:rPr lang="en-US" smtClean="0">
                <a:latin typeface="Times New Roman" pitchFamily="18" charset="0"/>
              </a:rPr>
              <a:pPr/>
              <a:t>5</a:t>
            </a:fld>
            <a:endParaRPr lang="en-US" smtClean="0">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pPr defTabSz="930915"/>
            <a:fld id="{CE8FB148-8668-456F-957A-5B370F56E435}" type="slidenum">
              <a:rPr lang="en-US" smtClean="0"/>
              <a:pPr defTabSz="930915"/>
              <a:t>6</a:t>
            </a:fld>
            <a:endParaRPr lang="en-US" dirty="0" smtClean="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pPr defTabSz="930915"/>
            <a:fld id="{C3B0CB2A-CDD5-47CD-B956-D3578C801067}" type="slidenum">
              <a:rPr lang="en-US" smtClean="0"/>
              <a:pPr defTabSz="930915"/>
              <a:t>7</a:t>
            </a:fld>
            <a:endParaRPr lang="en-US" dirty="0" smtClean="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r>
              <a:rPr lang="en-US" smtClean="0"/>
              <a:t>Ballona creek</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pPr defTabSz="930915"/>
            <a:fld id="{0D3CD8C7-5E80-4F53-80DA-9B37FDC59067}" type="slidenum">
              <a:rPr lang="en-US" smtClean="0"/>
              <a:pPr defTabSz="930915"/>
              <a:t>8</a:t>
            </a:fld>
            <a:endParaRPr lang="en-US" dirty="0" smtClean="0"/>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pPr defTabSz="930915"/>
            <a:fld id="{2F6BBD22-51BF-4573-AE51-143DE0C39CE1}" type="slidenum">
              <a:rPr lang="en-US" smtClean="0"/>
              <a:pPr defTabSz="930915"/>
              <a:t>17</a:t>
            </a:fld>
            <a:endParaRPr lang="en-US" dirty="0"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r>
              <a:rPr lang="en-US" smtClean="0"/>
              <a:t>a couple of things happen when an nal exceedance occurs. First, you have to submit your monitoring results to the RB, via SMARTS. Then, if the RB elects, an nal exceedance report must be submitted.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pPr defTabSz="930915"/>
            <a:fld id="{856BE21E-DFFC-48EB-98FE-901316EF2DDB}" type="slidenum">
              <a:rPr lang="en-US" smtClean="0"/>
              <a:pPr defTabSz="930915"/>
              <a:t>18</a:t>
            </a:fld>
            <a:endParaRPr lang="en-US" dirty="0"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r>
              <a:rPr lang="en-US" smtClean="0"/>
              <a:t>Submit nel violation report to rb via smarts; must be certified by an lrp or approved signatory – very fast turnaround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1: 37.2 NTU</a:t>
            </a:r>
          </a:p>
          <a:p>
            <a:r>
              <a:rPr lang="en-US" dirty="0" smtClean="0"/>
              <a:t>Sample 2: &gt;1000 NTU</a:t>
            </a:r>
          </a:p>
          <a:p>
            <a:r>
              <a:rPr lang="en-US" dirty="0" smtClean="0"/>
              <a:t>Sample 2: after 10:1 dilution, measured 372 NTU</a:t>
            </a:r>
          </a:p>
          <a:p>
            <a:r>
              <a:rPr lang="en-US" dirty="0" smtClean="0"/>
              <a:t>Goes to show that you can’t judge</a:t>
            </a:r>
            <a:r>
              <a:rPr lang="en-US" baseline="0" dirty="0" smtClean="0"/>
              <a:t> turbidity without a turbidity meter. </a:t>
            </a:r>
          </a:p>
        </p:txBody>
      </p:sp>
      <p:sp>
        <p:nvSpPr>
          <p:cNvPr id="4" name="Slide Number Placeholder 3"/>
          <p:cNvSpPr>
            <a:spLocks noGrp="1"/>
          </p:cNvSpPr>
          <p:nvPr>
            <p:ph type="sldNum" sz="quarter" idx="10"/>
          </p:nvPr>
        </p:nvSpPr>
        <p:spPr/>
        <p:txBody>
          <a:bodyPr/>
          <a:lstStyle/>
          <a:p>
            <a:pPr>
              <a:defRPr/>
            </a:pPr>
            <a:fld id="{151E5AEA-3CED-49CA-9029-01A69AEF5F0C}"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36BF39-1C5C-4FE8-B79A-B652D9E74A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0BA18D-0052-4532-A147-31348010CA4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E88F9EE-AF2A-47DD-8719-57B6DD6DA4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9812192-E99C-4E60-ACD0-222A7BA6EF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C2EFBF9-0DF7-4245-9282-F9883BBBE9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3722EE-76B6-4B03-990F-539CAEDE0C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8B4034-0530-4DFF-9320-C2F6CCB259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schemeClr val="tx1">
                    <a:tint val="75000"/>
                  </a:schemeClr>
                </a:solidFill>
                <a:latin typeface="+mn-lt"/>
                <a:cs typeface="ＭＳ Ｐゴシック" charset="-128"/>
              </a:defRPr>
            </a:lvl1pPr>
          </a:lstStyle>
          <a:p>
            <a:pPr>
              <a:defRPr/>
            </a:pPr>
            <a:endParaRPr lang="en-US"/>
          </a:p>
        </p:txBody>
      </p:sp>
      <p:sp>
        <p:nvSpPr>
          <p:cNvPr id="6" name="Footer Placeholder 5"/>
          <p:cNvSpPr>
            <a:spLocks noGrp="1" noChangeArrowheads="1"/>
          </p:cNvSpPr>
          <p:nvPr>
            <p:ph type="ftr" sz="quarter" idx="11"/>
          </p:nvPr>
        </p:nvSpPr>
        <p:spPr>
          <a:xfrm>
            <a:off x="3124200" y="6356350"/>
            <a:ext cx="2895600" cy="365125"/>
          </a:xfrm>
          <a:prstGeom prst="rect">
            <a:avLst/>
          </a:prstGeom>
        </p:spPr>
        <p:txBody>
          <a:bodyPr/>
          <a:lstStyle>
            <a:lvl1pPr>
              <a:defRPr>
                <a:latin typeface="Times New Roman" charset="0"/>
                <a:cs typeface="ＭＳ Ｐゴシック"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20DDDF2-3849-461E-B2ED-BF52A8F098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r>
              <a:rPr lang="en-US"/>
              <a:t>		   </a:t>
            </a:r>
            <a:fld id="{387A0E13-CC08-4DCE-BF12-F7E260368215}" type="slidenum">
              <a:rPr lang="en-US"/>
              <a:pPr>
                <a:defRPr/>
              </a:pPr>
              <a:t>‹#›</a:t>
            </a:fld>
            <a:endParaRPr lang="en-US"/>
          </a:p>
        </p:txBody>
      </p:sp>
      <p:sp>
        <p:nvSpPr>
          <p:cNvPr id="4" name="Slide Number Placeholder 17"/>
          <p:cNvSpPr>
            <a:spLocks noGrp="1"/>
          </p:cNvSpPr>
          <p:nvPr>
            <p:ph type="sldNum" sz="quarter" idx="12"/>
          </p:nvPr>
        </p:nvSpPr>
        <p:spPr/>
        <p:txBody>
          <a:bodyPr/>
          <a:lstStyle>
            <a:lvl1pPr>
              <a:defRPr/>
            </a:lvl1pPr>
          </a:lstStyle>
          <a:p>
            <a:pPr>
              <a:defRPr/>
            </a:pPr>
            <a:fld id="{34C4EA0F-FCDA-4DB9-9078-0B3F4AAAF08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019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22400"/>
            <a:ext cx="7772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4613" y="6232525"/>
            <a:ext cx="69215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Times New Roman" charset="0"/>
              </a:defRPr>
            </a:lvl1pPr>
          </a:lstStyle>
          <a:p>
            <a:pPr>
              <a:defRPr/>
            </a:pPr>
            <a:fld id="{0F44629D-B2C1-47E8-B0F6-0FBA72DC75F6}" type="slidenum">
              <a:rPr lang="en-US"/>
              <a:pPr>
                <a:defRPr/>
              </a:pPr>
              <a:t>‹#›</a:t>
            </a:fld>
            <a:endParaRPr lang="en-US"/>
          </a:p>
        </p:txBody>
      </p:sp>
      <p:sp>
        <p:nvSpPr>
          <p:cNvPr id="5" name="Title 1"/>
          <p:cNvSpPr txBox="1">
            <a:spLocks/>
          </p:cNvSpPr>
          <p:nvPr userDrawn="1"/>
        </p:nvSpPr>
        <p:spPr bwMode="auto">
          <a:xfrm>
            <a:off x="6180138" y="6350000"/>
            <a:ext cx="2128837" cy="438150"/>
          </a:xfrm>
          <a:prstGeom prst="rect">
            <a:avLst/>
          </a:prstGeom>
          <a:noFill/>
          <a:ln w="9525">
            <a:noFill/>
            <a:miter lim="800000"/>
            <a:headEnd/>
            <a:tailEnd/>
          </a:ln>
        </p:spPr>
        <p:txBody>
          <a:bodyPr/>
          <a:lstStyle/>
          <a:p>
            <a:pPr algn="r" eaLnBrk="0" hangingPunct="0">
              <a:lnSpc>
                <a:spcPct val="90000"/>
              </a:lnSpc>
              <a:defRPr/>
            </a:pPr>
            <a:r>
              <a:rPr lang="en-US" kern="0" dirty="0" err="1">
                <a:solidFill>
                  <a:srgbClr val="1F4C9E"/>
                </a:solidFill>
                <a:latin typeface="+mj-lt"/>
                <a:cs typeface="ＭＳ Ｐゴシック" charset="-128"/>
              </a:rPr>
              <a:t>Stormwater</a:t>
            </a:r>
            <a:endParaRPr lang="en-US" kern="0" dirty="0">
              <a:solidFill>
                <a:srgbClr val="1F4C9E"/>
              </a:solidFill>
              <a:latin typeface="+mj-lt"/>
              <a:cs typeface="ＭＳ Ｐゴシック" charset="-128"/>
            </a:endParaRPr>
          </a:p>
        </p:txBody>
      </p:sp>
      <p:pic>
        <p:nvPicPr>
          <p:cNvPr id="2" name="Picture 5" descr="RBF 1color.png"/>
          <p:cNvPicPr>
            <a:picLocks noChangeAspect="1"/>
          </p:cNvPicPr>
          <p:nvPr userDrawn="1"/>
        </p:nvPicPr>
        <p:blipFill>
          <a:blip r:embed="rId12"/>
          <a:srcRect/>
          <a:stretch>
            <a:fillRect/>
          </a:stretch>
        </p:blipFill>
        <p:spPr bwMode="auto">
          <a:xfrm>
            <a:off x="8350250" y="6389688"/>
            <a:ext cx="619125" cy="388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6" r:id="rId8"/>
    <p:sldLayoutId id="2147484288" r:id="rId9"/>
  </p:sldLayoutIdLst>
  <p:txStyles>
    <p:titleStyle>
      <a:lvl1pPr algn="ctr" rtl="0" eaLnBrk="0" fontAlgn="base" hangingPunct="0">
        <a:lnSpc>
          <a:spcPct val="90000"/>
        </a:lnSpc>
        <a:spcBef>
          <a:spcPct val="0"/>
        </a:spcBef>
        <a:spcAft>
          <a:spcPct val="0"/>
        </a:spcAft>
        <a:defRPr sz="4000" b="1">
          <a:solidFill>
            <a:srgbClr val="1F4C9E"/>
          </a:solidFill>
          <a:latin typeface="+mj-lt"/>
          <a:ea typeface="ＭＳ Ｐゴシック" charset="-128"/>
          <a:cs typeface="ＭＳ Ｐゴシック" charset="-128"/>
        </a:defRPr>
      </a:lvl1pPr>
      <a:lvl2pPr algn="ctr" rtl="0" eaLnBrk="0" fontAlgn="base" hangingPunct="0">
        <a:lnSpc>
          <a:spcPct val="90000"/>
        </a:lnSpc>
        <a:spcBef>
          <a:spcPct val="0"/>
        </a:spcBef>
        <a:spcAft>
          <a:spcPct val="0"/>
        </a:spcAft>
        <a:defRPr sz="4000" b="1">
          <a:solidFill>
            <a:srgbClr val="1F4C9E"/>
          </a:solidFill>
          <a:latin typeface="Arial" charset="0"/>
          <a:ea typeface="ＭＳ Ｐゴシック" charset="-128"/>
          <a:cs typeface="ＭＳ Ｐゴシック" charset="-128"/>
        </a:defRPr>
      </a:lvl2pPr>
      <a:lvl3pPr algn="ctr" rtl="0" eaLnBrk="0" fontAlgn="base" hangingPunct="0">
        <a:lnSpc>
          <a:spcPct val="90000"/>
        </a:lnSpc>
        <a:spcBef>
          <a:spcPct val="0"/>
        </a:spcBef>
        <a:spcAft>
          <a:spcPct val="0"/>
        </a:spcAft>
        <a:defRPr sz="4000" b="1">
          <a:solidFill>
            <a:srgbClr val="1F4C9E"/>
          </a:solidFill>
          <a:latin typeface="Arial" charset="0"/>
          <a:ea typeface="ＭＳ Ｐゴシック" charset="-128"/>
          <a:cs typeface="ＭＳ Ｐゴシック" charset="-128"/>
        </a:defRPr>
      </a:lvl3pPr>
      <a:lvl4pPr algn="ctr" rtl="0" eaLnBrk="0" fontAlgn="base" hangingPunct="0">
        <a:lnSpc>
          <a:spcPct val="90000"/>
        </a:lnSpc>
        <a:spcBef>
          <a:spcPct val="0"/>
        </a:spcBef>
        <a:spcAft>
          <a:spcPct val="0"/>
        </a:spcAft>
        <a:defRPr sz="4000" b="1">
          <a:solidFill>
            <a:srgbClr val="1F4C9E"/>
          </a:solidFill>
          <a:latin typeface="Arial" charset="0"/>
          <a:ea typeface="ＭＳ Ｐゴシック" charset="-128"/>
          <a:cs typeface="ＭＳ Ｐゴシック" charset="-128"/>
        </a:defRPr>
      </a:lvl4pPr>
      <a:lvl5pPr algn="ctr" rtl="0" eaLnBrk="0" fontAlgn="base" hangingPunct="0">
        <a:lnSpc>
          <a:spcPct val="90000"/>
        </a:lnSpc>
        <a:spcBef>
          <a:spcPct val="0"/>
        </a:spcBef>
        <a:spcAft>
          <a:spcPct val="0"/>
        </a:spcAft>
        <a:defRPr sz="4000" b="1">
          <a:solidFill>
            <a:srgbClr val="1F4C9E"/>
          </a:solidFill>
          <a:latin typeface="Arial" charset="0"/>
          <a:ea typeface="ＭＳ Ｐゴシック" charset="-128"/>
          <a:cs typeface="ＭＳ Ｐゴシック" charset="-128"/>
        </a:defRPr>
      </a:lvl5pPr>
      <a:lvl6pPr marL="457200" algn="ctr" rtl="0" fontAlgn="base">
        <a:lnSpc>
          <a:spcPct val="90000"/>
        </a:lnSpc>
        <a:spcBef>
          <a:spcPct val="0"/>
        </a:spcBef>
        <a:spcAft>
          <a:spcPct val="0"/>
        </a:spcAft>
        <a:defRPr sz="4000" b="1">
          <a:solidFill>
            <a:srgbClr val="000080"/>
          </a:solidFill>
          <a:latin typeface="Arial" charset="0"/>
        </a:defRPr>
      </a:lvl6pPr>
      <a:lvl7pPr marL="914400" algn="ctr" rtl="0" fontAlgn="base">
        <a:lnSpc>
          <a:spcPct val="90000"/>
        </a:lnSpc>
        <a:spcBef>
          <a:spcPct val="0"/>
        </a:spcBef>
        <a:spcAft>
          <a:spcPct val="0"/>
        </a:spcAft>
        <a:defRPr sz="4000" b="1">
          <a:solidFill>
            <a:srgbClr val="000080"/>
          </a:solidFill>
          <a:latin typeface="Arial" charset="0"/>
        </a:defRPr>
      </a:lvl7pPr>
      <a:lvl8pPr marL="1371600" algn="ctr" rtl="0" fontAlgn="base">
        <a:lnSpc>
          <a:spcPct val="90000"/>
        </a:lnSpc>
        <a:spcBef>
          <a:spcPct val="0"/>
        </a:spcBef>
        <a:spcAft>
          <a:spcPct val="0"/>
        </a:spcAft>
        <a:defRPr sz="4000" b="1">
          <a:solidFill>
            <a:srgbClr val="000080"/>
          </a:solidFill>
          <a:latin typeface="Arial" charset="0"/>
        </a:defRPr>
      </a:lvl8pPr>
      <a:lvl9pPr marL="1828800" algn="ctr" rtl="0" fontAlgn="base">
        <a:lnSpc>
          <a:spcPct val="90000"/>
        </a:lnSpc>
        <a:spcBef>
          <a:spcPct val="0"/>
        </a:spcBef>
        <a:spcAft>
          <a:spcPct val="0"/>
        </a:spcAft>
        <a:defRPr sz="4000" b="1">
          <a:solidFill>
            <a:srgbClr val="000080"/>
          </a:solidFill>
          <a:latin typeface="Arial" charset="0"/>
        </a:defRPr>
      </a:lvl9pPr>
    </p:titleStyle>
    <p:bodyStyle>
      <a:lvl1pPr marL="342900" indent="-342900" algn="l" rtl="0" eaLnBrk="0" fontAlgn="base" hangingPunct="0">
        <a:lnSpc>
          <a:spcPct val="95000"/>
        </a:lnSpc>
        <a:spcBef>
          <a:spcPct val="25000"/>
        </a:spcBef>
        <a:spcAft>
          <a:spcPct val="25000"/>
        </a:spcAft>
        <a:buClr>
          <a:srgbClr val="1F4C9E"/>
        </a:buClr>
        <a:buChar char="•"/>
        <a:defRPr sz="28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0"/>
        </a:spcBef>
        <a:spcAft>
          <a:spcPct val="20000"/>
        </a:spcAft>
        <a:buClr>
          <a:srgbClr val="306E8F"/>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lnSpc>
          <a:spcPct val="90000"/>
        </a:lnSpc>
        <a:spcBef>
          <a:spcPct val="0"/>
        </a:spcBef>
        <a:spcAft>
          <a:spcPct val="10000"/>
        </a:spcAft>
        <a:buChar char="•"/>
        <a:defRPr sz="2000">
          <a:solidFill>
            <a:schemeClr val="tx1"/>
          </a:solidFill>
          <a:latin typeface="+mn-lt"/>
          <a:ea typeface="ＭＳ Ｐゴシック" charset="-128"/>
        </a:defRPr>
      </a:lvl3pPr>
      <a:lvl4pPr marL="1600200" indent="-228600" algn="l" rtl="0" eaLnBrk="0" fontAlgn="base" hangingPunct="0">
        <a:lnSpc>
          <a:spcPct val="90000"/>
        </a:lnSpc>
        <a:spcBef>
          <a:spcPct val="0"/>
        </a:spcBef>
        <a:spcAft>
          <a:spcPct val="10000"/>
        </a:spcAft>
        <a:buChar char="–"/>
        <a:defRPr sz="2000">
          <a:solidFill>
            <a:schemeClr val="tx1"/>
          </a:solidFill>
          <a:latin typeface="+mn-lt"/>
          <a:ea typeface="ＭＳ Ｐゴシック" charset="-128"/>
        </a:defRPr>
      </a:lvl4pPr>
      <a:lvl5pPr marL="2057400" indent="-228600" algn="l" rtl="0" eaLnBrk="0" fontAlgn="base" hangingPunct="0">
        <a:lnSpc>
          <a:spcPct val="90000"/>
        </a:lnSpc>
        <a:spcBef>
          <a:spcPct val="0"/>
        </a:spcBef>
        <a:spcAft>
          <a:spcPct val="10000"/>
        </a:spcAft>
        <a:buChar char="»"/>
        <a:defRPr sz="2000">
          <a:solidFill>
            <a:schemeClr val="tx1"/>
          </a:solidFill>
          <a:latin typeface="+mn-lt"/>
          <a:ea typeface="ＭＳ Ｐゴシック" charset="-128"/>
        </a:defRPr>
      </a:lvl5pPr>
      <a:lvl6pPr marL="2514600" indent="-228600" algn="l" rtl="0" fontAlgn="base">
        <a:lnSpc>
          <a:spcPct val="90000"/>
        </a:lnSpc>
        <a:spcBef>
          <a:spcPct val="0"/>
        </a:spcBef>
        <a:spcAft>
          <a:spcPct val="10000"/>
        </a:spcAft>
        <a:buChar char="»"/>
        <a:defRPr sz="2000">
          <a:solidFill>
            <a:schemeClr val="tx1"/>
          </a:solidFill>
          <a:latin typeface="+mn-lt"/>
          <a:ea typeface="ＭＳ Ｐゴシック" charset="-128"/>
        </a:defRPr>
      </a:lvl6pPr>
      <a:lvl7pPr marL="2971800" indent="-228600" algn="l" rtl="0" fontAlgn="base">
        <a:lnSpc>
          <a:spcPct val="90000"/>
        </a:lnSpc>
        <a:spcBef>
          <a:spcPct val="0"/>
        </a:spcBef>
        <a:spcAft>
          <a:spcPct val="10000"/>
        </a:spcAft>
        <a:buChar char="»"/>
        <a:defRPr sz="2000">
          <a:solidFill>
            <a:schemeClr val="tx1"/>
          </a:solidFill>
          <a:latin typeface="+mn-lt"/>
          <a:ea typeface="ＭＳ Ｐゴシック" charset="-128"/>
        </a:defRPr>
      </a:lvl7pPr>
      <a:lvl8pPr marL="3429000" indent="-228600" algn="l" rtl="0" fontAlgn="base">
        <a:lnSpc>
          <a:spcPct val="90000"/>
        </a:lnSpc>
        <a:spcBef>
          <a:spcPct val="0"/>
        </a:spcBef>
        <a:spcAft>
          <a:spcPct val="10000"/>
        </a:spcAft>
        <a:buChar char="»"/>
        <a:defRPr sz="2000">
          <a:solidFill>
            <a:schemeClr val="tx1"/>
          </a:solidFill>
          <a:latin typeface="+mn-lt"/>
          <a:ea typeface="ＭＳ Ｐゴシック" charset="-128"/>
        </a:defRPr>
      </a:lvl8pPr>
      <a:lvl9pPr marL="3886200" indent="-228600" algn="l" rtl="0" fontAlgn="base">
        <a:lnSpc>
          <a:spcPct val="90000"/>
        </a:lnSpc>
        <a:spcBef>
          <a:spcPct val="0"/>
        </a:spcBef>
        <a:spcAft>
          <a:spcPct val="1000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cover 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4" descr="RBF logo.jpg"/>
          <p:cNvPicPr>
            <a:picLocks noChangeAspect="1"/>
          </p:cNvPicPr>
          <p:nvPr/>
        </p:nvPicPr>
        <p:blipFill>
          <a:blip r:embed="rId4"/>
          <a:srcRect/>
          <a:stretch>
            <a:fillRect/>
          </a:stretch>
        </p:blipFill>
        <p:spPr bwMode="auto">
          <a:xfrm>
            <a:off x="3865563" y="1473200"/>
            <a:ext cx="1412875" cy="1009650"/>
          </a:xfrm>
          <a:prstGeom prst="rect">
            <a:avLst/>
          </a:prstGeom>
          <a:noFill/>
          <a:ln w="9525">
            <a:noFill/>
            <a:miter lim="800000"/>
            <a:headEnd/>
            <a:tailEnd/>
          </a:ln>
        </p:spPr>
      </p:pic>
      <p:sp>
        <p:nvSpPr>
          <p:cNvPr id="15364" name="Title 1"/>
          <p:cNvSpPr txBox="1">
            <a:spLocks/>
          </p:cNvSpPr>
          <p:nvPr/>
        </p:nvSpPr>
        <p:spPr bwMode="auto">
          <a:xfrm>
            <a:off x="391886" y="2773363"/>
            <a:ext cx="8360228" cy="1470025"/>
          </a:xfrm>
          <a:prstGeom prst="rect">
            <a:avLst/>
          </a:prstGeom>
          <a:noFill/>
          <a:ln w="9525">
            <a:noFill/>
            <a:miter lim="800000"/>
            <a:headEnd/>
            <a:tailEnd/>
          </a:ln>
        </p:spPr>
        <p:txBody>
          <a:bodyPr/>
          <a:lstStyle/>
          <a:p>
            <a:pPr>
              <a:lnSpc>
                <a:spcPct val="90000"/>
              </a:lnSpc>
            </a:pPr>
            <a:r>
              <a:rPr lang="en-US" sz="4400" b="1" dirty="0" smtClean="0">
                <a:solidFill>
                  <a:srgbClr val="1F4C9E"/>
                </a:solidFill>
                <a:latin typeface="Arial" charset="0"/>
              </a:rPr>
              <a:t>Key Requirements of the Construction General Permit</a:t>
            </a:r>
          </a:p>
          <a:p>
            <a:pPr>
              <a:lnSpc>
                <a:spcPct val="90000"/>
              </a:lnSpc>
            </a:pPr>
            <a:endParaRPr lang="en-US" b="1" dirty="0" smtClean="0">
              <a:solidFill>
                <a:srgbClr val="1F4C9E"/>
              </a:solidFill>
              <a:latin typeface="Arial" charset="0"/>
            </a:endParaRPr>
          </a:p>
          <a:p>
            <a:pPr>
              <a:lnSpc>
                <a:spcPct val="90000"/>
              </a:lnSpc>
            </a:pPr>
            <a:r>
              <a:rPr lang="en-US" b="1" dirty="0" smtClean="0">
                <a:solidFill>
                  <a:srgbClr val="1F4C9E"/>
                </a:solidFill>
                <a:latin typeface="Arial" charset="0"/>
              </a:rPr>
              <a:t>Scott Taylor, P.E., CISEC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381000"/>
            <a:ext cx="9144000" cy="1019175"/>
          </a:xfrm>
        </p:spPr>
        <p:txBody>
          <a:bodyPr/>
          <a:lstStyle/>
          <a:p>
            <a:r>
              <a:rPr lang="en-US" smtClean="0"/>
              <a:t>Compliance Activities: Risk Level 1</a:t>
            </a:r>
          </a:p>
        </p:txBody>
      </p:sp>
      <p:graphicFrame>
        <p:nvGraphicFramePr>
          <p:cNvPr id="4" name="Content Placeholder 3"/>
          <p:cNvGraphicFramePr>
            <a:graphicFrameLocks noGrp="1"/>
          </p:cNvGraphicFramePr>
          <p:nvPr>
            <p:ph idx="1"/>
          </p:nvPr>
        </p:nvGraphicFramePr>
        <p:xfrm>
          <a:off x="0" y="1422400"/>
          <a:ext cx="9144000" cy="3235960"/>
        </p:xfrm>
        <a:graphic>
          <a:graphicData uri="http://schemas.openxmlformats.org/drawingml/2006/table">
            <a:tbl>
              <a:tblPr firstRow="1" bandRow="1">
                <a:tableStyleId>{6E25E649-3F16-4E02-A733-19D2CDBF48F0}</a:tableStyleId>
              </a:tblPr>
              <a:tblGrid>
                <a:gridCol w="3821373"/>
                <a:gridCol w="5322627"/>
              </a:tblGrid>
              <a:tr h="370840">
                <a:tc>
                  <a:txBody>
                    <a:bodyPr/>
                    <a:lstStyle/>
                    <a:p>
                      <a:pPr algn="ctr"/>
                      <a:r>
                        <a:rPr lang="en-US" dirty="0" smtClean="0"/>
                        <a:t>Task</a:t>
                      </a:r>
                      <a:endParaRPr lang="en-US" dirty="0"/>
                    </a:p>
                  </a:txBody>
                  <a:tcPr/>
                </a:tc>
                <a:tc>
                  <a:txBody>
                    <a:bodyPr/>
                    <a:lstStyle/>
                    <a:p>
                      <a:pPr algn="ctr"/>
                      <a:r>
                        <a:rPr lang="en-US" dirty="0" smtClean="0"/>
                        <a:t>Submittal Requirement</a:t>
                      </a:r>
                      <a:endParaRPr lang="en-US" dirty="0"/>
                    </a:p>
                  </a:txBody>
                  <a:tcPr/>
                </a:tc>
              </a:tr>
              <a:tr h="370840">
                <a:tc>
                  <a:txBody>
                    <a:bodyPr/>
                    <a:lstStyle/>
                    <a:p>
                      <a:r>
                        <a:rPr lang="en-US" dirty="0" smtClean="0"/>
                        <a:t>Weekly Inspection Report</a:t>
                      </a:r>
                      <a:endParaRPr lang="en-US" dirty="0"/>
                    </a:p>
                  </a:txBody>
                  <a:tcPr/>
                </a:tc>
                <a:tc>
                  <a:txBody>
                    <a:bodyPr/>
                    <a:lstStyle/>
                    <a:p>
                      <a:r>
                        <a:rPr lang="en-US" dirty="0" smtClean="0"/>
                        <a:t>Hold in SWPPP, submit</a:t>
                      </a:r>
                      <a:r>
                        <a:rPr lang="en-US" baseline="0" dirty="0" smtClean="0"/>
                        <a:t> with Annual Report</a:t>
                      </a:r>
                      <a:endParaRPr lang="en-US" dirty="0"/>
                    </a:p>
                  </a:txBody>
                  <a:tcPr/>
                </a:tc>
              </a:tr>
              <a:tr h="370840">
                <a:tc>
                  <a:txBody>
                    <a:bodyPr/>
                    <a:lstStyle/>
                    <a:p>
                      <a:r>
                        <a:rPr lang="en-US" dirty="0" smtClean="0"/>
                        <a:t>Storm Event Inspection Report (pre/during/post</a:t>
                      </a:r>
                      <a:r>
                        <a:rPr lang="en-US" baseline="0" dirty="0" smtClean="0"/>
                        <a:t> storm)</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SWPPP Modifications</a:t>
                      </a:r>
                      <a:endParaRPr lang="en-US" dirty="0"/>
                    </a:p>
                  </a:txBody>
                  <a:tcPr/>
                </a:tc>
                <a:tc>
                  <a:txBody>
                    <a:bodyPr/>
                    <a:lstStyle/>
                    <a:p>
                      <a:r>
                        <a:rPr lang="en-US" dirty="0" smtClean="0"/>
                        <a:t>Upload major modifications</a:t>
                      </a:r>
                    </a:p>
                  </a:txBody>
                  <a:tcPr/>
                </a:tc>
              </a:tr>
              <a:tr h="370840">
                <a:tc>
                  <a:txBody>
                    <a:bodyPr/>
                    <a:lstStyle/>
                    <a:p>
                      <a:r>
                        <a:rPr lang="en-US" dirty="0" smtClean="0"/>
                        <a:t>Quarterly Non-Stormwater Inspection</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Non-visible Pollutant Monitoring</a:t>
                      </a:r>
                      <a:endParaRPr lang="en-US" dirty="0"/>
                    </a:p>
                  </a:txBody>
                  <a:tcPr/>
                </a:tc>
                <a:tc>
                  <a:txBody>
                    <a:bodyPr/>
                    <a:lstStyle/>
                    <a:p>
                      <a:r>
                        <a:rPr lang="en-US" baseline="0" dirty="0" smtClean="0"/>
                        <a:t>Hold in SWPPP, submit with Annual Report</a:t>
                      </a:r>
                      <a:endParaRPr lang="en-US" baseline="0" dirty="0"/>
                    </a:p>
                  </a:txBody>
                  <a:tcPr/>
                </a:tc>
              </a:tr>
              <a:tr h="370840">
                <a:tc>
                  <a:txBody>
                    <a:bodyPr/>
                    <a:lstStyle/>
                    <a:p>
                      <a:r>
                        <a:rPr lang="en-US" dirty="0" smtClean="0"/>
                        <a:t>Annual Report</a:t>
                      </a:r>
                      <a:endParaRPr lang="en-US" dirty="0"/>
                    </a:p>
                  </a:txBody>
                  <a:tcPr/>
                </a:tc>
                <a:tc>
                  <a:txBody>
                    <a:bodyPr/>
                    <a:lstStyle/>
                    <a:p>
                      <a:r>
                        <a:rPr lang="en-US" dirty="0" smtClean="0"/>
                        <a:t>Covers</a:t>
                      </a:r>
                      <a:r>
                        <a:rPr lang="en-US" baseline="0" dirty="0" smtClean="0"/>
                        <a:t> July 1 – June 30, Due September 1</a:t>
                      </a:r>
                      <a:endParaRPr lang="en-US" baseline="0" dirty="0"/>
                    </a:p>
                  </a:txBody>
                  <a:tcPr/>
                </a:tc>
              </a:tr>
              <a:tr h="370840">
                <a:tc>
                  <a:txBody>
                    <a:bodyPr/>
                    <a:lstStyle/>
                    <a:p>
                      <a:r>
                        <a:rPr lang="en-US" dirty="0" smtClean="0"/>
                        <a:t>Notice of Termination</a:t>
                      </a:r>
                      <a:endParaRPr lang="en-US" dirty="0"/>
                    </a:p>
                  </a:txBody>
                  <a:tcPr/>
                </a:tc>
                <a:tc>
                  <a:txBody>
                    <a:bodyPr/>
                    <a:lstStyle/>
                    <a:p>
                      <a:r>
                        <a:rPr lang="en-US" baseline="0" dirty="0" smtClean="0"/>
                        <a:t>Submit within 90 days of project completion</a:t>
                      </a:r>
                      <a:endParaRPr lang="en-US" baseline="0"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381000"/>
            <a:ext cx="9144000" cy="1019175"/>
          </a:xfrm>
        </p:spPr>
        <p:txBody>
          <a:bodyPr/>
          <a:lstStyle/>
          <a:p>
            <a:r>
              <a:rPr lang="en-US" smtClean="0"/>
              <a:t>Compliance Activities: Risk Level 2</a:t>
            </a:r>
          </a:p>
        </p:txBody>
      </p:sp>
      <p:graphicFrame>
        <p:nvGraphicFramePr>
          <p:cNvPr id="4" name="Content Placeholder 3"/>
          <p:cNvGraphicFramePr>
            <a:graphicFrameLocks noGrp="1"/>
          </p:cNvGraphicFramePr>
          <p:nvPr>
            <p:ph idx="1"/>
          </p:nvPr>
        </p:nvGraphicFramePr>
        <p:xfrm>
          <a:off x="0" y="1422400"/>
          <a:ext cx="9144000" cy="4719320"/>
        </p:xfrm>
        <a:graphic>
          <a:graphicData uri="http://schemas.openxmlformats.org/drawingml/2006/table">
            <a:tbl>
              <a:tblPr firstRow="1" bandRow="1">
                <a:tableStyleId>{6E25E649-3F16-4E02-A733-19D2CDBF48F0}</a:tableStyleId>
              </a:tblPr>
              <a:tblGrid>
                <a:gridCol w="3791071"/>
                <a:gridCol w="5352929"/>
              </a:tblGrid>
              <a:tr h="370840">
                <a:tc>
                  <a:txBody>
                    <a:bodyPr/>
                    <a:lstStyle/>
                    <a:p>
                      <a:pPr algn="ctr"/>
                      <a:r>
                        <a:rPr lang="en-US" dirty="0" smtClean="0"/>
                        <a:t>Task</a:t>
                      </a:r>
                      <a:endParaRPr lang="en-US" dirty="0"/>
                    </a:p>
                  </a:txBody>
                  <a:tcPr/>
                </a:tc>
                <a:tc>
                  <a:txBody>
                    <a:bodyPr/>
                    <a:lstStyle/>
                    <a:p>
                      <a:pPr algn="ctr"/>
                      <a:r>
                        <a:rPr lang="en-US" dirty="0" smtClean="0"/>
                        <a:t>Submittal Requirement</a:t>
                      </a:r>
                      <a:endParaRPr lang="en-US" dirty="0"/>
                    </a:p>
                  </a:txBody>
                  <a:tcPr/>
                </a:tc>
              </a:tr>
              <a:tr h="370840">
                <a:tc>
                  <a:txBody>
                    <a:bodyPr/>
                    <a:lstStyle/>
                    <a:p>
                      <a:r>
                        <a:rPr lang="en-US" dirty="0" smtClean="0"/>
                        <a:t>Weekly Inspection Report</a:t>
                      </a:r>
                      <a:endParaRPr lang="en-US" dirty="0"/>
                    </a:p>
                  </a:txBody>
                  <a:tcPr/>
                </a:tc>
                <a:tc>
                  <a:txBody>
                    <a:bodyPr/>
                    <a:lstStyle/>
                    <a:p>
                      <a:r>
                        <a:rPr lang="en-US" dirty="0" smtClean="0"/>
                        <a:t>Hold in SWPPP, submit</a:t>
                      </a:r>
                      <a:r>
                        <a:rPr lang="en-US" baseline="0" dirty="0" smtClean="0"/>
                        <a:t> with Annual Report</a:t>
                      </a:r>
                      <a:endParaRPr lang="en-US" dirty="0"/>
                    </a:p>
                  </a:txBody>
                  <a:tcPr/>
                </a:tc>
              </a:tr>
              <a:tr h="370840">
                <a:tc>
                  <a:txBody>
                    <a:bodyPr/>
                    <a:lstStyle/>
                    <a:p>
                      <a:r>
                        <a:rPr lang="en-US" dirty="0" smtClean="0"/>
                        <a:t>Storm Event Inspection Report</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Rain Event Action Plan (REAP)</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Weather forecast</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NAL compliance monitoring data</a:t>
                      </a:r>
                      <a:endParaRPr lang="en-US" dirty="0"/>
                    </a:p>
                  </a:txBody>
                  <a:tcPr/>
                </a:tc>
                <a:tc>
                  <a:txBody>
                    <a:bodyPr/>
                    <a:lstStyle/>
                    <a:p>
                      <a:r>
                        <a:rPr lang="en-US" dirty="0" smtClean="0"/>
                        <a:t>Hold in SWPPP, submit with Annual Report</a:t>
                      </a:r>
                    </a:p>
                    <a:p>
                      <a:r>
                        <a:rPr lang="en-US" dirty="0" smtClean="0"/>
                        <a:t>If NAL exceedance, submit to SMARTS within 10 days</a:t>
                      </a:r>
                      <a:endParaRPr lang="en-US" dirty="0"/>
                    </a:p>
                  </a:txBody>
                  <a:tcPr/>
                </a:tc>
              </a:tr>
              <a:tr h="370840">
                <a:tc>
                  <a:txBody>
                    <a:bodyPr/>
                    <a:lstStyle/>
                    <a:p>
                      <a:r>
                        <a:rPr lang="en-US" dirty="0" smtClean="0"/>
                        <a:t>NAL Exceedance Report</a:t>
                      </a:r>
                      <a:endParaRPr lang="en-US" dirty="0"/>
                    </a:p>
                  </a:txBody>
                  <a:tcPr/>
                </a:tc>
                <a:tc>
                  <a:txBody>
                    <a:bodyPr/>
                    <a:lstStyle/>
                    <a:p>
                      <a:r>
                        <a:rPr lang="en-US" dirty="0" smtClean="0"/>
                        <a:t>Submit to SMARTS if requested by RB</a:t>
                      </a:r>
                      <a:endParaRPr lang="en-US" dirty="0"/>
                    </a:p>
                  </a:txBody>
                  <a:tcPr/>
                </a:tc>
              </a:tr>
              <a:tr h="370840">
                <a:tc>
                  <a:txBody>
                    <a:bodyPr/>
                    <a:lstStyle/>
                    <a:p>
                      <a:r>
                        <a:rPr lang="en-US" dirty="0" smtClean="0"/>
                        <a:t>SWPPP Modifications</a:t>
                      </a:r>
                      <a:endParaRPr lang="en-US" dirty="0"/>
                    </a:p>
                  </a:txBody>
                  <a:tcPr/>
                </a:tc>
                <a:tc>
                  <a:txBody>
                    <a:bodyPr/>
                    <a:lstStyle/>
                    <a:p>
                      <a:r>
                        <a:rPr lang="en-US" dirty="0" smtClean="0"/>
                        <a:t>Upload major modifications</a:t>
                      </a:r>
                    </a:p>
                  </a:txBody>
                  <a:tcPr/>
                </a:tc>
              </a:tr>
              <a:tr h="370840">
                <a:tc>
                  <a:txBody>
                    <a:bodyPr/>
                    <a:lstStyle/>
                    <a:p>
                      <a:r>
                        <a:rPr lang="en-US" dirty="0" smtClean="0"/>
                        <a:t>Quarterly Non-Stormwater Report</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Non-visible pollutant Monitoring</a:t>
                      </a:r>
                      <a:endParaRPr lang="en-US" dirty="0"/>
                    </a:p>
                  </a:txBody>
                  <a:tcPr/>
                </a:tc>
                <a:tc>
                  <a:txBody>
                    <a:bodyPr/>
                    <a:lstStyle/>
                    <a:p>
                      <a:r>
                        <a:rPr lang="en-US" baseline="0" dirty="0" smtClean="0"/>
                        <a:t>Hold in SWPPP, submit with Annual Report</a:t>
                      </a:r>
                      <a:endParaRPr lang="en-US" baseline="0" dirty="0"/>
                    </a:p>
                  </a:txBody>
                  <a:tcPr/>
                </a:tc>
              </a:tr>
              <a:tr h="370840">
                <a:tc>
                  <a:txBody>
                    <a:bodyPr/>
                    <a:lstStyle/>
                    <a:p>
                      <a:r>
                        <a:rPr lang="en-US" dirty="0" smtClean="0"/>
                        <a:t>Annual Report</a:t>
                      </a:r>
                      <a:endParaRPr lang="en-US" dirty="0"/>
                    </a:p>
                  </a:txBody>
                  <a:tcPr/>
                </a:tc>
                <a:tc>
                  <a:txBody>
                    <a:bodyPr/>
                    <a:lstStyle/>
                    <a:p>
                      <a:r>
                        <a:rPr lang="en-US" dirty="0" smtClean="0"/>
                        <a:t>Covers</a:t>
                      </a:r>
                      <a:r>
                        <a:rPr lang="en-US" baseline="0" dirty="0" smtClean="0"/>
                        <a:t> July 1 – June 30; due on September 1</a:t>
                      </a:r>
                    </a:p>
                  </a:txBody>
                  <a:tcPr/>
                </a:tc>
              </a:tr>
              <a:tr h="370840">
                <a:tc>
                  <a:txBody>
                    <a:bodyPr/>
                    <a:lstStyle/>
                    <a:p>
                      <a:r>
                        <a:rPr lang="en-US" dirty="0" smtClean="0"/>
                        <a:t>Notice of Termination</a:t>
                      </a:r>
                      <a:endParaRPr lang="en-US" dirty="0"/>
                    </a:p>
                  </a:txBody>
                  <a:tcPr/>
                </a:tc>
                <a:tc>
                  <a:txBody>
                    <a:bodyPr/>
                    <a:lstStyle/>
                    <a:p>
                      <a:r>
                        <a:rPr lang="en-US" baseline="0" dirty="0" smtClean="0"/>
                        <a:t>Within 90 Days of project completion</a:t>
                      </a:r>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019175"/>
          </a:xfrm>
        </p:spPr>
        <p:txBody>
          <a:bodyPr/>
          <a:lstStyle/>
          <a:p>
            <a:r>
              <a:rPr lang="en-US" smtClean="0"/>
              <a:t>Compliance Activities: Risk Level 3</a:t>
            </a:r>
          </a:p>
        </p:txBody>
      </p:sp>
      <p:graphicFrame>
        <p:nvGraphicFramePr>
          <p:cNvPr id="4" name="Content Placeholder 3"/>
          <p:cNvGraphicFramePr>
            <a:graphicFrameLocks noGrp="1"/>
          </p:cNvGraphicFramePr>
          <p:nvPr>
            <p:ph idx="1"/>
          </p:nvPr>
        </p:nvGraphicFramePr>
        <p:xfrm>
          <a:off x="0" y="638175"/>
          <a:ext cx="9144000" cy="6454862"/>
        </p:xfrm>
        <a:graphic>
          <a:graphicData uri="http://schemas.openxmlformats.org/drawingml/2006/table">
            <a:tbl>
              <a:tblPr firstRow="1" bandRow="1">
                <a:tableStyleId>{6E25E649-3F16-4E02-A733-19D2CDBF48F0}</a:tableStyleId>
              </a:tblPr>
              <a:tblGrid>
                <a:gridCol w="3552669"/>
                <a:gridCol w="5591331"/>
              </a:tblGrid>
              <a:tr h="440919">
                <a:tc>
                  <a:txBody>
                    <a:bodyPr/>
                    <a:lstStyle/>
                    <a:p>
                      <a:pPr algn="ctr"/>
                      <a:r>
                        <a:rPr lang="en-US" dirty="0" smtClean="0"/>
                        <a:t>Task</a:t>
                      </a:r>
                      <a:endParaRPr lang="en-US" dirty="0"/>
                    </a:p>
                  </a:txBody>
                  <a:tcPr/>
                </a:tc>
                <a:tc>
                  <a:txBody>
                    <a:bodyPr/>
                    <a:lstStyle/>
                    <a:p>
                      <a:pPr algn="ctr"/>
                      <a:r>
                        <a:rPr lang="en-US" dirty="0" smtClean="0"/>
                        <a:t>Submittal Requirement</a:t>
                      </a:r>
                      <a:endParaRPr lang="en-US" dirty="0"/>
                    </a:p>
                  </a:txBody>
                  <a:tcPr/>
                </a:tc>
              </a:tr>
              <a:tr h="440919">
                <a:tc>
                  <a:txBody>
                    <a:bodyPr/>
                    <a:lstStyle/>
                    <a:p>
                      <a:r>
                        <a:rPr lang="en-US" sz="1600" dirty="0" smtClean="0"/>
                        <a:t>Weekly Inspection Report</a:t>
                      </a:r>
                      <a:endParaRPr lang="en-US" sz="1600" dirty="0"/>
                    </a:p>
                  </a:txBody>
                  <a:tcPr/>
                </a:tc>
                <a:tc>
                  <a:txBody>
                    <a:bodyPr/>
                    <a:lstStyle/>
                    <a:p>
                      <a:r>
                        <a:rPr lang="en-US" sz="1600" dirty="0" smtClean="0"/>
                        <a:t>Hold in SWPPP, submit</a:t>
                      </a:r>
                      <a:r>
                        <a:rPr lang="en-US" sz="1600" baseline="0" dirty="0" smtClean="0"/>
                        <a:t> with Annual Report</a:t>
                      </a:r>
                      <a:endParaRPr lang="en-US" sz="1600" dirty="0"/>
                    </a:p>
                  </a:txBody>
                  <a:tcPr/>
                </a:tc>
              </a:tr>
              <a:tr h="440919">
                <a:tc>
                  <a:txBody>
                    <a:bodyPr/>
                    <a:lstStyle/>
                    <a:p>
                      <a:r>
                        <a:rPr lang="en-US" sz="1600" dirty="0" smtClean="0"/>
                        <a:t>Storm Event Inspection Report</a:t>
                      </a:r>
                      <a:endParaRPr lang="en-US" sz="1600" dirty="0"/>
                    </a:p>
                  </a:txBody>
                  <a:tcPr/>
                </a:tc>
                <a:tc>
                  <a:txBody>
                    <a:bodyPr/>
                    <a:lstStyle/>
                    <a:p>
                      <a:r>
                        <a:rPr lang="en-US" sz="1600" dirty="0" smtClean="0"/>
                        <a:t>Hold in SWPPP, submit with Annual Report</a:t>
                      </a:r>
                      <a:endParaRPr lang="en-US" sz="1600" dirty="0"/>
                    </a:p>
                  </a:txBody>
                  <a:tcPr/>
                </a:tc>
              </a:tr>
              <a:tr h="440919">
                <a:tc>
                  <a:txBody>
                    <a:bodyPr/>
                    <a:lstStyle/>
                    <a:p>
                      <a:r>
                        <a:rPr lang="en-US" sz="1600" dirty="0" smtClean="0"/>
                        <a:t>Rain Event Action Plan (REAP)</a:t>
                      </a:r>
                      <a:endParaRPr lang="en-US" sz="1600" dirty="0"/>
                    </a:p>
                  </a:txBody>
                  <a:tcPr/>
                </a:tc>
                <a:tc>
                  <a:txBody>
                    <a:bodyPr/>
                    <a:lstStyle/>
                    <a:p>
                      <a:r>
                        <a:rPr lang="en-US" sz="1600" dirty="0" smtClean="0"/>
                        <a:t>Hold in SWPPP, submit with Annual Report</a:t>
                      </a:r>
                      <a:endParaRPr lang="en-US" sz="1600" dirty="0"/>
                    </a:p>
                  </a:txBody>
                  <a:tcPr/>
                </a:tc>
              </a:tr>
              <a:tr h="439388">
                <a:tc>
                  <a:txBody>
                    <a:bodyPr/>
                    <a:lstStyle/>
                    <a:p>
                      <a:r>
                        <a:rPr lang="en-US" sz="1600" dirty="0" smtClean="0"/>
                        <a:t>Weather forecast</a:t>
                      </a:r>
                      <a:endParaRPr lang="en-US" sz="1600" dirty="0"/>
                    </a:p>
                  </a:txBody>
                  <a:tcPr/>
                </a:tc>
                <a:tc>
                  <a:txBody>
                    <a:bodyPr/>
                    <a:lstStyle/>
                    <a:p>
                      <a:r>
                        <a:rPr lang="en-US" sz="1600" dirty="0" smtClean="0"/>
                        <a:t>Print daily, hold in SWPPP, submit with Annual Report</a:t>
                      </a:r>
                      <a:endParaRPr lang="en-US" sz="1600" dirty="0"/>
                    </a:p>
                  </a:txBody>
                  <a:tcPr/>
                </a:tc>
              </a:tr>
              <a:tr h="632343">
                <a:tc>
                  <a:txBody>
                    <a:bodyPr/>
                    <a:lstStyle/>
                    <a:p>
                      <a:r>
                        <a:rPr lang="en-US" sz="1600" dirty="0" smtClean="0"/>
                        <a:t>NAL compliance monitoring data</a:t>
                      </a:r>
                      <a:endParaRPr lang="en-US" sz="1600" dirty="0"/>
                    </a:p>
                  </a:txBody>
                  <a:tcPr/>
                </a:tc>
                <a:tc>
                  <a:txBody>
                    <a:bodyPr/>
                    <a:lstStyle/>
                    <a:p>
                      <a:r>
                        <a:rPr lang="en-US" sz="1600" dirty="0" smtClean="0"/>
                        <a:t>Hold in SWPPP, submit with Annual Report</a:t>
                      </a:r>
                    </a:p>
                    <a:p>
                      <a:r>
                        <a:rPr lang="en-US" sz="1600" dirty="0" smtClean="0"/>
                        <a:t>If NAL exceedance, submit to SMARTS within 10 days</a:t>
                      </a:r>
                      <a:endParaRPr lang="en-US" sz="1600" dirty="0"/>
                    </a:p>
                  </a:txBody>
                  <a:tcPr/>
                </a:tc>
              </a:tr>
              <a:tr h="383811">
                <a:tc>
                  <a:txBody>
                    <a:bodyPr/>
                    <a:lstStyle/>
                    <a:p>
                      <a:r>
                        <a:rPr lang="en-US" sz="1600" dirty="0" smtClean="0"/>
                        <a:t>NAL Exceedance Report</a:t>
                      </a:r>
                      <a:endParaRPr lang="en-US" sz="1600" dirty="0"/>
                    </a:p>
                  </a:txBody>
                  <a:tcPr/>
                </a:tc>
                <a:tc>
                  <a:txBody>
                    <a:bodyPr/>
                    <a:lstStyle/>
                    <a:p>
                      <a:r>
                        <a:rPr lang="en-US" sz="1600" dirty="0" smtClean="0"/>
                        <a:t>Submit to SMARTS if requested by RB</a:t>
                      </a:r>
                      <a:endParaRPr lang="en-US" sz="1600" dirty="0"/>
                    </a:p>
                  </a:txBody>
                  <a:tcPr/>
                </a:tc>
              </a:tr>
              <a:tr h="594573">
                <a:tc>
                  <a:txBody>
                    <a:bodyPr/>
                    <a:lstStyle/>
                    <a:p>
                      <a:r>
                        <a:rPr lang="en-US" sz="1600" dirty="0" smtClean="0"/>
                        <a:t>Receiving</a:t>
                      </a:r>
                      <a:r>
                        <a:rPr lang="en-US" sz="1600" baseline="0" dirty="0" smtClean="0"/>
                        <a:t> Water Monitoring</a:t>
                      </a:r>
                      <a:endParaRPr lang="en-US" sz="1600" dirty="0"/>
                    </a:p>
                  </a:txBody>
                  <a:tcPr/>
                </a:tc>
                <a:tc>
                  <a:txBody>
                    <a:bodyPr/>
                    <a:lstStyle/>
                    <a:p>
                      <a:r>
                        <a:rPr lang="en-US" sz="1600" dirty="0" smtClean="0"/>
                        <a:t>If violation</a:t>
                      </a:r>
                      <a:r>
                        <a:rPr lang="en-US" sz="1600" baseline="0" dirty="0" smtClean="0"/>
                        <a:t> of old NELs….</a:t>
                      </a:r>
                      <a:endParaRPr lang="en-US" sz="1600" dirty="0"/>
                    </a:p>
                  </a:txBody>
                  <a:tcPr/>
                </a:tc>
              </a:tr>
              <a:tr h="447649">
                <a:tc>
                  <a:txBody>
                    <a:bodyPr/>
                    <a:lstStyle/>
                    <a:p>
                      <a:r>
                        <a:rPr lang="en-US" sz="1600" dirty="0" smtClean="0"/>
                        <a:t>ATS System</a:t>
                      </a:r>
                      <a:endParaRPr lang="en-US" sz="1600" dirty="0"/>
                    </a:p>
                  </a:txBody>
                  <a:tcPr/>
                </a:tc>
                <a:tc>
                  <a:txBody>
                    <a:bodyPr/>
                    <a:lstStyle/>
                    <a:p>
                      <a:r>
                        <a:rPr lang="en-US" sz="1600" dirty="0" smtClean="0"/>
                        <a:t>Receiving water monitoring</a:t>
                      </a:r>
                      <a:r>
                        <a:rPr lang="en-US" sz="1600" baseline="0" dirty="0" smtClean="0"/>
                        <a:t> (maybe)</a:t>
                      </a:r>
                      <a:endParaRPr lang="en-US" sz="1600" dirty="0"/>
                    </a:p>
                  </a:txBody>
                  <a:tcPr/>
                </a:tc>
              </a:tr>
              <a:tr h="369428">
                <a:tc>
                  <a:txBody>
                    <a:bodyPr/>
                    <a:lstStyle/>
                    <a:p>
                      <a:r>
                        <a:rPr lang="en-US" sz="1600" dirty="0" smtClean="0"/>
                        <a:t>SWPPP Modifications</a:t>
                      </a:r>
                      <a:endParaRPr lang="en-US" sz="1600" dirty="0"/>
                    </a:p>
                  </a:txBody>
                  <a:tcPr/>
                </a:tc>
                <a:tc>
                  <a:txBody>
                    <a:bodyPr/>
                    <a:lstStyle/>
                    <a:p>
                      <a:r>
                        <a:rPr lang="en-US" sz="1600" dirty="0" smtClean="0"/>
                        <a:t>Upload major modifications</a:t>
                      </a:r>
                    </a:p>
                  </a:txBody>
                  <a:tcPr/>
                </a:tc>
              </a:tr>
              <a:tr h="440919">
                <a:tc>
                  <a:txBody>
                    <a:bodyPr/>
                    <a:lstStyle/>
                    <a:p>
                      <a:r>
                        <a:rPr lang="en-US" sz="1600" dirty="0" smtClean="0"/>
                        <a:t>Quarterly Non-Stormwater Report</a:t>
                      </a:r>
                      <a:endParaRPr lang="en-US" sz="1600" dirty="0"/>
                    </a:p>
                  </a:txBody>
                  <a:tcPr/>
                </a:tc>
                <a:tc>
                  <a:txBody>
                    <a:bodyPr/>
                    <a:lstStyle/>
                    <a:p>
                      <a:r>
                        <a:rPr lang="en-US" sz="1600" dirty="0" smtClean="0"/>
                        <a:t>Hold in SWPPP, submit with Annual Report</a:t>
                      </a:r>
                      <a:endParaRPr lang="en-US" sz="1600" dirty="0"/>
                    </a:p>
                  </a:txBody>
                  <a:tcPr/>
                </a:tc>
              </a:tr>
              <a:tr h="461025">
                <a:tc>
                  <a:txBody>
                    <a:bodyPr/>
                    <a:lstStyle/>
                    <a:p>
                      <a:r>
                        <a:rPr lang="en-US" dirty="0" smtClean="0"/>
                        <a:t>Non-visible pollutant Monitoring</a:t>
                      </a:r>
                      <a:endParaRPr lang="en-US" dirty="0"/>
                    </a:p>
                  </a:txBody>
                  <a:tcPr/>
                </a:tc>
                <a:tc>
                  <a:txBody>
                    <a:bodyPr/>
                    <a:lstStyle/>
                    <a:p>
                      <a:r>
                        <a:rPr lang="en-US" baseline="0" dirty="0" smtClean="0"/>
                        <a:t>Hold in SWPPP, submit with Annual Report</a:t>
                      </a:r>
                      <a:endParaRPr lang="en-US" baseline="0" dirty="0"/>
                    </a:p>
                  </a:txBody>
                  <a:tcPr/>
                </a:tc>
              </a:tr>
              <a:tr h="461025">
                <a:tc>
                  <a:txBody>
                    <a:bodyPr/>
                    <a:lstStyle/>
                    <a:p>
                      <a:r>
                        <a:rPr lang="en-US" sz="1600" dirty="0" smtClean="0"/>
                        <a:t>Annual Report</a:t>
                      </a:r>
                      <a:endParaRPr lang="en-US" sz="1600" dirty="0"/>
                    </a:p>
                  </a:txBody>
                  <a:tcPr/>
                </a:tc>
                <a:tc>
                  <a:txBody>
                    <a:bodyPr/>
                    <a:lstStyle/>
                    <a:p>
                      <a:r>
                        <a:rPr lang="en-US" sz="1600" dirty="0" smtClean="0"/>
                        <a:t>Covers</a:t>
                      </a:r>
                      <a:r>
                        <a:rPr lang="en-US" sz="1600" baseline="0" dirty="0" smtClean="0"/>
                        <a:t> July 1 – June 30; due on September 1</a:t>
                      </a:r>
                    </a:p>
                  </a:txBody>
                  <a:tcPr/>
                </a:tc>
              </a:tr>
              <a:tr h="461025">
                <a:tc>
                  <a:txBody>
                    <a:bodyPr/>
                    <a:lstStyle/>
                    <a:p>
                      <a:r>
                        <a:rPr lang="en-US" sz="1600" dirty="0" smtClean="0"/>
                        <a:t>Notice of Termination</a:t>
                      </a:r>
                      <a:endParaRPr lang="en-US" sz="1600" dirty="0"/>
                    </a:p>
                  </a:txBody>
                  <a:tcPr/>
                </a:tc>
                <a:tc>
                  <a:txBody>
                    <a:bodyPr/>
                    <a:lstStyle/>
                    <a:p>
                      <a:r>
                        <a:rPr lang="en-US" sz="1600" baseline="0" dirty="0" smtClean="0"/>
                        <a:t>Within 90 days of project completion</a:t>
                      </a: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381000"/>
            <a:ext cx="9144000" cy="1019175"/>
          </a:xfrm>
        </p:spPr>
        <p:txBody>
          <a:bodyPr/>
          <a:lstStyle/>
          <a:p>
            <a:r>
              <a:rPr lang="en-US" smtClean="0"/>
              <a:t>Compliance Activities: LUP Type 1</a:t>
            </a:r>
          </a:p>
        </p:txBody>
      </p:sp>
      <p:graphicFrame>
        <p:nvGraphicFramePr>
          <p:cNvPr id="4" name="Content Placeholder 3"/>
          <p:cNvGraphicFramePr>
            <a:graphicFrameLocks noGrp="1"/>
          </p:cNvGraphicFramePr>
          <p:nvPr>
            <p:ph idx="1"/>
          </p:nvPr>
        </p:nvGraphicFramePr>
        <p:xfrm>
          <a:off x="0" y="1422400"/>
          <a:ext cx="9144000" cy="2494280"/>
        </p:xfrm>
        <a:graphic>
          <a:graphicData uri="http://schemas.openxmlformats.org/drawingml/2006/table">
            <a:tbl>
              <a:tblPr firstRow="1" bandRow="1">
                <a:tableStyleId>{85BE263C-DBD7-4A20-BB59-AAB30ACAA65A}</a:tableStyleId>
              </a:tblPr>
              <a:tblGrid>
                <a:gridCol w="4572000"/>
                <a:gridCol w="4572000"/>
              </a:tblGrid>
              <a:tr h="370840">
                <a:tc>
                  <a:txBody>
                    <a:bodyPr/>
                    <a:lstStyle/>
                    <a:p>
                      <a:pPr algn="ctr"/>
                      <a:r>
                        <a:rPr lang="en-US" dirty="0" smtClean="0"/>
                        <a:t>Task</a:t>
                      </a:r>
                      <a:endParaRPr lang="en-US" dirty="0"/>
                    </a:p>
                  </a:txBody>
                  <a:tcPr/>
                </a:tc>
                <a:tc>
                  <a:txBody>
                    <a:bodyPr/>
                    <a:lstStyle/>
                    <a:p>
                      <a:pPr algn="ctr"/>
                      <a:r>
                        <a:rPr lang="en-US" dirty="0" smtClean="0"/>
                        <a:t>Submittal Requirement</a:t>
                      </a:r>
                      <a:endParaRPr lang="en-US" dirty="0"/>
                    </a:p>
                  </a:txBody>
                  <a:tcPr/>
                </a:tc>
              </a:tr>
              <a:tr h="370840">
                <a:tc>
                  <a:txBody>
                    <a:bodyPr/>
                    <a:lstStyle/>
                    <a:p>
                      <a:r>
                        <a:rPr lang="en-US" dirty="0" smtClean="0"/>
                        <a:t>Daily BMP Inspections</a:t>
                      </a:r>
                      <a:endParaRPr lang="en-US" b="1" dirty="0">
                        <a:solidFill>
                          <a:srgbClr val="FF0000"/>
                        </a:solidFill>
                      </a:endParaRPr>
                    </a:p>
                  </a:txBody>
                  <a:tcPr/>
                </a:tc>
                <a:tc>
                  <a:txBody>
                    <a:bodyPr/>
                    <a:lstStyle/>
                    <a:p>
                      <a:r>
                        <a:rPr lang="en-US" dirty="0" smtClean="0"/>
                        <a:t>Hold in SWPPP, submit</a:t>
                      </a:r>
                      <a:r>
                        <a:rPr lang="en-US" baseline="0" dirty="0" smtClean="0"/>
                        <a:t> with Annual Report</a:t>
                      </a:r>
                      <a:endParaRPr lang="en-US" dirty="0"/>
                    </a:p>
                  </a:txBody>
                  <a:tcPr/>
                </a:tc>
              </a:tr>
              <a:tr h="370840">
                <a:tc>
                  <a:txBody>
                    <a:bodyPr/>
                    <a:lstStyle/>
                    <a:p>
                      <a:r>
                        <a:rPr lang="en-US" dirty="0" smtClean="0"/>
                        <a:t>SWPPP Modifications</a:t>
                      </a:r>
                      <a:endParaRPr lang="en-US" dirty="0"/>
                    </a:p>
                  </a:txBody>
                  <a:tcPr/>
                </a:tc>
                <a:tc>
                  <a:txBody>
                    <a:bodyPr/>
                    <a:lstStyle/>
                    <a:p>
                      <a:r>
                        <a:rPr lang="en-US" dirty="0" smtClean="0"/>
                        <a:t>Upload major modifications</a:t>
                      </a:r>
                    </a:p>
                  </a:txBody>
                  <a:tcPr/>
                </a:tc>
              </a:tr>
              <a:tr h="370840">
                <a:tc>
                  <a:txBody>
                    <a:bodyPr/>
                    <a:lstStyle/>
                    <a:p>
                      <a:r>
                        <a:rPr lang="en-US" dirty="0" smtClean="0"/>
                        <a:t>Photographs</a:t>
                      </a:r>
                      <a:endParaRPr lang="en-US" dirty="0"/>
                    </a:p>
                  </a:txBody>
                  <a:tcPr/>
                </a:tc>
                <a:tc>
                  <a:txBody>
                    <a:bodyPr/>
                    <a:lstStyle/>
                    <a:p>
                      <a:r>
                        <a:rPr lang="en-US" dirty="0" smtClean="0"/>
                        <a:t>Upload pre, during and post storm photos for every third storm event</a:t>
                      </a:r>
                      <a:endParaRPr lang="en-US" dirty="0"/>
                    </a:p>
                  </a:txBody>
                  <a:tcPr/>
                </a:tc>
              </a:tr>
              <a:tr h="370840">
                <a:tc>
                  <a:txBody>
                    <a:bodyPr/>
                    <a:lstStyle/>
                    <a:p>
                      <a:r>
                        <a:rPr lang="en-US" dirty="0" smtClean="0"/>
                        <a:t>Annual Report</a:t>
                      </a:r>
                      <a:endParaRPr lang="en-US" dirty="0"/>
                    </a:p>
                  </a:txBody>
                  <a:tcPr/>
                </a:tc>
                <a:tc>
                  <a:txBody>
                    <a:bodyPr/>
                    <a:lstStyle/>
                    <a:p>
                      <a:r>
                        <a:rPr lang="en-US" dirty="0" smtClean="0"/>
                        <a:t>Covers</a:t>
                      </a:r>
                      <a:r>
                        <a:rPr lang="en-US" baseline="0" dirty="0" smtClean="0"/>
                        <a:t> July 1 – June 30</a:t>
                      </a:r>
                    </a:p>
                  </a:txBody>
                  <a:tcPr/>
                </a:tc>
              </a:tr>
              <a:tr h="370840">
                <a:tc>
                  <a:txBody>
                    <a:bodyPr/>
                    <a:lstStyle/>
                    <a:p>
                      <a:r>
                        <a:rPr lang="en-US" dirty="0" smtClean="0"/>
                        <a:t>Notice of Termination</a:t>
                      </a:r>
                      <a:endParaRPr lang="en-US" dirty="0"/>
                    </a:p>
                  </a:txBody>
                  <a:tcPr/>
                </a:tc>
                <a:tc>
                  <a:txBody>
                    <a:bodyPr/>
                    <a:lstStyle/>
                    <a:p>
                      <a:r>
                        <a:rPr lang="en-US" baseline="0" dirty="0" smtClean="0"/>
                        <a:t>Submit within 90 days of project completion</a:t>
                      </a:r>
                    </a:p>
                  </a:txBody>
                  <a:tcPr/>
                </a:tc>
              </a:tr>
            </a:tbl>
          </a:graphicData>
        </a:graphic>
      </p:graphicFrame>
      <p:sp>
        <p:nvSpPr>
          <p:cNvPr id="15377" name="TextBox 4"/>
          <p:cNvSpPr txBox="1">
            <a:spLocks noChangeArrowheads="1"/>
          </p:cNvSpPr>
          <p:nvPr/>
        </p:nvSpPr>
        <p:spPr bwMode="auto">
          <a:xfrm>
            <a:off x="602849" y="4637840"/>
            <a:ext cx="7683500" cy="830263"/>
          </a:xfrm>
          <a:prstGeom prst="rect">
            <a:avLst/>
          </a:prstGeom>
          <a:noFill/>
          <a:ln w="9525">
            <a:noFill/>
            <a:miter lim="800000"/>
            <a:headEnd/>
            <a:tailEnd/>
          </a:ln>
        </p:spPr>
        <p:txBody>
          <a:bodyPr>
            <a:spAutoFit/>
          </a:bodyPr>
          <a:lstStyle/>
          <a:p>
            <a:pPr algn="ctr"/>
            <a:r>
              <a:rPr lang="en-US" i="1" dirty="0"/>
              <a:t>Note that weekly inspection report and Quarterly Non-</a:t>
            </a:r>
            <a:r>
              <a:rPr lang="en-US" i="1" dirty="0" err="1"/>
              <a:t>Stormwater</a:t>
            </a:r>
            <a:r>
              <a:rPr lang="en-US" i="1" dirty="0"/>
              <a:t> Report are not required for LUP Type 1 projects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381000"/>
            <a:ext cx="9144000" cy="1019175"/>
          </a:xfrm>
        </p:spPr>
        <p:txBody>
          <a:bodyPr/>
          <a:lstStyle/>
          <a:p>
            <a:r>
              <a:rPr lang="en-US" smtClean="0"/>
              <a:t>Compliance Activities: LUP Type 2</a:t>
            </a:r>
          </a:p>
        </p:txBody>
      </p:sp>
      <p:graphicFrame>
        <p:nvGraphicFramePr>
          <p:cNvPr id="4" name="Content Placeholder 3"/>
          <p:cNvGraphicFramePr>
            <a:graphicFrameLocks noGrp="1"/>
          </p:cNvGraphicFramePr>
          <p:nvPr>
            <p:ph idx="1"/>
          </p:nvPr>
        </p:nvGraphicFramePr>
        <p:xfrm>
          <a:off x="0" y="1422400"/>
          <a:ext cx="9144000" cy="4516120"/>
        </p:xfrm>
        <a:graphic>
          <a:graphicData uri="http://schemas.openxmlformats.org/drawingml/2006/table">
            <a:tbl>
              <a:tblPr firstRow="1" bandRow="1">
                <a:tableStyleId>{85BE263C-DBD7-4A20-BB59-AAB30ACAA65A}</a:tableStyleId>
              </a:tblPr>
              <a:tblGrid>
                <a:gridCol w="3791071"/>
                <a:gridCol w="5352929"/>
              </a:tblGrid>
              <a:tr h="370840">
                <a:tc>
                  <a:txBody>
                    <a:bodyPr/>
                    <a:lstStyle/>
                    <a:p>
                      <a:pPr algn="ctr"/>
                      <a:r>
                        <a:rPr lang="en-US" dirty="0" smtClean="0"/>
                        <a:t>Task</a:t>
                      </a:r>
                      <a:endParaRPr lang="en-US" dirty="0"/>
                    </a:p>
                  </a:txBody>
                  <a:tcPr/>
                </a:tc>
                <a:tc>
                  <a:txBody>
                    <a:bodyPr/>
                    <a:lstStyle/>
                    <a:p>
                      <a:pPr algn="ctr"/>
                      <a:r>
                        <a:rPr lang="en-US" dirty="0" smtClean="0"/>
                        <a:t>Submittal Requirement</a:t>
                      </a:r>
                      <a:endParaRPr lang="en-US" dirty="0"/>
                    </a:p>
                  </a:txBody>
                  <a:tcPr/>
                </a:tc>
              </a:tr>
              <a:tr h="370840">
                <a:tc>
                  <a:txBody>
                    <a:bodyPr/>
                    <a:lstStyle/>
                    <a:p>
                      <a:r>
                        <a:rPr lang="en-US" dirty="0" smtClean="0"/>
                        <a:t>Storm Event Inspection Report (pre/during/post)</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Daily BMP and </a:t>
                      </a:r>
                      <a:r>
                        <a:rPr lang="en-US" dirty="0" err="1" smtClean="0"/>
                        <a:t>Trackout</a:t>
                      </a:r>
                      <a:r>
                        <a:rPr lang="en-US" dirty="0" smtClean="0"/>
                        <a:t> Inspections</a:t>
                      </a:r>
                      <a:endParaRPr lang="en-US" dirty="0"/>
                    </a:p>
                  </a:txBody>
                  <a:tcPr/>
                </a:tc>
                <a:tc>
                  <a:txBody>
                    <a:bodyPr/>
                    <a:lstStyle/>
                    <a:p>
                      <a:r>
                        <a:rPr lang="en-US" dirty="0" smtClean="0"/>
                        <a:t>Log in SWPPP, submit with Annual Report</a:t>
                      </a:r>
                      <a:endParaRPr lang="en-US" dirty="0"/>
                    </a:p>
                  </a:txBody>
                  <a:tcPr/>
                </a:tc>
              </a:tr>
              <a:tr h="370840">
                <a:tc>
                  <a:txBody>
                    <a:bodyPr/>
                    <a:lstStyle/>
                    <a:p>
                      <a:r>
                        <a:rPr lang="en-US" dirty="0" smtClean="0"/>
                        <a:t>Weather forecast</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NAL compliance monitoring data</a:t>
                      </a:r>
                      <a:endParaRPr lang="en-US" dirty="0"/>
                    </a:p>
                  </a:txBody>
                  <a:tcPr/>
                </a:tc>
                <a:tc>
                  <a:txBody>
                    <a:bodyPr/>
                    <a:lstStyle/>
                    <a:p>
                      <a:r>
                        <a:rPr lang="en-US" dirty="0" smtClean="0"/>
                        <a:t>Hold in SWPPP, submit with Annual Report</a:t>
                      </a:r>
                    </a:p>
                    <a:p>
                      <a:r>
                        <a:rPr lang="en-US" dirty="0" smtClean="0"/>
                        <a:t>If NAL exceedance, submit to SMARTS within 10 days</a:t>
                      </a:r>
                      <a:endParaRPr lang="en-US" dirty="0"/>
                    </a:p>
                  </a:txBody>
                  <a:tcPr/>
                </a:tc>
              </a:tr>
              <a:tr h="370840">
                <a:tc>
                  <a:txBody>
                    <a:bodyPr/>
                    <a:lstStyle/>
                    <a:p>
                      <a:r>
                        <a:rPr lang="en-US" dirty="0" smtClean="0"/>
                        <a:t>NAL Exceedance Report</a:t>
                      </a:r>
                      <a:endParaRPr lang="en-US" dirty="0"/>
                    </a:p>
                  </a:txBody>
                  <a:tcPr/>
                </a:tc>
                <a:tc>
                  <a:txBody>
                    <a:bodyPr/>
                    <a:lstStyle/>
                    <a:p>
                      <a:r>
                        <a:rPr lang="en-US" dirty="0" smtClean="0"/>
                        <a:t>Submit to SMARTS if requested by RB</a:t>
                      </a:r>
                      <a:endParaRPr lang="en-US" dirty="0"/>
                    </a:p>
                  </a:txBody>
                  <a:tcPr/>
                </a:tc>
              </a:tr>
              <a:tr h="370840">
                <a:tc>
                  <a:txBody>
                    <a:bodyPr/>
                    <a:lstStyle/>
                    <a:p>
                      <a:r>
                        <a:rPr lang="en-US" dirty="0" smtClean="0"/>
                        <a:t>Photographs</a:t>
                      </a:r>
                      <a:endParaRPr lang="en-US" dirty="0"/>
                    </a:p>
                  </a:txBody>
                  <a:tcPr/>
                </a:tc>
                <a:tc>
                  <a:txBody>
                    <a:bodyPr/>
                    <a:lstStyle/>
                    <a:p>
                      <a:r>
                        <a:rPr lang="en-US" dirty="0" smtClean="0"/>
                        <a:t>Upload pre, during and post storm photos for every third storm</a:t>
                      </a:r>
                      <a:endParaRPr lang="en-US" dirty="0"/>
                    </a:p>
                  </a:txBody>
                  <a:tcPr/>
                </a:tc>
              </a:tr>
              <a:tr h="370840">
                <a:tc>
                  <a:txBody>
                    <a:bodyPr/>
                    <a:lstStyle/>
                    <a:p>
                      <a:r>
                        <a:rPr lang="en-US" dirty="0" smtClean="0"/>
                        <a:t>SWPPP Modifications</a:t>
                      </a:r>
                      <a:endParaRPr lang="en-US" dirty="0"/>
                    </a:p>
                  </a:txBody>
                  <a:tcPr/>
                </a:tc>
                <a:tc>
                  <a:txBody>
                    <a:bodyPr/>
                    <a:lstStyle/>
                    <a:p>
                      <a:r>
                        <a:rPr lang="en-US" dirty="0" smtClean="0"/>
                        <a:t>Upload major modifications</a:t>
                      </a:r>
                    </a:p>
                  </a:txBody>
                  <a:tcPr/>
                </a:tc>
              </a:tr>
              <a:tr h="370840">
                <a:tc>
                  <a:txBody>
                    <a:bodyPr/>
                    <a:lstStyle/>
                    <a:p>
                      <a:r>
                        <a:rPr lang="en-US" dirty="0" smtClean="0"/>
                        <a:t>Annual Report</a:t>
                      </a:r>
                      <a:endParaRPr lang="en-US" dirty="0"/>
                    </a:p>
                  </a:txBody>
                  <a:tcPr/>
                </a:tc>
                <a:tc>
                  <a:txBody>
                    <a:bodyPr/>
                    <a:lstStyle/>
                    <a:p>
                      <a:r>
                        <a:rPr lang="en-US" dirty="0" smtClean="0"/>
                        <a:t>Covers</a:t>
                      </a:r>
                      <a:r>
                        <a:rPr lang="en-US" baseline="0" dirty="0" smtClean="0"/>
                        <a:t> July 1 – June 30; due on September 1</a:t>
                      </a:r>
                    </a:p>
                  </a:txBody>
                  <a:tcPr/>
                </a:tc>
              </a:tr>
              <a:tr h="370840">
                <a:tc>
                  <a:txBody>
                    <a:bodyPr/>
                    <a:lstStyle/>
                    <a:p>
                      <a:r>
                        <a:rPr lang="en-US" dirty="0" smtClean="0"/>
                        <a:t>Notice of Termination</a:t>
                      </a:r>
                      <a:endParaRPr lang="en-US" dirty="0"/>
                    </a:p>
                  </a:txBody>
                  <a:tcPr/>
                </a:tc>
                <a:tc>
                  <a:txBody>
                    <a:bodyPr/>
                    <a:lstStyle/>
                    <a:p>
                      <a:r>
                        <a:rPr lang="en-US" baseline="0" dirty="0" smtClean="0"/>
                        <a:t>Submit within 90 days of project completion</a:t>
                      </a: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019175"/>
          </a:xfrm>
        </p:spPr>
        <p:txBody>
          <a:bodyPr/>
          <a:lstStyle/>
          <a:p>
            <a:r>
              <a:rPr lang="en-US" smtClean="0"/>
              <a:t>Compliance Activities: LUP Type 3</a:t>
            </a:r>
          </a:p>
        </p:txBody>
      </p:sp>
      <p:graphicFrame>
        <p:nvGraphicFramePr>
          <p:cNvPr id="4" name="Content Placeholder 3"/>
          <p:cNvGraphicFramePr>
            <a:graphicFrameLocks noGrp="1"/>
          </p:cNvGraphicFramePr>
          <p:nvPr>
            <p:ph idx="1"/>
          </p:nvPr>
        </p:nvGraphicFramePr>
        <p:xfrm>
          <a:off x="0" y="750888"/>
          <a:ext cx="9144000" cy="5800824"/>
        </p:xfrm>
        <a:graphic>
          <a:graphicData uri="http://schemas.openxmlformats.org/drawingml/2006/table">
            <a:tbl>
              <a:tblPr firstRow="1" bandRow="1">
                <a:tableStyleId>{85BE263C-DBD7-4A20-BB59-AAB30ACAA65A}</a:tableStyleId>
              </a:tblPr>
              <a:tblGrid>
                <a:gridCol w="3791070"/>
                <a:gridCol w="5352930"/>
              </a:tblGrid>
              <a:tr h="436260">
                <a:tc>
                  <a:txBody>
                    <a:bodyPr/>
                    <a:lstStyle/>
                    <a:p>
                      <a:pPr algn="ctr"/>
                      <a:r>
                        <a:rPr lang="en-US" dirty="0" smtClean="0"/>
                        <a:t>Task</a:t>
                      </a:r>
                      <a:endParaRPr lang="en-US" dirty="0"/>
                    </a:p>
                  </a:txBody>
                  <a:tcPr/>
                </a:tc>
                <a:tc>
                  <a:txBody>
                    <a:bodyPr/>
                    <a:lstStyle/>
                    <a:p>
                      <a:pPr algn="ctr"/>
                      <a:r>
                        <a:rPr lang="en-US" dirty="0" smtClean="0"/>
                        <a:t>Submittal Requirement</a:t>
                      </a:r>
                      <a:endParaRPr lang="en-US" dirty="0"/>
                    </a:p>
                  </a:txBody>
                  <a:tcPr/>
                </a:tc>
              </a:tr>
              <a:tr h="436260">
                <a:tc>
                  <a:txBody>
                    <a:bodyPr/>
                    <a:lstStyle/>
                    <a:p>
                      <a:r>
                        <a:rPr lang="en-US" sz="1600" dirty="0" smtClean="0"/>
                        <a:t>Storm Event Inspection Report (pre/during/post)</a:t>
                      </a:r>
                      <a:endParaRPr lang="en-US" sz="1600" dirty="0"/>
                    </a:p>
                  </a:txBody>
                  <a:tcPr/>
                </a:tc>
                <a:tc>
                  <a:txBody>
                    <a:bodyPr/>
                    <a:lstStyle/>
                    <a:p>
                      <a:r>
                        <a:rPr lang="en-US" sz="1600" dirty="0" smtClean="0"/>
                        <a:t>Hold in SWPPP, submit with Annual Report</a:t>
                      </a:r>
                      <a:endParaRPr lang="en-US" sz="1600" dirty="0"/>
                    </a:p>
                  </a:txBody>
                  <a:tcPr/>
                </a:tc>
              </a:tr>
              <a:tr h="436260">
                <a:tc>
                  <a:txBody>
                    <a:bodyPr/>
                    <a:lstStyle/>
                    <a:p>
                      <a:r>
                        <a:rPr lang="en-US" sz="1600" dirty="0" smtClean="0"/>
                        <a:t>Daily BMP and </a:t>
                      </a:r>
                      <a:r>
                        <a:rPr lang="en-US" sz="1600" dirty="0" err="1" smtClean="0"/>
                        <a:t>Trackout</a:t>
                      </a:r>
                      <a:r>
                        <a:rPr lang="en-US" sz="1600" dirty="0" smtClean="0"/>
                        <a:t> Inspections</a:t>
                      </a:r>
                      <a:endParaRPr lang="en-US" sz="1600" dirty="0"/>
                    </a:p>
                  </a:txBody>
                  <a:tcPr/>
                </a:tc>
                <a:tc>
                  <a:txBody>
                    <a:bodyPr/>
                    <a:lstStyle/>
                    <a:p>
                      <a:r>
                        <a:rPr lang="en-US" sz="1600" dirty="0" smtClean="0"/>
                        <a:t>Log in SWPPP, submit with Annual Report</a:t>
                      </a:r>
                      <a:endParaRPr lang="en-US" sz="1600" dirty="0"/>
                    </a:p>
                  </a:txBody>
                  <a:tcPr/>
                </a:tc>
              </a:tr>
              <a:tr h="434746">
                <a:tc>
                  <a:txBody>
                    <a:bodyPr/>
                    <a:lstStyle/>
                    <a:p>
                      <a:r>
                        <a:rPr lang="en-US" sz="1600" dirty="0" smtClean="0"/>
                        <a:t>Weather forecast</a:t>
                      </a:r>
                      <a:endParaRPr lang="en-US" sz="1600" dirty="0"/>
                    </a:p>
                  </a:txBody>
                  <a:tcPr/>
                </a:tc>
                <a:tc>
                  <a:txBody>
                    <a:bodyPr/>
                    <a:lstStyle/>
                    <a:p>
                      <a:r>
                        <a:rPr lang="en-US" sz="1600" dirty="0" smtClean="0"/>
                        <a:t>Print daily, hold in SWPPP, submit with Annual Report</a:t>
                      </a:r>
                      <a:endParaRPr lang="en-US" sz="1600" dirty="0"/>
                    </a:p>
                  </a:txBody>
                  <a:tcPr/>
                </a:tc>
              </a:tr>
              <a:tr h="382152">
                <a:tc>
                  <a:txBody>
                    <a:bodyPr/>
                    <a:lstStyle/>
                    <a:p>
                      <a:r>
                        <a:rPr lang="en-US" sz="1600" dirty="0" smtClean="0"/>
                        <a:t>Photographs</a:t>
                      </a:r>
                      <a:endParaRPr lang="en-US" sz="1600" dirty="0"/>
                    </a:p>
                  </a:txBody>
                  <a:tcPr/>
                </a:tc>
                <a:tc>
                  <a:txBody>
                    <a:bodyPr/>
                    <a:lstStyle/>
                    <a:p>
                      <a:r>
                        <a:rPr lang="en-US" sz="1600" dirty="0" smtClean="0"/>
                        <a:t>Upload pre, during and post storm photos for every third storm</a:t>
                      </a:r>
                      <a:endParaRPr lang="en-US" sz="1600" dirty="0"/>
                    </a:p>
                  </a:txBody>
                  <a:tcPr/>
                </a:tc>
              </a:tr>
              <a:tr h="625663">
                <a:tc>
                  <a:txBody>
                    <a:bodyPr/>
                    <a:lstStyle/>
                    <a:p>
                      <a:r>
                        <a:rPr lang="en-US" sz="1600" dirty="0" smtClean="0"/>
                        <a:t>NAL compliance monitoring data</a:t>
                      </a:r>
                      <a:endParaRPr lang="en-US" sz="1600" dirty="0"/>
                    </a:p>
                  </a:txBody>
                  <a:tcPr/>
                </a:tc>
                <a:tc>
                  <a:txBody>
                    <a:bodyPr/>
                    <a:lstStyle/>
                    <a:p>
                      <a:r>
                        <a:rPr lang="en-US" sz="1600" dirty="0" smtClean="0"/>
                        <a:t>Hold in SWPPP, submit with Annual Report</a:t>
                      </a:r>
                    </a:p>
                    <a:p>
                      <a:r>
                        <a:rPr lang="en-US" sz="1600" dirty="0" smtClean="0"/>
                        <a:t>If NAL exceedance, submit to SMARTS within 10 days</a:t>
                      </a:r>
                      <a:endParaRPr lang="en-US" sz="1600" dirty="0"/>
                    </a:p>
                  </a:txBody>
                  <a:tcPr/>
                </a:tc>
              </a:tr>
              <a:tr h="436260">
                <a:tc>
                  <a:txBody>
                    <a:bodyPr/>
                    <a:lstStyle/>
                    <a:p>
                      <a:r>
                        <a:rPr lang="en-US" sz="1600" dirty="0" smtClean="0"/>
                        <a:t>NAL Exceedance Report</a:t>
                      </a:r>
                      <a:endParaRPr lang="en-US" sz="1600" dirty="0"/>
                    </a:p>
                  </a:txBody>
                  <a:tcPr/>
                </a:tc>
                <a:tc>
                  <a:txBody>
                    <a:bodyPr/>
                    <a:lstStyle/>
                    <a:p>
                      <a:r>
                        <a:rPr lang="en-US" sz="1600" dirty="0" smtClean="0"/>
                        <a:t>Submit to SMARTS if requested by RB</a:t>
                      </a:r>
                      <a:endParaRPr lang="en-US" sz="1600" dirty="0"/>
                    </a:p>
                  </a:txBody>
                  <a:tcPr/>
                </a:tc>
              </a:tr>
              <a:tr h="369638">
                <a:tc>
                  <a:txBody>
                    <a:bodyPr/>
                    <a:lstStyle/>
                    <a:p>
                      <a:r>
                        <a:rPr lang="en-US" sz="1600" dirty="0" smtClean="0"/>
                        <a:t>No NELs!</a:t>
                      </a:r>
                      <a:endParaRPr lang="en-US" sz="1600" dirty="0"/>
                    </a:p>
                  </a:txBody>
                  <a:tcPr/>
                </a:tc>
                <a:tc>
                  <a:txBody>
                    <a:bodyPr/>
                    <a:lstStyle/>
                    <a:p>
                      <a:endParaRPr lang="en-US" sz="1600" dirty="0"/>
                    </a:p>
                  </a:txBody>
                  <a:tcPr/>
                </a:tc>
              </a:tr>
              <a:tr h="442919">
                <a:tc>
                  <a:txBody>
                    <a:bodyPr/>
                    <a:lstStyle/>
                    <a:p>
                      <a:endParaRPr lang="en-US" sz="1600" dirty="0"/>
                    </a:p>
                  </a:txBody>
                  <a:tcPr/>
                </a:tc>
                <a:tc>
                  <a:txBody>
                    <a:bodyPr/>
                    <a:lstStyle/>
                    <a:p>
                      <a:endParaRPr lang="en-US" sz="1600" dirty="0"/>
                    </a:p>
                  </a:txBody>
                  <a:tcPr/>
                </a:tc>
              </a:tr>
              <a:tr h="372749">
                <a:tc>
                  <a:txBody>
                    <a:bodyPr/>
                    <a:lstStyle/>
                    <a:p>
                      <a:r>
                        <a:rPr lang="en-US" sz="1600" dirty="0" smtClean="0"/>
                        <a:t>Non-Stormwater</a:t>
                      </a:r>
                      <a:r>
                        <a:rPr lang="en-US" sz="1600" baseline="0" dirty="0" smtClean="0"/>
                        <a:t> Monitoring</a:t>
                      </a:r>
                      <a:endParaRPr lang="en-US" sz="1600" dirty="0"/>
                    </a:p>
                  </a:txBody>
                  <a:tcPr/>
                </a:tc>
                <a:tc>
                  <a:txBody>
                    <a:bodyPr/>
                    <a:lstStyle/>
                    <a:p>
                      <a:r>
                        <a:rPr lang="en-US" sz="1600" dirty="0" smtClean="0"/>
                        <a:t>Hold in SWPPP,</a:t>
                      </a:r>
                      <a:r>
                        <a:rPr lang="en-US" sz="1600" baseline="0" dirty="0" smtClean="0"/>
                        <a:t> submit with Annual Report</a:t>
                      </a:r>
                      <a:endParaRPr lang="en-US" sz="1600" dirty="0" smtClean="0"/>
                    </a:p>
                  </a:txBody>
                  <a:tcPr/>
                </a:tc>
              </a:tr>
              <a:tr h="372749">
                <a:tc>
                  <a:txBody>
                    <a:bodyPr/>
                    <a:lstStyle/>
                    <a:p>
                      <a:r>
                        <a:rPr lang="en-US" sz="1600" dirty="0" smtClean="0"/>
                        <a:t>SWPPP Modifications</a:t>
                      </a:r>
                      <a:endParaRPr lang="en-US" sz="1600" dirty="0"/>
                    </a:p>
                  </a:txBody>
                  <a:tcPr/>
                </a:tc>
                <a:tc>
                  <a:txBody>
                    <a:bodyPr/>
                    <a:lstStyle/>
                    <a:p>
                      <a:r>
                        <a:rPr lang="en-US" sz="1600" dirty="0" smtClean="0"/>
                        <a:t>Upload major modifications</a:t>
                      </a:r>
                    </a:p>
                  </a:txBody>
                  <a:tcPr/>
                </a:tc>
              </a:tr>
              <a:tr h="456154">
                <a:tc>
                  <a:txBody>
                    <a:bodyPr/>
                    <a:lstStyle/>
                    <a:p>
                      <a:r>
                        <a:rPr lang="en-US" sz="1600" dirty="0" smtClean="0"/>
                        <a:t>Annual Report</a:t>
                      </a:r>
                      <a:endParaRPr lang="en-US" sz="1600" dirty="0"/>
                    </a:p>
                  </a:txBody>
                  <a:tcPr/>
                </a:tc>
                <a:tc>
                  <a:txBody>
                    <a:bodyPr/>
                    <a:lstStyle/>
                    <a:p>
                      <a:r>
                        <a:rPr lang="en-US" sz="1600" dirty="0" smtClean="0"/>
                        <a:t>Covers</a:t>
                      </a:r>
                      <a:r>
                        <a:rPr lang="en-US" sz="1600" baseline="0" dirty="0" smtClean="0"/>
                        <a:t> July 1 – June 30; due on September 1</a:t>
                      </a:r>
                    </a:p>
                  </a:txBody>
                  <a:tcPr/>
                </a:tc>
              </a:tr>
              <a:tr h="456154">
                <a:tc>
                  <a:txBody>
                    <a:bodyPr/>
                    <a:lstStyle/>
                    <a:p>
                      <a:r>
                        <a:rPr lang="en-US" b="0" dirty="0" smtClean="0"/>
                        <a:t>Notice of Termination</a:t>
                      </a:r>
                      <a:endParaRPr lang="en-US" b="0" dirty="0"/>
                    </a:p>
                  </a:txBody>
                  <a:tcPr/>
                </a:tc>
                <a:tc>
                  <a:txBody>
                    <a:bodyPr/>
                    <a:lstStyle/>
                    <a:p>
                      <a:r>
                        <a:rPr lang="en-US" b="0" baseline="0" dirty="0" smtClean="0"/>
                        <a:t>Submit within 90 days of project completion</a:t>
                      </a: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82575" y="558800"/>
            <a:ext cx="9226550" cy="906463"/>
          </a:xfrm>
        </p:spPr>
        <p:txBody>
          <a:bodyPr>
            <a:normAutofit fontScale="90000"/>
          </a:bodyPr>
          <a:lstStyle/>
          <a:p>
            <a:pPr eaLnBrk="1" hangingPunct="1"/>
            <a:r>
              <a:rPr lang="en-US" sz="3600" smtClean="0"/>
              <a:t>Storm Water Pollution Prevention Plan</a:t>
            </a:r>
            <a:r>
              <a:rPr lang="en-US" sz="4000" smtClean="0"/>
              <a:t> </a:t>
            </a:r>
            <a:r>
              <a:rPr lang="en-US" sz="3200" smtClean="0"/>
              <a:t>(SWPPP)</a:t>
            </a:r>
            <a:endParaRPr lang="en-US" sz="6000" smtClean="0"/>
          </a:p>
        </p:txBody>
      </p:sp>
      <p:sp>
        <p:nvSpPr>
          <p:cNvPr id="144387" name="Rectangle 3"/>
          <p:cNvSpPr>
            <a:spLocks noGrp="1" noChangeArrowheads="1"/>
          </p:cNvSpPr>
          <p:nvPr>
            <p:ph idx="1"/>
          </p:nvPr>
        </p:nvSpPr>
        <p:spPr>
          <a:xfrm>
            <a:off x="457200" y="1562100"/>
            <a:ext cx="8229600" cy="4848225"/>
          </a:xfrm>
        </p:spPr>
        <p:txBody>
          <a:bodyPr/>
          <a:lstStyle/>
          <a:p>
            <a:pPr eaLnBrk="1" hangingPunct="1"/>
            <a:r>
              <a:rPr lang="en-US" sz="2000" dirty="0" smtClean="0"/>
              <a:t>Document that summarizes construction site compliance activities</a:t>
            </a:r>
          </a:p>
          <a:p>
            <a:pPr eaLnBrk="1" hangingPunct="1"/>
            <a:r>
              <a:rPr lang="en-US" sz="2000" dirty="0" smtClean="0"/>
              <a:t>Reflects the Risk Level</a:t>
            </a:r>
          </a:p>
          <a:p>
            <a:pPr eaLnBrk="1" hangingPunct="1"/>
            <a:r>
              <a:rPr lang="en-US" sz="2000" dirty="0" smtClean="0"/>
              <a:t>Identifies Qualified SWPPP Practitioner/ Qualified SWPPP Developer</a:t>
            </a:r>
          </a:p>
          <a:p>
            <a:pPr eaLnBrk="1" hangingPunct="1"/>
            <a:r>
              <a:rPr lang="en-US" sz="2000" dirty="0" smtClean="0"/>
              <a:t>Includes:</a:t>
            </a:r>
          </a:p>
          <a:p>
            <a:pPr lvl="1" eaLnBrk="1" hangingPunct="1"/>
            <a:r>
              <a:rPr lang="en-US" sz="1800" dirty="0" smtClean="0"/>
              <a:t>Monitoring Requirements (CSMP)</a:t>
            </a:r>
          </a:p>
          <a:p>
            <a:pPr lvl="1" eaLnBrk="1" hangingPunct="1"/>
            <a:r>
              <a:rPr lang="en-US" sz="1800" dirty="0" smtClean="0"/>
              <a:t>Inspection </a:t>
            </a:r>
            <a:r>
              <a:rPr lang="en-US" sz="1800" dirty="0" smtClean="0"/>
              <a:t>Requirements/Logs/forms</a:t>
            </a:r>
            <a:endParaRPr lang="en-US" sz="1800" dirty="0" smtClean="0"/>
          </a:p>
          <a:p>
            <a:pPr lvl="1" eaLnBrk="1" hangingPunct="1"/>
            <a:r>
              <a:rPr lang="en-US" sz="1800" dirty="0" smtClean="0"/>
              <a:t>Sampling Locations</a:t>
            </a:r>
          </a:p>
          <a:p>
            <a:pPr lvl="1" eaLnBrk="1" hangingPunct="1"/>
            <a:r>
              <a:rPr lang="en-US" sz="1800" dirty="0" smtClean="0"/>
              <a:t>Erosion and Sediment Control Drawing</a:t>
            </a:r>
          </a:p>
          <a:p>
            <a:pPr lvl="1" eaLnBrk="1" hangingPunct="1"/>
            <a:r>
              <a:rPr lang="en-US" sz="1800" dirty="0" smtClean="0"/>
              <a:t>BMPs to be used</a:t>
            </a:r>
          </a:p>
          <a:p>
            <a:pPr lvl="1" eaLnBrk="1" hangingPunct="1"/>
            <a:r>
              <a:rPr lang="en-US" sz="1800" dirty="0" smtClean="0"/>
              <a:t>Non-</a:t>
            </a:r>
            <a:r>
              <a:rPr lang="en-US" sz="1800" dirty="0" err="1" smtClean="0"/>
              <a:t>stormwater</a:t>
            </a:r>
            <a:r>
              <a:rPr lang="en-US" sz="1800" dirty="0" smtClean="0"/>
              <a:t> management</a:t>
            </a:r>
          </a:p>
          <a:p>
            <a:pPr lvl="1" eaLnBrk="1" hangingPunct="1"/>
            <a:r>
              <a:rPr lang="en-US" sz="1800" dirty="0" smtClean="0"/>
              <a:t>ID of ESA’s, TMDLs, other site conditions</a:t>
            </a:r>
          </a:p>
          <a:p>
            <a:pPr lvl="1" eaLnBrk="1" hangingPunct="1"/>
            <a:endParaRPr lang="en-US" sz="2400" dirty="0" smtClean="0"/>
          </a:p>
        </p:txBody>
      </p:sp>
      <p:sp>
        <p:nvSpPr>
          <p:cNvPr id="4" name="Footer Placeholder 4"/>
          <p:cNvSpPr>
            <a:spLocks noGrp="1"/>
          </p:cNvSpPr>
          <p:nvPr>
            <p:ph type="ftr" sz="quarter" idx="11"/>
          </p:nvPr>
        </p:nvSpPr>
        <p:spPr/>
        <p:txBody>
          <a:bodyPr/>
          <a:lstStyle/>
          <a:p>
            <a:pPr>
              <a:defRPr/>
            </a:pPr>
            <a:r>
              <a:rPr lang="en-US"/>
              <a:t>		   </a:t>
            </a:r>
            <a:fld id="{4EA1114D-4F3F-438F-B6BB-7CBA8C821B30}" type="slidenum">
              <a:rPr lang="en-US"/>
              <a:pPr>
                <a:defRPr/>
              </a:pPr>
              <a:t>16</a:t>
            </a:fld>
            <a:endParaRPr lang="en-US"/>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48279" y="0"/>
            <a:ext cx="8229600" cy="900113"/>
          </a:xfrm>
        </p:spPr>
        <p:txBody>
          <a:bodyPr/>
          <a:lstStyle/>
          <a:p>
            <a:pPr eaLnBrk="1" hangingPunct="1"/>
            <a:r>
              <a:rPr lang="en-US" sz="4500" dirty="0" smtClean="0"/>
              <a:t>Numeric Action Levels (NALs)</a:t>
            </a:r>
          </a:p>
        </p:txBody>
      </p:sp>
      <p:sp>
        <p:nvSpPr>
          <p:cNvPr id="148483" name="Rectangle 3"/>
          <p:cNvSpPr>
            <a:spLocks noGrp="1" noChangeArrowheads="1"/>
          </p:cNvSpPr>
          <p:nvPr>
            <p:ph idx="1"/>
          </p:nvPr>
        </p:nvSpPr>
        <p:spPr>
          <a:xfrm>
            <a:off x="546456" y="1347171"/>
            <a:ext cx="8229600" cy="4389438"/>
          </a:xfrm>
        </p:spPr>
        <p:txBody>
          <a:bodyPr>
            <a:noAutofit/>
          </a:bodyPr>
          <a:lstStyle/>
          <a:p>
            <a:pPr eaLnBrk="1" hangingPunct="1">
              <a:buFontTx/>
              <a:buNone/>
            </a:pPr>
            <a:r>
              <a:rPr lang="en-US" sz="2400" u="sng" dirty="0" smtClean="0"/>
              <a:t>Risk Level 2 and 3 Sites</a:t>
            </a:r>
          </a:p>
          <a:p>
            <a:pPr eaLnBrk="1" hangingPunct="1"/>
            <a:r>
              <a:rPr lang="en-US" sz="2400" dirty="0" smtClean="0"/>
              <a:t>pH NAL = 6.5 – 8.5</a:t>
            </a:r>
          </a:p>
          <a:p>
            <a:pPr eaLnBrk="1" hangingPunct="1"/>
            <a:r>
              <a:rPr lang="en-US" sz="2400" dirty="0" smtClean="0"/>
              <a:t>Turbidity NAL = 250 NTU</a:t>
            </a:r>
          </a:p>
          <a:p>
            <a:pPr eaLnBrk="1" hangingPunct="1"/>
            <a:r>
              <a:rPr lang="en-US" sz="2000" dirty="0" smtClean="0"/>
              <a:t>Verify compliance with NAL by sampling stormwater runoff during storm events</a:t>
            </a:r>
          </a:p>
          <a:p>
            <a:pPr eaLnBrk="1" hangingPunct="1"/>
            <a:r>
              <a:rPr lang="en-US" sz="2000" dirty="0" smtClean="0"/>
              <a:t>Upon NAL exceedance, the Regional Board may require the submittal of an NAL Exceedance Report</a:t>
            </a:r>
          </a:p>
          <a:p>
            <a:pPr eaLnBrk="1" hangingPunct="1"/>
            <a:r>
              <a:rPr lang="en-US" sz="2000" dirty="0" smtClean="0"/>
              <a:t>NAL exceedance triggers BMP review and improvement cycle</a:t>
            </a:r>
          </a:p>
          <a:p>
            <a:pPr eaLnBrk="1" hangingPunct="1"/>
            <a:r>
              <a:rPr lang="en-US" sz="2000" dirty="0" smtClean="0"/>
              <a:t>NAL exceedance is not a violation, but is an immediate call to action</a:t>
            </a:r>
          </a:p>
        </p:txBody>
      </p:sp>
      <p:sp>
        <p:nvSpPr>
          <p:cNvPr id="5" name="Footer Placeholder 4"/>
          <p:cNvSpPr>
            <a:spLocks noGrp="1"/>
          </p:cNvSpPr>
          <p:nvPr>
            <p:ph type="ftr" sz="quarter" idx="11"/>
          </p:nvPr>
        </p:nvSpPr>
        <p:spPr/>
        <p:txBody>
          <a:bodyPr/>
          <a:lstStyle/>
          <a:p>
            <a:pPr>
              <a:defRPr/>
            </a:pPr>
            <a:r>
              <a:rPr lang="en-US"/>
              <a:t>		   </a:t>
            </a:r>
            <a:fld id="{B8345B7A-71DC-4AA1-AD9F-B7D6CFE83E16}" type="slidenum">
              <a:rPr lang="en-US"/>
              <a:pPr>
                <a:defRPr/>
              </a:pPr>
              <a:t>17</a:t>
            </a:fld>
            <a:endParaRPr lang="en-US"/>
          </a:p>
        </p:txBody>
      </p:sp>
      <p:sp>
        <p:nvSpPr>
          <p:cNvPr id="476164" name="Oval 4"/>
          <p:cNvSpPr>
            <a:spLocks noChangeArrowheads="1"/>
          </p:cNvSpPr>
          <p:nvPr/>
        </p:nvSpPr>
        <p:spPr bwMode="auto">
          <a:xfrm>
            <a:off x="207981" y="1224915"/>
            <a:ext cx="4441825" cy="1687984"/>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6164"/>
                                        </p:tgtEl>
                                        <p:attrNameLst>
                                          <p:attrName>style.visibility</p:attrName>
                                        </p:attrNameLst>
                                      </p:cBhvr>
                                      <p:to>
                                        <p:strVal val="visible"/>
                                      </p:to>
                                    </p:set>
                                    <p:anim calcmode="lin" valueType="num">
                                      <p:cBhvr additive="base">
                                        <p:cTn id="7" dur="500" fill="hold"/>
                                        <p:tgtEl>
                                          <p:spTgt spid="476164"/>
                                        </p:tgtEl>
                                        <p:attrNameLst>
                                          <p:attrName>ppt_x</p:attrName>
                                        </p:attrNameLst>
                                      </p:cBhvr>
                                      <p:tavLst>
                                        <p:tav tm="0">
                                          <p:val>
                                            <p:strVal val="#ppt_x"/>
                                          </p:val>
                                        </p:tav>
                                        <p:tav tm="100000">
                                          <p:val>
                                            <p:strVal val="#ppt_x"/>
                                          </p:val>
                                        </p:tav>
                                      </p:tavLst>
                                    </p:anim>
                                    <p:anim calcmode="lin" valueType="num">
                                      <p:cBhvr additive="base">
                                        <p:cTn id="8" dur="500" fill="hold"/>
                                        <p:tgtEl>
                                          <p:spTgt spid="476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16299" y="0"/>
            <a:ext cx="8578850" cy="900113"/>
          </a:xfrm>
        </p:spPr>
        <p:txBody>
          <a:bodyPr>
            <a:normAutofit fontScale="90000"/>
          </a:bodyPr>
          <a:lstStyle/>
          <a:p>
            <a:pPr eaLnBrk="1" hangingPunct="1"/>
            <a:r>
              <a:rPr lang="en-US" sz="4500" dirty="0" smtClean="0"/>
              <a:t>Numeric Effluent Limitations </a:t>
            </a:r>
            <a:r>
              <a:rPr lang="en-US" sz="3600" dirty="0" smtClean="0"/>
              <a:t>(NELs)</a:t>
            </a:r>
            <a:endParaRPr lang="en-US" sz="4500" dirty="0" smtClean="0"/>
          </a:p>
        </p:txBody>
      </p:sp>
      <p:sp>
        <p:nvSpPr>
          <p:cNvPr id="149507" name="Rectangle 3"/>
          <p:cNvSpPr>
            <a:spLocks noGrp="1" noChangeArrowheads="1"/>
          </p:cNvSpPr>
          <p:nvPr>
            <p:ph idx="1"/>
          </p:nvPr>
        </p:nvSpPr>
        <p:spPr>
          <a:xfrm>
            <a:off x="555831" y="1111400"/>
            <a:ext cx="8229600" cy="4389438"/>
          </a:xfrm>
        </p:spPr>
        <p:txBody>
          <a:bodyPr>
            <a:noAutofit/>
          </a:bodyPr>
          <a:lstStyle/>
          <a:p>
            <a:pPr eaLnBrk="1" hangingPunct="1">
              <a:buFontTx/>
              <a:buNone/>
            </a:pPr>
            <a:r>
              <a:rPr lang="en-US" sz="2400" u="sng" dirty="0" smtClean="0"/>
              <a:t>Risk Level 3 Sites:</a:t>
            </a:r>
          </a:p>
          <a:p>
            <a:pPr eaLnBrk="1" hangingPunct="1"/>
            <a:r>
              <a:rPr lang="en-US" sz="2400" dirty="0" smtClean="0"/>
              <a:t>pH NEL = 6.0 – 9.0</a:t>
            </a:r>
          </a:p>
          <a:p>
            <a:pPr eaLnBrk="1" hangingPunct="1"/>
            <a:r>
              <a:rPr lang="en-US" sz="2400" dirty="0" smtClean="0"/>
              <a:t>Turbidity NEL = 500 NTU</a:t>
            </a:r>
          </a:p>
          <a:p>
            <a:pPr eaLnBrk="1" hangingPunct="1">
              <a:buFontTx/>
              <a:buNone/>
            </a:pPr>
            <a:endParaRPr lang="en-US" sz="2000" b="1" u="sng" dirty="0" smtClean="0"/>
          </a:p>
          <a:p>
            <a:pPr eaLnBrk="1" hangingPunct="1">
              <a:buFontTx/>
              <a:buNone/>
            </a:pPr>
            <a:endParaRPr lang="en-US" sz="2000" b="1" u="sng" dirty="0" smtClean="0"/>
          </a:p>
          <a:p>
            <a:pPr eaLnBrk="1" hangingPunct="1">
              <a:buFontTx/>
              <a:buNone/>
            </a:pPr>
            <a:r>
              <a:rPr lang="en-US" sz="2000" b="1" u="sng" dirty="0" smtClean="0"/>
              <a:t>GONE</a:t>
            </a:r>
            <a:r>
              <a:rPr lang="en-US" sz="2000" dirty="0" smtClean="0"/>
              <a:t>!  More about this later…..</a:t>
            </a:r>
          </a:p>
        </p:txBody>
      </p:sp>
      <p:sp>
        <p:nvSpPr>
          <p:cNvPr id="5" name="Footer Placeholder 4"/>
          <p:cNvSpPr>
            <a:spLocks noGrp="1"/>
          </p:cNvSpPr>
          <p:nvPr>
            <p:ph type="ftr" sz="quarter" idx="11"/>
          </p:nvPr>
        </p:nvSpPr>
        <p:spPr/>
        <p:txBody>
          <a:bodyPr/>
          <a:lstStyle/>
          <a:p>
            <a:pPr>
              <a:defRPr/>
            </a:pPr>
            <a:r>
              <a:rPr lang="en-US"/>
              <a:t>		   </a:t>
            </a:r>
            <a:fld id="{92FF94A0-E947-437C-8ABD-3C1746912C01}" type="slidenum">
              <a:rPr lang="en-US"/>
              <a:pPr>
                <a:defRPr/>
              </a:pPr>
              <a:t>18</a:t>
            </a:fld>
            <a:endParaRPr lang="en-US"/>
          </a:p>
        </p:txBody>
      </p:sp>
      <p:sp>
        <p:nvSpPr>
          <p:cNvPr id="477188" name="Oval 4"/>
          <p:cNvSpPr>
            <a:spLocks noChangeArrowheads="1"/>
          </p:cNvSpPr>
          <p:nvPr/>
        </p:nvSpPr>
        <p:spPr bwMode="auto">
          <a:xfrm>
            <a:off x="0" y="938531"/>
            <a:ext cx="4606368" cy="1707464"/>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7188"/>
                                        </p:tgtEl>
                                        <p:attrNameLst>
                                          <p:attrName>style.visibility</p:attrName>
                                        </p:attrNameLst>
                                      </p:cBhvr>
                                      <p:to>
                                        <p:strVal val="visible"/>
                                      </p:to>
                                    </p:set>
                                    <p:anim calcmode="lin" valueType="num">
                                      <p:cBhvr additive="base">
                                        <p:cTn id="7" dur="500" fill="hold"/>
                                        <p:tgtEl>
                                          <p:spTgt spid="477188"/>
                                        </p:tgtEl>
                                        <p:attrNameLst>
                                          <p:attrName>ppt_x</p:attrName>
                                        </p:attrNameLst>
                                      </p:cBhvr>
                                      <p:tavLst>
                                        <p:tav tm="0">
                                          <p:val>
                                            <p:strVal val="#ppt_x"/>
                                          </p:val>
                                        </p:tav>
                                        <p:tav tm="100000">
                                          <p:val>
                                            <p:strVal val="#ppt_x"/>
                                          </p:val>
                                        </p:tav>
                                      </p:tavLst>
                                    </p:anim>
                                    <p:anim calcmode="lin" valueType="num">
                                      <p:cBhvr additive="base">
                                        <p:cTn id="8" dur="500" fill="hold"/>
                                        <p:tgtEl>
                                          <p:spTgt spid="477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79083" y="0"/>
            <a:ext cx="9144000" cy="762000"/>
          </a:xfrm>
        </p:spPr>
        <p:txBody>
          <a:bodyPr>
            <a:normAutofit fontScale="90000"/>
          </a:bodyPr>
          <a:lstStyle/>
          <a:p>
            <a:pPr eaLnBrk="1" hangingPunct="1"/>
            <a:r>
              <a:rPr lang="en-US" sz="4500" dirty="0" smtClean="0"/>
              <a:t>Turbidity Readings - </a:t>
            </a:r>
            <a:r>
              <a:rPr lang="en-US" sz="3600" dirty="0" smtClean="0"/>
              <a:t>Visual Comparisons</a:t>
            </a:r>
            <a:endParaRPr lang="en-US" sz="4500" dirty="0" smtClean="0"/>
          </a:p>
        </p:txBody>
      </p:sp>
      <p:sp>
        <p:nvSpPr>
          <p:cNvPr id="37" name="Footer Placeholder 4"/>
          <p:cNvSpPr>
            <a:spLocks noGrp="1"/>
          </p:cNvSpPr>
          <p:nvPr>
            <p:ph type="ftr" sz="quarter" idx="11"/>
          </p:nvPr>
        </p:nvSpPr>
        <p:spPr>
          <a:xfrm>
            <a:off x="3048896" y="5914913"/>
            <a:ext cx="2895600" cy="457200"/>
          </a:xfrm>
        </p:spPr>
        <p:txBody>
          <a:bodyPr/>
          <a:lstStyle/>
          <a:p>
            <a:pPr>
              <a:defRPr/>
            </a:pPr>
            <a:r>
              <a:rPr lang="en-US"/>
              <a:t>		   </a:t>
            </a:r>
            <a:fld id="{113D014A-E371-4E80-9258-9DD3DBCB577D}" type="slidenum">
              <a:rPr lang="en-US"/>
              <a:pPr>
                <a:defRPr/>
              </a:pPr>
              <a:t>19</a:t>
            </a:fld>
            <a:endParaRPr lang="en-US"/>
          </a:p>
        </p:txBody>
      </p:sp>
      <p:sp>
        <p:nvSpPr>
          <p:cNvPr id="152580" name="Rectangle 40"/>
          <p:cNvSpPr>
            <a:spLocks noChangeArrowheads="1"/>
          </p:cNvSpPr>
          <p:nvPr/>
        </p:nvSpPr>
        <p:spPr bwMode="auto">
          <a:xfrm>
            <a:off x="0" y="5378825"/>
            <a:ext cx="9144000" cy="1479176"/>
          </a:xfrm>
          <a:prstGeom prst="rect">
            <a:avLst/>
          </a:prstGeom>
          <a:solidFill>
            <a:schemeClr val="bg1"/>
          </a:solidFill>
          <a:ln w="9525">
            <a:noFill/>
            <a:miter lim="800000"/>
            <a:headEnd/>
            <a:tailEnd/>
          </a:ln>
        </p:spPr>
        <p:txBody>
          <a:bodyPr wrap="none" anchor="ctr"/>
          <a:lstStyle/>
          <a:p>
            <a:endParaRPr lang="en-US"/>
          </a:p>
        </p:txBody>
      </p:sp>
      <p:sp>
        <p:nvSpPr>
          <p:cNvPr id="152581" name="Text Box 3"/>
          <p:cNvSpPr txBox="1">
            <a:spLocks noChangeArrowheads="1"/>
          </p:cNvSpPr>
          <p:nvPr/>
        </p:nvSpPr>
        <p:spPr bwMode="auto">
          <a:xfrm>
            <a:off x="354909" y="3012963"/>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933</a:t>
            </a:r>
            <a:r>
              <a:rPr lang="en-US" sz="1600">
                <a:ea typeface="ＭＳ Ｐゴシック" pitchFamily="-105" charset="-128"/>
              </a:rPr>
              <a:t> NTU</a:t>
            </a:r>
          </a:p>
        </p:txBody>
      </p:sp>
      <p:sp>
        <p:nvSpPr>
          <p:cNvPr id="152582" name="Text Box 4"/>
          <p:cNvSpPr txBox="1">
            <a:spLocks noChangeArrowheads="1"/>
          </p:cNvSpPr>
          <p:nvPr/>
        </p:nvSpPr>
        <p:spPr bwMode="auto">
          <a:xfrm>
            <a:off x="3174309" y="3012963"/>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584</a:t>
            </a:r>
            <a:r>
              <a:rPr lang="en-US" sz="1600">
                <a:ea typeface="ＭＳ Ｐゴシック" pitchFamily="-105" charset="-128"/>
              </a:rPr>
              <a:t> NTU</a:t>
            </a:r>
          </a:p>
        </p:txBody>
      </p:sp>
      <p:sp>
        <p:nvSpPr>
          <p:cNvPr id="152583" name="Text Box 5"/>
          <p:cNvSpPr txBox="1">
            <a:spLocks noChangeArrowheads="1"/>
          </p:cNvSpPr>
          <p:nvPr/>
        </p:nvSpPr>
        <p:spPr bwMode="auto">
          <a:xfrm>
            <a:off x="4661796" y="5410088"/>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107</a:t>
            </a:r>
            <a:r>
              <a:rPr lang="en-US" sz="1600">
                <a:ea typeface="ＭＳ Ｐゴシック" pitchFamily="-105" charset="-128"/>
              </a:rPr>
              <a:t> NTU</a:t>
            </a:r>
          </a:p>
        </p:txBody>
      </p:sp>
      <p:sp>
        <p:nvSpPr>
          <p:cNvPr id="152584" name="Text Box 6"/>
          <p:cNvSpPr txBox="1">
            <a:spLocks noChangeArrowheads="1"/>
          </p:cNvSpPr>
          <p:nvPr/>
        </p:nvSpPr>
        <p:spPr bwMode="auto">
          <a:xfrm>
            <a:off x="1802709" y="3012963"/>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745</a:t>
            </a:r>
            <a:r>
              <a:rPr lang="en-US" sz="1600">
                <a:ea typeface="ＭＳ Ｐゴシック" pitchFamily="-105" charset="-128"/>
              </a:rPr>
              <a:t> NTU</a:t>
            </a:r>
          </a:p>
        </p:txBody>
      </p:sp>
      <p:sp>
        <p:nvSpPr>
          <p:cNvPr id="152585" name="Text Box 7"/>
          <p:cNvSpPr txBox="1">
            <a:spLocks noChangeArrowheads="1"/>
          </p:cNvSpPr>
          <p:nvPr/>
        </p:nvSpPr>
        <p:spPr bwMode="auto">
          <a:xfrm>
            <a:off x="4622109" y="3012963"/>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477</a:t>
            </a:r>
            <a:r>
              <a:rPr lang="en-US" sz="1600">
                <a:ea typeface="ＭＳ Ｐゴシック" pitchFamily="-105" charset="-128"/>
              </a:rPr>
              <a:t> NTU</a:t>
            </a:r>
          </a:p>
        </p:txBody>
      </p:sp>
      <p:sp>
        <p:nvSpPr>
          <p:cNvPr id="152586" name="Text Box 8"/>
          <p:cNvSpPr txBox="1">
            <a:spLocks noChangeArrowheads="1"/>
          </p:cNvSpPr>
          <p:nvPr/>
        </p:nvSpPr>
        <p:spPr bwMode="auto">
          <a:xfrm>
            <a:off x="3290196" y="5410088"/>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64</a:t>
            </a:r>
            <a:r>
              <a:rPr lang="en-US" sz="1600">
                <a:ea typeface="ＭＳ Ｐゴシック" pitchFamily="-105" charset="-128"/>
              </a:rPr>
              <a:t> NTU</a:t>
            </a:r>
          </a:p>
        </p:txBody>
      </p:sp>
      <p:sp>
        <p:nvSpPr>
          <p:cNvPr id="152587" name="Text Box 9"/>
          <p:cNvSpPr txBox="1">
            <a:spLocks noChangeArrowheads="1"/>
          </p:cNvSpPr>
          <p:nvPr/>
        </p:nvSpPr>
        <p:spPr bwMode="auto">
          <a:xfrm>
            <a:off x="6109596" y="5410088"/>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140</a:t>
            </a:r>
            <a:r>
              <a:rPr lang="en-US" sz="1600">
                <a:ea typeface="ＭＳ Ｐゴシック" pitchFamily="-105" charset="-128"/>
              </a:rPr>
              <a:t> NTU</a:t>
            </a:r>
          </a:p>
        </p:txBody>
      </p:sp>
      <p:sp>
        <p:nvSpPr>
          <p:cNvPr id="152588" name="Text Box 10"/>
          <p:cNvSpPr txBox="1">
            <a:spLocks noChangeArrowheads="1"/>
          </p:cNvSpPr>
          <p:nvPr/>
        </p:nvSpPr>
        <p:spPr bwMode="auto">
          <a:xfrm>
            <a:off x="7557396" y="5410088"/>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216</a:t>
            </a:r>
            <a:r>
              <a:rPr lang="en-US" sz="1600">
                <a:ea typeface="ＭＳ Ｐゴシック" pitchFamily="-105" charset="-128"/>
              </a:rPr>
              <a:t> NTU</a:t>
            </a:r>
          </a:p>
        </p:txBody>
      </p:sp>
      <p:sp>
        <p:nvSpPr>
          <p:cNvPr id="152589" name="Text Box 11"/>
          <p:cNvSpPr txBox="1">
            <a:spLocks noChangeArrowheads="1"/>
          </p:cNvSpPr>
          <p:nvPr/>
        </p:nvSpPr>
        <p:spPr bwMode="auto">
          <a:xfrm>
            <a:off x="7517709" y="3012963"/>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283</a:t>
            </a:r>
            <a:r>
              <a:rPr lang="en-US" sz="1600">
                <a:ea typeface="ＭＳ Ｐゴシック" pitchFamily="-105" charset="-128"/>
              </a:rPr>
              <a:t> NTU</a:t>
            </a:r>
          </a:p>
        </p:txBody>
      </p:sp>
      <p:sp>
        <p:nvSpPr>
          <p:cNvPr id="152590" name="Text Box 12"/>
          <p:cNvSpPr txBox="1">
            <a:spLocks noChangeArrowheads="1"/>
          </p:cNvSpPr>
          <p:nvPr/>
        </p:nvSpPr>
        <p:spPr bwMode="auto">
          <a:xfrm>
            <a:off x="6069909" y="3012963"/>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404</a:t>
            </a:r>
            <a:r>
              <a:rPr lang="en-US" sz="1600">
                <a:ea typeface="ＭＳ Ｐゴシック" pitchFamily="-105" charset="-128"/>
              </a:rPr>
              <a:t> NTU</a:t>
            </a:r>
          </a:p>
        </p:txBody>
      </p:sp>
      <p:pic>
        <p:nvPicPr>
          <p:cNvPr id="152591" name="Picture 13" descr="IMG_0062"/>
          <p:cNvPicPr>
            <a:picLocks noChangeAspect="1" noChangeArrowheads="1"/>
          </p:cNvPicPr>
          <p:nvPr/>
        </p:nvPicPr>
        <p:blipFill>
          <a:blip r:embed="rId2" cstate="print"/>
          <a:srcRect/>
          <a:stretch>
            <a:fillRect/>
          </a:stretch>
        </p:blipFill>
        <p:spPr bwMode="auto">
          <a:xfrm>
            <a:off x="270771" y="1117488"/>
            <a:ext cx="1274763" cy="1876425"/>
          </a:xfrm>
          <a:prstGeom prst="rect">
            <a:avLst/>
          </a:prstGeom>
          <a:noFill/>
          <a:ln w="50800">
            <a:solidFill>
              <a:srgbClr val="FF0000"/>
            </a:solidFill>
            <a:miter lim="800000"/>
            <a:headEnd/>
            <a:tailEnd/>
          </a:ln>
        </p:spPr>
      </p:pic>
      <p:sp>
        <p:nvSpPr>
          <p:cNvPr id="152592" name="Text Box 14"/>
          <p:cNvSpPr txBox="1">
            <a:spLocks noChangeArrowheads="1"/>
          </p:cNvSpPr>
          <p:nvPr/>
        </p:nvSpPr>
        <p:spPr bwMode="auto">
          <a:xfrm>
            <a:off x="1918596" y="5410088"/>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44</a:t>
            </a:r>
            <a:r>
              <a:rPr lang="en-US" sz="1600">
                <a:ea typeface="ＭＳ Ｐゴシック" pitchFamily="-105" charset="-128"/>
              </a:rPr>
              <a:t> NTU</a:t>
            </a:r>
          </a:p>
        </p:txBody>
      </p:sp>
      <p:sp>
        <p:nvSpPr>
          <p:cNvPr id="152593" name="Text Box 15"/>
          <p:cNvSpPr txBox="1">
            <a:spLocks noChangeArrowheads="1"/>
          </p:cNvSpPr>
          <p:nvPr/>
        </p:nvSpPr>
        <p:spPr bwMode="auto">
          <a:xfrm>
            <a:off x="470796" y="5410088"/>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4</a:t>
            </a:r>
            <a:r>
              <a:rPr lang="en-US" sz="1600">
                <a:ea typeface="ＭＳ Ｐゴシック" pitchFamily="-105" charset="-128"/>
              </a:rPr>
              <a:t> NTU</a:t>
            </a:r>
          </a:p>
        </p:txBody>
      </p:sp>
      <p:pic>
        <p:nvPicPr>
          <p:cNvPr id="152594" name="Picture 16" descr="IMG_0066"/>
          <p:cNvPicPr>
            <a:picLocks noChangeAspect="1" noChangeArrowheads="1"/>
          </p:cNvPicPr>
          <p:nvPr/>
        </p:nvPicPr>
        <p:blipFill>
          <a:blip r:embed="rId3" cstate="print"/>
          <a:srcRect/>
          <a:stretch>
            <a:fillRect/>
          </a:stretch>
        </p:blipFill>
        <p:spPr bwMode="auto">
          <a:xfrm>
            <a:off x="1677296" y="1115901"/>
            <a:ext cx="1301750" cy="1882775"/>
          </a:xfrm>
          <a:prstGeom prst="rect">
            <a:avLst/>
          </a:prstGeom>
          <a:noFill/>
          <a:ln w="50800">
            <a:solidFill>
              <a:srgbClr val="FF0000"/>
            </a:solidFill>
            <a:miter lim="800000"/>
            <a:headEnd/>
            <a:tailEnd/>
          </a:ln>
        </p:spPr>
      </p:pic>
      <p:pic>
        <p:nvPicPr>
          <p:cNvPr id="152595" name="Picture 17" descr="IMG_0068"/>
          <p:cNvPicPr>
            <a:picLocks noChangeAspect="1" noChangeArrowheads="1"/>
          </p:cNvPicPr>
          <p:nvPr/>
        </p:nvPicPr>
        <p:blipFill>
          <a:blip r:embed="rId4" cstate="print"/>
          <a:srcRect/>
          <a:stretch>
            <a:fillRect/>
          </a:stretch>
        </p:blipFill>
        <p:spPr bwMode="auto">
          <a:xfrm>
            <a:off x="3118746" y="1112726"/>
            <a:ext cx="1303338" cy="1884362"/>
          </a:xfrm>
          <a:prstGeom prst="rect">
            <a:avLst/>
          </a:prstGeom>
          <a:noFill/>
          <a:ln w="50800">
            <a:solidFill>
              <a:srgbClr val="FF0000"/>
            </a:solidFill>
            <a:miter lim="800000"/>
            <a:headEnd/>
            <a:tailEnd/>
          </a:ln>
        </p:spPr>
      </p:pic>
      <p:pic>
        <p:nvPicPr>
          <p:cNvPr id="152596" name="Picture 18" descr="IMG_0070"/>
          <p:cNvPicPr preferRelativeResize="0">
            <a:picLocks noChangeAspect="1" noChangeArrowheads="1"/>
          </p:cNvPicPr>
          <p:nvPr/>
        </p:nvPicPr>
        <p:blipFill>
          <a:blip r:embed="rId5" cstate="print"/>
          <a:srcRect/>
          <a:stretch>
            <a:fillRect/>
          </a:stretch>
        </p:blipFill>
        <p:spPr bwMode="auto">
          <a:xfrm>
            <a:off x="4563371" y="1076213"/>
            <a:ext cx="1462088" cy="1949450"/>
          </a:xfrm>
          <a:prstGeom prst="rect">
            <a:avLst/>
          </a:prstGeom>
          <a:noFill/>
          <a:ln w="50800">
            <a:solidFill>
              <a:srgbClr val="FFFF00"/>
            </a:solidFill>
            <a:miter lim="800000"/>
            <a:headEnd/>
            <a:tailEnd/>
          </a:ln>
        </p:spPr>
      </p:pic>
      <p:pic>
        <p:nvPicPr>
          <p:cNvPr id="152597" name="Picture 19" descr="IMG_0072"/>
          <p:cNvPicPr preferRelativeResize="0">
            <a:picLocks noChangeAspect="1" noChangeArrowheads="1"/>
          </p:cNvPicPr>
          <p:nvPr/>
        </p:nvPicPr>
        <p:blipFill>
          <a:blip r:embed="rId6" cstate="print"/>
          <a:srcRect/>
          <a:stretch>
            <a:fillRect/>
          </a:stretch>
        </p:blipFill>
        <p:spPr bwMode="auto">
          <a:xfrm>
            <a:off x="6049271" y="1076213"/>
            <a:ext cx="1363663" cy="1949450"/>
          </a:xfrm>
          <a:prstGeom prst="rect">
            <a:avLst/>
          </a:prstGeom>
          <a:noFill/>
          <a:ln w="50800">
            <a:solidFill>
              <a:srgbClr val="FFFF00"/>
            </a:solidFill>
            <a:miter lim="800000"/>
            <a:headEnd/>
            <a:tailEnd/>
          </a:ln>
        </p:spPr>
      </p:pic>
      <p:pic>
        <p:nvPicPr>
          <p:cNvPr id="152598" name="Picture 20" descr="IMG_0074"/>
          <p:cNvPicPr preferRelativeResize="0">
            <a:picLocks noChangeAspect="1" noChangeArrowheads="1"/>
          </p:cNvPicPr>
          <p:nvPr/>
        </p:nvPicPr>
        <p:blipFill>
          <a:blip r:embed="rId7" cstate="print"/>
          <a:srcRect/>
          <a:stretch>
            <a:fillRect/>
          </a:stretch>
        </p:blipFill>
        <p:spPr bwMode="auto">
          <a:xfrm>
            <a:off x="7438334" y="1076213"/>
            <a:ext cx="1406525" cy="1949450"/>
          </a:xfrm>
          <a:prstGeom prst="rect">
            <a:avLst/>
          </a:prstGeom>
          <a:noFill/>
          <a:ln w="50800">
            <a:solidFill>
              <a:srgbClr val="FFFF00"/>
            </a:solidFill>
            <a:miter lim="800000"/>
            <a:headEnd/>
            <a:tailEnd/>
          </a:ln>
        </p:spPr>
      </p:pic>
      <p:pic>
        <p:nvPicPr>
          <p:cNvPr id="152599" name="Picture 21" descr="IMG_0076"/>
          <p:cNvPicPr>
            <a:picLocks noChangeAspect="1" noChangeArrowheads="1"/>
          </p:cNvPicPr>
          <p:nvPr/>
        </p:nvPicPr>
        <p:blipFill>
          <a:blip r:embed="rId8" cstate="print"/>
          <a:srcRect/>
          <a:stretch>
            <a:fillRect/>
          </a:stretch>
        </p:blipFill>
        <p:spPr bwMode="auto">
          <a:xfrm>
            <a:off x="7357371" y="3441588"/>
            <a:ext cx="1479550" cy="1981200"/>
          </a:xfrm>
          <a:prstGeom prst="rect">
            <a:avLst/>
          </a:prstGeom>
          <a:noFill/>
          <a:ln w="50800">
            <a:solidFill>
              <a:srgbClr val="008000"/>
            </a:solidFill>
            <a:miter lim="800000"/>
            <a:headEnd/>
            <a:tailEnd/>
          </a:ln>
        </p:spPr>
      </p:pic>
      <p:pic>
        <p:nvPicPr>
          <p:cNvPr id="152600" name="Picture 22" descr="IMG_0078"/>
          <p:cNvPicPr>
            <a:picLocks noChangeAspect="1" noChangeArrowheads="1"/>
          </p:cNvPicPr>
          <p:nvPr/>
        </p:nvPicPr>
        <p:blipFill>
          <a:blip r:embed="rId9" cstate="print"/>
          <a:srcRect/>
          <a:stretch>
            <a:fillRect/>
          </a:stretch>
        </p:blipFill>
        <p:spPr bwMode="auto">
          <a:xfrm>
            <a:off x="5969896" y="3441588"/>
            <a:ext cx="1389063" cy="1981200"/>
          </a:xfrm>
          <a:prstGeom prst="rect">
            <a:avLst/>
          </a:prstGeom>
          <a:noFill/>
          <a:ln w="50800">
            <a:solidFill>
              <a:srgbClr val="008000"/>
            </a:solidFill>
            <a:miter lim="800000"/>
            <a:headEnd/>
            <a:tailEnd/>
          </a:ln>
        </p:spPr>
      </p:pic>
      <p:pic>
        <p:nvPicPr>
          <p:cNvPr id="152601" name="Picture 23" descr="IMG_0080"/>
          <p:cNvPicPr>
            <a:picLocks noChangeAspect="1" noChangeArrowheads="1"/>
          </p:cNvPicPr>
          <p:nvPr/>
        </p:nvPicPr>
        <p:blipFill>
          <a:blip r:embed="rId10" cstate="print"/>
          <a:srcRect/>
          <a:stretch>
            <a:fillRect/>
          </a:stretch>
        </p:blipFill>
        <p:spPr bwMode="auto">
          <a:xfrm>
            <a:off x="4585596" y="3441588"/>
            <a:ext cx="1366838" cy="1981200"/>
          </a:xfrm>
          <a:prstGeom prst="rect">
            <a:avLst/>
          </a:prstGeom>
          <a:noFill/>
          <a:ln w="50800">
            <a:solidFill>
              <a:srgbClr val="008000"/>
            </a:solidFill>
            <a:miter lim="800000"/>
            <a:headEnd/>
            <a:tailEnd/>
          </a:ln>
        </p:spPr>
      </p:pic>
      <p:pic>
        <p:nvPicPr>
          <p:cNvPr id="152602" name="Picture 24" descr="IMG_0082"/>
          <p:cNvPicPr>
            <a:picLocks noChangeAspect="1" noChangeArrowheads="1"/>
          </p:cNvPicPr>
          <p:nvPr/>
        </p:nvPicPr>
        <p:blipFill>
          <a:blip r:embed="rId11" cstate="print"/>
          <a:srcRect/>
          <a:stretch>
            <a:fillRect/>
          </a:stretch>
        </p:blipFill>
        <p:spPr bwMode="auto">
          <a:xfrm>
            <a:off x="3223521" y="3441588"/>
            <a:ext cx="1339850" cy="1981200"/>
          </a:xfrm>
          <a:prstGeom prst="rect">
            <a:avLst/>
          </a:prstGeom>
          <a:noFill/>
          <a:ln w="50800">
            <a:solidFill>
              <a:srgbClr val="008000"/>
            </a:solidFill>
            <a:miter lim="800000"/>
            <a:headEnd/>
            <a:tailEnd/>
          </a:ln>
        </p:spPr>
      </p:pic>
      <p:pic>
        <p:nvPicPr>
          <p:cNvPr id="152603" name="Picture 25" descr="IMG_0084"/>
          <p:cNvPicPr>
            <a:picLocks noChangeAspect="1" noChangeArrowheads="1"/>
          </p:cNvPicPr>
          <p:nvPr/>
        </p:nvPicPr>
        <p:blipFill>
          <a:blip r:embed="rId12" cstate="print"/>
          <a:srcRect/>
          <a:stretch>
            <a:fillRect/>
          </a:stretch>
        </p:blipFill>
        <p:spPr bwMode="auto">
          <a:xfrm>
            <a:off x="1718571" y="3441588"/>
            <a:ext cx="1479550" cy="1981200"/>
          </a:xfrm>
          <a:prstGeom prst="rect">
            <a:avLst/>
          </a:prstGeom>
          <a:noFill/>
          <a:ln w="50800">
            <a:solidFill>
              <a:srgbClr val="008000"/>
            </a:solidFill>
            <a:miter lim="800000"/>
            <a:headEnd/>
            <a:tailEnd/>
          </a:ln>
        </p:spPr>
      </p:pic>
      <p:pic>
        <p:nvPicPr>
          <p:cNvPr id="152604" name="Picture 26" descr="IMG_0086"/>
          <p:cNvPicPr>
            <a:picLocks noChangeAspect="1" noChangeArrowheads="1"/>
          </p:cNvPicPr>
          <p:nvPr/>
        </p:nvPicPr>
        <p:blipFill>
          <a:blip r:embed="rId13" cstate="print"/>
          <a:srcRect/>
          <a:stretch>
            <a:fillRect/>
          </a:stretch>
        </p:blipFill>
        <p:spPr bwMode="auto">
          <a:xfrm>
            <a:off x="278709" y="3441588"/>
            <a:ext cx="1447800" cy="1981200"/>
          </a:xfrm>
          <a:prstGeom prst="rect">
            <a:avLst/>
          </a:prstGeom>
          <a:noFill/>
          <a:ln w="50800">
            <a:solidFill>
              <a:srgbClr val="008000"/>
            </a:solidFill>
            <a:miter lim="800000"/>
            <a:headEnd/>
            <a:tailEnd/>
          </a:ln>
        </p:spPr>
      </p:pic>
      <p:sp>
        <p:nvSpPr>
          <p:cNvPr id="152605" name="Rectangle 36"/>
          <p:cNvSpPr>
            <a:spLocks noChangeArrowheads="1"/>
          </p:cNvSpPr>
          <p:nvPr/>
        </p:nvSpPr>
        <p:spPr bwMode="auto">
          <a:xfrm>
            <a:off x="158059" y="5932376"/>
            <a:ext cx="441325" cy="442912"/>
          </a:xfrm>
          <a:prstGeom prst="rect">
            <a:avLst/>
          </a:prstGeom>
          <a:noFill/>
          <a:ln w="53975">
            <a:solidFill>
              <a:srgbClr val="FF0000"/>
            </a:solidFill>
            <a:miter lim="800000"/>
            <a:headEnd/>
            <a:tailEnd/>
          </a:ln>
        </p:spPr>
        <p:txBody>
          <a:bodyPr wrap="none" anchor="ctr"/>
          <a:lstStyle/>
          <a:p>
            <a:endParaRPr lang="en-US"/>
          </a:p>
        </p:txBody>
      </p:sp>
      <p:sp>
        <p:nvSpPr>
          <p:cNvPr id="152606" name="Text Box 37"/>
          <p:cNvSpPr txBox="1">
            <a:spLocks noChangeArrowheads="1"/>
          </p:cNvSpPr>
          <p:nvPr/>
        </p:nvSpPr>
        <p:spPr bwMode="auto">
          <a:xfrm>
            <a:off x="489846" y="5853001"/>
            <a:ext cx="2962275" cy="646331"/>
          </a:xfrm>
          <a:prstGeom prst="rect">
            <a:avLst/>
          </a:prstGeom>
          <a:noFill/>
          <a:ln w="9525">
            <a:noFill/>
            <a:miter lim="800000"/>
            <a:headEnd/>
            <a:tailEnd/>
          </a:ln>
        </p:spPr>
        <p:txBody>
          <a:bodyPr>
            <a:spAutoFit/>
          </a:bodyPr>
          <a:lstStyle/>
          <a:p>
            <a:pPr algn="ctr">
              <a:spcBef>
                <a:spcPct val="50000"/>
              </a:spcBef>
            </a:pPr>
            <a:r>
              <a:rPr lang="en-US" sz="1800" dirty="0">
                <a:ea typeface="ＭＳ Ｐゴシック" pitchFamily="-105" charset="-128"/>
              </a:rPr>
              <a:t>Readings Above </a:t>
            </a:r>
            <a:r>
              <a:rPr lang="en-US" sz="1800" dirty="0" smtClean="0">
                <a:ea typeface="ＭＳ Ｐゴシック" pitchFamily="-105" charset="-128"/>
              </a:rPr>
              <a:t>Old Turbidity </a:t>
            </a:r>
            <a:r>
              <a:rPr lang="en-US" sz="1800" dirty="0">
                <a:ea typeface="ＭＳ Ｐゴシック" pitchFamily="-105" charset="-128"/>
              </a:rPr>
              <a:t>NEL </a:t>
            </a:r>
            <a:r>
              <a:rPr lang="en-US" sz="1800" dirty="0" smtClean="0">
                <a:ea typeface="ＭＳ Ｐゴシック" pitchFamily="-105" charset="-128"/>
              </a:rPr>
              <a:t>(Monitoring)</a:t>
            </a:r>
            <a:endParaRPr lang="en-US" sz="1800" dirty="0">
              <a:ea typeface="ＭＳ Ｐゴシック" pitchFamily="-105" charset="-128"/>
            </a:endParaRPr>
          </a:p>
        </p:txBody>
      </p:sp>
      <p:sp>
        <p:nvSpPr>
          <p:cNvPr id="152607" name="Rectangle 38"/>
          <p:cNvSpPr>
            <a:spLocks noChangeArrowheads="1"/>
          </p:cNvSpPr>
          <p:nvPr/>
        </p:nvSpPr>
        <p:spPr bwMode="auto">
          <a:xfrm>
            <a:off x="6773171" y="5953013"/>
            <a:ext cx="441325" cy="442913"/>
          </a:xfrm>
          <a:prstGeom prst="rect">
            <a:avLst/>
          </a:prstGeom>
          <a:noFill/>
          <a:ln w="53975">
            <a:solidFill>
              <a:srgbClr val="008000"/>
            </a:solidFill>
            <a:miter lim="800000"/>
            <a:headEnd/>
            <a:tailEnd/>
          </a:ln>
        </p:spPr>
        <p:txBody>
          <a:bodyPr wrap="none" anchor="ctr"/>
          <a:lstStyle/>
          <a:p>
            <a:endParaRPr lang="en-US"/>
          </a:p>
        </p:txBody>
      </p:sp>
      <p:sp>
        <p:nvSpPr>
          <p:cNvPr id="152608" name="Text Box 39"/>
          <p:cNvSpPr txBox="1">
            <a:spLocks noChangeArrowheads="1"/>
          </p:cNvSpPr>
          <p:nvPr/>
        </p:nvSpPr>
        <p:spPr bwMode="auto">
          <a:xfrm>
            <a:off x="7123113" y="5926184"/>
            <a:ext cx="2066925" cy="646331"/>
          </a:xfrm>
          <a:prstGeom prst="rect">
            <a:avLst/>
          </a:prstGeom>
          <a:noFill/>
          <a:ln w="9525">
            <a:noFill/>
            <a:miter lim="800000"/>
            <a:headEnd/>
            <a:tailEnd/>
          </a:ln>
        </p:spPr>
        <p:txBody>
          <a:bodyPr>
            <a:spAutoFit/>
          </a:bodyPr>
          <a:lstStyle/>
          <a:p>
            <a:pPr algn="ctr">
              <a:spcBef>
                <a:spcPct val="50000"/>
              </a:spcBef>
            </a:pPr>
            <a:r>
              <a:rPr lang="en-US" sz="1800" dirty="0">
                <a:ea typeface="ＭＳ Ｐゴシック" pitchFamily="-105" charset="-128"/>
              </a:rPr>
              <a:t>Readings Below Turbidity NAL</a:t>
            </a:r>
          </a:p>
        </p:txBody>
      </p:sp>
      <p:sp>
        <p:nvSpPr>
          <p:cNvPr id="152609" name="Rectangle 42"/>
          <p:cNvSpPr>
            <a:spLocks noChangeArrowheads="1"/>
          </p:cNvSpPr>
          <p:nvPr/>
        </p:nvSpPr>
        <p:spPr bwMode="auto">
          <a:xfrm>
            <a:off x="3052071" y="1049226"/>
            <a:ext cx="1441450" cy="2003425"/>
          </a:xfrm>
          <a:prstGeom prst="rect">
            <a:avLst/>
          </a:prstGeom>
          <a:noFill/>
          <a:ln w="50800">
            <a:solidFill>
              <a:srgbClr val="FFFF00"/>
            </a:solidFill>
            <a:miter lim="800000"/>
            <a:headEnd/>
            <a:tailEnd/>
          </a:ln>
        </p:spPr>
        <p:txBody>
          <a:bodyPr wrap="none" anchor="ctr"/>
          <a:lstStyle/>
          <a:p>
            <a:endParaRPr lang="en-US"/>
          </a:p>
        </p:txBody>
      </p:sp>
      <p:sp>
        <p:nvSpPr>
          <p:cNvPr id="152610" name="Rectangle 43"/>
          <p:cNvSpPr>
            <a:spLocks noChangeArrowheads="1"/>
          </p:cNvSpPr>
          <p:nvPr/>
        </p:nvSpPr>
        <p:spPr bwMode="auto">
          <a:xfrm>
            <a:off x="1609034" y="1050813"/>
            <a:ext cx="1441450" cy="2003425"/>
          </a:xfrm>
          <a:prstGeom prst="rect">
            <a:avLst/>
          </a:prstGeom>
          <a:noFill/>
          <a:ln w="50800">
            <a:solidFill>
              <a:srgbClr val="FFFF00"/>
            </a:solidFill>
            <a:miter lim="800000"/>
            <a:headEnd/>
            <a:tailEnd/>
          </a:ln>
        </p:spPr>
        <p:txBody>
          <a:bodyPr wrap="none" anchor="ctr"/>
          <a:lstStyle/>
          <a:p>
            <a:endParaRPr lang="en-US"/>
          </a:p>
        </p:txBody>
      </p:sp>
      <p:sp>
        <p:nvSpPr>
          <p:cNvPr id="152611" name="Rectangle 44"/>
          <p:cNvSpPr>
            <a:spLocks noChangeArrowheads="1"/>
          </p:cNvSpPr>
          <p:nvPr/>
        </p:nvSpPr>
        <p:spPr bwMode="auto">
          <a:xfrm>
            <a:off x="216796" y="1050813"/>
            <a:ext cx="1393825" cy="2003425"/>
          </a:xfrm>
          <a:prstGeom prst="rect">
            <a:avLst/>
          </a:prstGeom>
          <a:noFill/>
          <a:ln w="50800">
            <a:solidFill>
              <a:srgbClr val="FFFF00"/>
            </a:solidFill>
            <a:miter lim="800000"/>
            <a:headEnd/>
            <a:tailEnd/>
          </a:ln>
        </p:spPr>
        <p:txBody>
          <a:bodyPr wrap="none" anchor="ctr"/>
          <a:lstStyle/>
          <a:p>
            <a:endParaRPr lang="en-US"/>
          </a:p>
        </p:txBody>
      </p:sp>
      <p:sp>
        <p:nvSpPr>
          <p:cNvPr id="152612" name="Rectangle 45"/>
          <p:cNvSpPr>
            <a:spLocks noChangeArrowheads="1"/>
          </p:cNvSpPr>
          <p:nvPr/>
        </p:nvSpPr>
        <p:spPr bwMode="auto">
          <a:xfrm>
            <a:off x="3517209" y="5962538"/>
            <a:ext cx="441325" cy="442913"/>
          </a:xfrm>
          <a:prstGeom prst="rect">
            <a:avLst/>
          </a:prstGeom>
          <a:noFill/>
          <a:ln w="53975">
            <a:solidFill>
              <a:srgbClr val="FFFF00"/>
            </a:solidFill>
            <a:miter lim="800000"/>
            <a:headEnd/>
            <a:tailEnd/>
          </a:ln>
        </p:spPr>
        <p:txBody>
          <a:bodyPr wrap="none" anchor="ctr"/>
          <a:lstStyle/>
          <a:p>
            <a:endParaRPr lang="en-US"/>
          </a:p>
        </p:txBody>
      </p:sp>
      <p:sp>
        <p:nvSpPr>
          <p:cNvPr id="152613" name="Text Box 46"/>
          <p:cNvSpPr txBox="1">
            <a:spLocks noChangeArrowheads="1"/>
          </p:cNvSpPr>
          <p:nvPr/>
        </p:nvSpPr>
        <p:spPr bwMode="auto">
          <a:xfrm>
            <a:off x="3925196" y="5883163"/>
            <a:ext cx="2819400" cy="646331"/>
          </a:xfrm>
          <a:prstGeom prst="rect">
            <a:avLst/>
          </a:prstGeom>
          <a:noFill/>
          <a:ln w="9525">
            <a:noFill/>
            <a:miter lim="800000"/>
            <a:headEnd/>
            <a:tailEnd/>
          </a:ln>
        </p:spPr>
        <p:txBody>
          <a:bodyPr>
            <a:spAutoFit/>
          </a:bodyPr>
          <a:lstStyle/>
          <a:p>
            <a:pPr algn="ctr">
              <a:spcBef>
                <a:spcPct val="50000"/>
              </a:spcBef>
            </a:pPr>
            <a:r>
              <a:rPr lang="en-US" sz="1800" dirty="0">
                <a:ea typeface="ＭＳ Ｐゴシック" pitchFamily="-105" charset="-128"/>
              </a:rPr>
              <a:t>Readings Above Turbidity NAL (call to action)</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 Fast Facts</a:t>
            </a:r>
            <a:endParaRPr lang="en-US" dirty="0"/>
          </a:p>
        </p:txBody>
      </p:sp>
      <p:sp>
        <p:nvSpPr>
          <p:cNvPr id="3" name="Content Placeholder 2"/>
          <p:cNvSpPr>
            <a:spLocks noGrp="1"/>
          </p:cNvSpPr>
          <p:nvPr>
            <p:ph idx="1"/>
          </p:nvPr>
        </p:nvSpPr>
        <p:spPr/>
        <p:txBody>
          <a:bodyPr/>
          <a:lstStyle/>
          <a:p>
            <a:r>
              <a:rPr lang="en-US" sz="2400" dirty="0" smtClean="0"/>
              <a:t>285 page permit</a:t>
            </a:r>
          </a:p>
          <a:p>
            <a:r>
              <a:rPr lang="en-US" sz="2400" dirty="0" smtClean="0"/>
              <a:t>All reporting is publicly available through </a:t>
            </a:r>
            <a:r>
              <a:rPr lang="en-US" sz="2400" dirty="0" smtClean="0"/>
              <a:t>SMARTS</a:t>
            </a:r>
          </a:p>
          <a:p>
            <a:r>
              <a:rPr lang="en-US" sz="2400" dirty="0" smtClean="0"/>
              <a:t>Requires self-reporting, which may lead to enforcement</a:t>
            </a:r>
          </a:p>
          <a:p>
            <a:r>
              <a:rPr lang="en-US" sz="2400" dirty="0" smtClean="0"/>
              <a:t>Substantial </a:t>
            </a:r>
            <a:r>
              <a:rPr lang="en-US" sz="2400" dirty="0" smtClean="0"/>
              <a:t>fines for noncompliance</a:t>
            </a:r>
          </a:p>
          <a:p>
            <a:r>
              <a:rPr lang="en-US" sz="2400" dirty="0" smtClean="0"/>
              <a:t>~7,000 active projects in CA</a:t>
            </a:r>
          </a:p>
          <a:p>
            <a:r>
              <a:rPr lang="en-US" sz="2400" dirty="0" smtClean="0"/>
              <a:t>Requires runoff sampling for some projects (RL 2, 3, </a:t>
            </a:r>
            <a:r>
              <a:rPr lang="en-US" sz="2400" dirty="0" smtClean="0"/>
              <a:t>non-visible</a:t>
            </a:r>
            <a:r>
              <a:rPr lang="en-US" sz="2400" dirty="0" smtClean="0"/>
              <a: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Guess the Turbidity?</a:t>
            </a:r>
            <a:endParaRPr lang="en-US" sz="3600" dirty="0"/>
          </a:p>
        </p:txBody>
      </p:sp>
      <p:pic>
        <p:nvPicPr>
          <p:cNvPr id="6" name="Content Placeholder 5" descr="IMG_0002.JPG"/>
          <p:cNvPicPr>
            <a:picLocks noGrp="1" noChangeAspect="1"/>
          </p:cNvPicPr>
          <p:nvPr>
            <p:ph idx="1"/>
          </p:nvPr>
        </p:nvPicPr>
        <p:blipFill>
          <a:blip r:embed="rId3" cstate="print"/>
          <a:srcRect/>
          <a:stretch>
            <a:fillRect/>
          </a:stretch>
        </p:blipFill>
        <p:spPr>
          <a:xfrm>
            <a:off x="1469036" y="2156917"/>
            <a:ext cx="2248524" cy="3876623"/>
          </a:xfrm>
        </p:spPr>
      </p:pic>
      <p:pic>
        <p:nvPicPr>
          <p:cNvPr id="7" name="Picture 6" descr="IMG_0004.JPG"/>
          <p:cNvPicPr>
            <a:picLocks noChangeAspect="1"/>
          </p:cNvPicPr>
          <p:nvPr/>
        </p:nvPicPr>
        <p:blipFill>
          <a:blip r:embed="rId4" cstate="print"/>
          <a:srcRect/>
          <a:stretch>
            <a:fillRect/>
          </a:stretch>
        </p:blipFill>
        <p:spPr>
          <a:xfrm>
            <a:off x="5291530" y="2173574"/>
            <a:ext cx="1886810" cy="3904938"/>
          </a:xfrm>
          <a:prstGeom prst="rect">
            <a:avLst/>
          </a:prstGeom>
        </p:spPr>
      </p:pic>
      <p:sp>
        <p:nvSpPr>
          <p:cNvPr id="8" name="TextBox 7"/>
          <p:cNvSpPr txBox="1"/>
          <p:nvPr/>
        </p:nvSpPr>
        <p:spPr>
          <a:xfrm>
            <a:off x="1416570" y="1731364"/>
            <a:ext cx="2938073" cy="461665"/>
          </a:xfrm>
          <a:prstGeom prst="rect">
            <a:avLst/>
          </a:prstGeom>
          <a:noFill/>
        </p:spPr>
        <p:txBody>
          <a:bodyPr wrap="square" rtlCol="0">
            <a:spAutoFit/>
          </a:bodyPr>
          <a:lstStyle/>
          <a:p>
            <a:r>
              <a:rPr lang="en-US" dirty="0" smtClean="0"/>
              <a:t>Sample #1</a:t>
            </a:r>
            <a:endParaRPr lang="en-US" dirty="0"/>
          </a:p>
        </p:txBody>
      </p:sp>
      <p:sp>
        <p:nvSpPr>
          <p:cNvPr id="9" name="TextBox 8"/>
          <p:cNvSpPr txBox="1"/>
          <p:nvPr/>
        </p:nvSpPr>
        <p:spPr>
          <a:xfrm>
            <a:off x="4716905" y="1726367"/>
            <a:ext cx="2938073" cy="461665"/>
          </a:xfrm>
          <a:prstGeom prst="rect">
            <a:avLst/>
          </a:prstGeom>
          <a:noFill/>
        </p:spPr>
        <p:txBody>
          <a:bodyPr wrap="square" rtlCol="0">
            <a:spAutoFit/>
          </a:bodyPr>
          <a:lstStyle/>
          <a:p>
            <a:r>
              <a:rPr lang="en-US" dirty="0" smtClean="0"/>
              <a:t>Sample #2</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56217" y="249390"/>
            <a:ext cx="8229600" cy="900112"/>
          </a:xfrm>
        </p:spPr>
        <p:txBody>
          <a:bodyPr/>
          <a:lstStyle/>
          <a:p>
            <a:pPr eaLnBrk="1" hangingPunct="1"/>
            <a:r>
              <a:rPr lang="en-US" sz="4500" dirty="0" smtClean="0"/>
              <a:t>Certification and Training</a:t>
            </a:r>
          </a:p>
        </p:txBody>
      </p:sp>
      <p:sp>
        <p:nvSpPr>
          <p:cNvPr id="160771" name="Rectangle 3"/>
          <p:cNvSpPr>
            <a:spLocks noGrp="1" noChangeArrowheads="1"/>
          </p:cNvSpPr>
          <p:nvPr>
            <p:ph idx="1"/>
          </p:nvPr>
        </p:nvSpPr>
        <p:spPr>
          <a:xfrm>
            <a:off x="469191" y="1303469"/>
            <a:ext cx="8229600" cy="4819650"/>
          </a:xfrm>
        </p:spPr>
        <p:txBody>
          <a:bodyPr/>
          <a:lstStyle/>
          <a:p>
            <a:pPr marL="533400" indent="-533400" eaLnBrk="1" hangingPunct="1">
              <a:lnSpc>
                <a:spcPct val="80000"/>
              </a:lnSpc>
              <a:buFontTx/>
              <a:buNone/>
            </a:pPr>
            <a:r>
              <a:rPr lang="en-US" sz="2000" b="1" dirty="0" smtClean="0"/>
              <a:t>Qualified SWPPP Developer (QSD)</a:t>
            </a:r>
          </a:p>
          <a:p>
            <a:pPr marL="533400" indent="-533400" eaLnBrk="1" hangingPunct="1">
              <a:lnSpc>
                <a:spcPct val="80000"/>
              </a:lnSpc>
            </a:pPr>
            <a:r>
              <a:rPr lang="en-US" sz="1600" dirty="0" smtClean="0"/>
              <a:t>Writes and prepares SWPPP</a:t>
            </a:r>
          </a:p>
          <a:p>
            <a:pPr marL="533400" indent="-533400" eaLnBrk="1" hangingPunct="1">
              <a:lnSpc>
                <a:spcPct val="80000"/>
              </a:lnSpc>
            </a:pPr>
            <a:r>
              <a:rPr lang="en-US" sz="1600" dirty="0" smtClean="0"/>
              <a:t>Must obtain registrations/certifications by</a:t>
            </a:r>
            <a:r>
              <a:rPr lang="en-US" sz="1600" dirty="0" smtClean="0">
                <a:solidFill>
                  <a:srgbClr val="008000"/>
                </a:solidFill>
              </a:rPr>
              <a:t> </a:t>
            </a:r>
            <a:r>
              <a:rPr lang="en-US" sz="1600" b="1" dirty="0" smtClean="0">
                <a:solidFill>
                  <a:srgbClr val="00B050"/>
                </a:solidFill>
              </a:rPr>
              <a:t>7/1/2010</a:t>
            </a:r>
          </a:p>
          <a:p>
            <a:pPr marL="533400" indent="-533400" eaLnBrk="1" hangingPunct="1">
              <a:lnSpc>
                <a:spcPct val="80000"/>
              </a:lnSpc>
            </a:pPr>
            <a:r>
              <a:rPr lang="en-US" sz="1600" dirty="0" smtClean="0"/>
              <a:t>Must attend three-day training by</a:t>
            </a:r>
            <a:r>
              <a:rPr lang="en-US" sz="1600" dirty="0" smtClean="0">
                <a:solidFill>
                  <a:srgbClr val="008000"/>
                </a:solidFill>
              </a:rPr>
              <a:t> </a:t>
            </a:r>
            <a:r>
              <a:rPr lang="en-US" sz="1600" b="1" dirty="0" smtClean="0">
                <a:solidFill>
                  <a:srgbClr val="00B050"/>
                </a:solidFill>
              </a:rPr>
              <a:t>9/2/2011</a:t>
            </a:r>
          </a:p>
          <a:p>
            <a:pPr marL="533400" indent="-533400" eaLnBrk="1" hangingPunct="1">
              <a:lnSpc>
                <a:spcPct val="80000"/>
              </a:lnSpc>
            </a:pPr>
            <a:r>
              <a:rPr lang="en-US" sz="1600" b="1" dirty="0" smtClean="0">
                <a:solidFill>
                  <a:srgbClr val="00B050"/>
                </a:solidFill>
              </a:rPr>
              <a:t>Must pass QSD exam by 9/2/2011</a:t>
            </a:r>
          </a:p>
          <a:p>
            <a:pPr marL="533400" indent="-533400" eaLnBrk="1" hangingPunct="1">
              <a:lnSpc>
                <a:spcPct val="80000"/>
              </a:lnSpc>
            </a:pPr>
            <a:endParaRPr lang="en-US" sz="1600" dirty="0" smtClean="0">
              <a:solidFill>
                <a:srgbClr val="33CC33"/>
              </a:solidFill>
            </a:endParaRPr>
          </a:p>
          <a:p>
            <a:pPr marL="533400" indent="-533400" eaLnBrk="1" hangingPunct="1">
              <a:lnSpc>
                <a:spcPct val="80000"/>
              </a:lnSpc>
              <a:buFontTx/>
              <a:buNone/>
            </a:pPr>
            <a:r>
              <a:rPr lang="en-US" sz="2000" b="1" dirty="0" smtClean="0"/>
              <a:t>Qualified SWPPP Practitioner (QSP)</a:t>
            </a:r>
          </a:p>
          <a:p>
            <a:pPr marL="533400" indent="-533400" eaLnBrk="1" hangingPunct="1">
              <a:lnSpc>
                <a:spcPct val="80000"/>
              </a:lnSpc>
            </a:pPr>
            <a:r>
              <a:rPr lang="en-US" sz="1600" dirty="0" smtClean="0"/>
              <a:t>Responsible for the implementation of the SWPPP and REAP</a:t>
            </a:r>
          </a:p>
          <a:p>
            <a:pPr marL="533400" indent="-533400" eaLnBrk="1" hangingPunct="1">
              <a:lnSpc>
                <a:spcPct val="80000"/>
              </a:lnSpc>
            </a:pPr>
            <a:r>
              <a:rPr lang="en-US" sz="1600" dirty="0" smtClean="0"/>
              <a:t>Must obtain registrations/certifications by</a:t>
            </a:r>
            <a:r>
              <a:rPr lang="en-US" sz="1600" dirty="0" smtClean="0">
                <a:solidFill>
                  <a:srgbClr val="008000"/>
                </a:solidFill>
              </a:rPr>
              <a:t> </a:t>
            </a:r>
            <a:r>
              <a:rPr lang="en-US" sz="1600" b="1" dirty="0" smtClean="0">
                <a:solidFill>
                  <a:srgbClr val="00B050"/>
                </a:solidFill>
              </a:rPr>
              <a:t>9/2/2011</a:t>
            </a:r>
          </a:p>
          <a:p>
            <a:pPr marL="533400" indent="-533400" eaLnBrk="1" hangingPunct="1">
              <a:lnSpc>
                <a:spcPct val="80000"/>
              </a:lnSpc>
            </a:pPr>
            <a:r>
              <a:rPr lang="en-US" sz="1600" dirty="0" smtClean="0"/>
              <a:t>Must attend two-day training by</a:t>
            </a:r>
            <a:r>
              <a:rPr lang="en-US" sz="1600" dirty="0" smtClean="0">
                <a:solidFill>
                  <a:srgbClr val="008000"/>
                </a:solidFill>
              </a:rPr>
              <a:t> </a:t>
            </a:r>
            <a:r>
              <a:rPr lang="en-US" sz="1600" b="1" dirty="0" smtClean="0">
                <a:solidFill>
                  <a:srgbClr val="00B050"/>
                </a:solidFill>
              </a:rPr>
              <a:t>9/2/2011</a:t>
            </a:r>
          </a:p>
          <a:p>
            <a:pPr marL="533400" indent="-533400" eaLnBrk="1" hangingPunct="1">
              <a:lnSpc>
                <a:spcPct val="80000"/>
              </a:lnSpc>
            </a:pPr>
            <a:r>
              <a:rPr lang="en-US" sz="1600" b="1" dirty="0" smtClean="0">
                <a:solidFill>
                  <a:srgbClr val="00B050"/>
                </a:solidFill>
              </a:rPr>
              <a:t>Must pass QSP exam by 9/2/2011</a:t>
            </a:r>
            <a:br>
              <a:rPr lang="en-US" sz="1600" b="1" dirty="0" smtClean="0">
                <a:solidFill>
                  <a:srgbClr val="00B050"/>
                </a:solidFill>
              </a:rPr>
            </a:br>
            <a:endParaRPr lang="en-US" sz="1600" b="1" dirty="0" smtClean="0">
              <a:solidFill>
                <a:srgbClr val="00B050"/>
              </a:solidFill>
            </a:endParaRPr>
          </a:p>
          <a:p>
            <a:pPr marL="533400" indent="-533400" eaLnBrk="1" hangingPunct="1">
              <a:lnSpc>
                <a:spcPct val="80000"/>
              </a:lnSpc>
              <a:buNone/>
            </a:pPr>
            <a:r>
              <a:rPr lang="en-US" sz="2000" b="1" u="sng" dirty="0" smtClean="0"/>
              <a:t>All Grandfathering Dates have Past</a:t>
            </a:r>
            <a:r>
              <a:rPr lang="en-US" sz="2000" b="1" dirty="0" smtClean="0"/>
              <a:t>!</a:t>
            </a:r>
          </a:p>
          <a:p>
            <a:pPr marL="533400" indent="-533400" eaLnBrk="1" hangingPunct="1">
              <a:lnSpc>
                <a:spcPct val="80000"/>
              </a:lnSpc>
            </a:pPr>
            <a:endParaRPr lang="en-US" sz="1600" dirty="0" smtClean="0"/>
          </a:p>
        </p:txBody>
      </p:sp>
      <p:sp>
        <p:nvSpPr>
          <p:cNvPr id="5" name="Footer Placeholder 4"/>
          <p:cNvSpPr>
            <a:spLocks noGrp="1"/>
          </p:cNvSpPr>
          <p:nvPr>
            <p:ph type="ftr" sz="quarter" idx="11"/>
          </p:nvPr>
        </p:nvSpPr>
        <p:spPr/>
        <p:txBody>
          <a:bodyPr/>
          <a:lstStyle/>
          <a:p>
            <a:pPr>
              <a:defRPr/>
            </a:pPr>
            <a:r>
              <a:rPr lang="en-US" dirty="0"/>
              <a:t>		   </a:t>
            </a:r>
            <a:fld id="{78A282B5-DAF1-4D50-99F6-702775513C6C}" type="slidenum">
              <a:rPr lang="en-US"/>
              <a:pPr>
                <a:defRPr/>
              </a:pPr>
              <a:t>21</a:t>
            </a:fld>
            <a:endParaRPr lang="en-US" dirty="0"/>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457200" y="350838"/>
            <a:ext cx="8229600" cy="639762"/>
          </a:xfrm>
        </p:spPr>
        <p:txBody>
          <a:bodyPr/>
          <a:lstStyle/>
          <a:p>
            <a:r>
              <a:rPr lang="en-US" dirty="0" smtClean="0"/>
              <a:t>Example Project – Start to Finish	</a:t>
            </a:r>
          </a:p>
        </p:txBody>
      </p:sp>
      <p:sp>
        <p:nvSpPr>
          <p:cNvPr id="61443" name="Text Placeholder 2"/>
          <p:cNvSpPr>
            <a:spLocks noGrp="1"/>
          </p:cNvSpPr>
          <p:nvPr>
            <p:ph type="body" sz="half" idx="4294967295"/>
          </p:nvPr>
        </p:nvSpPr>
        <p:spPr>
          <a:xfrm>
            <a:off x="169199" y="1162800"/>
            <a:ext cx="4381285" cy="4572000"/>
          </a:xfrm>
        </p:spPr>
        <p:txBody>
          <a:bodyPr/>
          <a:lstStyle/>
          <a:p>
            <a:r>
              <a:rPr lang="en-US" sz="2000" dirty="0" smtClean="0"/>
              <a:t>Risk </a:t>
            </a:r>
            <a:r>
              <a:rPr lang="en-US" sz="2000" dirty="0" smtClean="0"/>
              <a:t>Level 2 project</a:t>
            </a:r>
          </a:p>
          <a:p>
            <a:r>
              <a:rPr lang="en-US" sz="2000" dirty="0" smtClean="0"/>
              <a:t>Risk Level 2 field requirements:</a:t>
            </a:r>
          </a:p>
          <a:p>
            <a:pPr lvl="1"/>
            <a:r>
              <a:rPr lang="en-US" sz="1800" dirty="0" smtClean="0"/>
              <a:t>SWPPP implementation</a:t>
            </a:r>
          </a:p>
          <a:p>
            <a:pPr lvl="1"/>
            <a:r>
              <a:rPr lang="en-US" sz="1800" dirty="0" smtClean="0"/>
              <a:t>Weekly BMP inspection (documented)</a:t>
            </a:r>
          </a:p>
          <a:p>
            <a:pPr lvl="1"/>
            <a:r>
              <a:rPr lang="en-US" sz="1800" dirty="0" smtClean="0"/>
              <a:t>Daily visual inspection </a:t>
            </a:r>
          </a:p>
          <a:p>
            <a:pPr lvl="1"/>
            <a:r>
              <a:rPr lang="en-US" sz="1800" dirty="0" smtClean="0"/>
              <a:t>Storm event inspections (pre/during/post storm)</a:t>
            </a:r>
          </a:p>
          <a:p>
            <a:pPr lvl="1"/>
            <a:r>
              <a:rPr lang="en-US" sz="1800" dirty="0" smtClean="0"/>
              <a:t>Quarterly non-stormwater inspection</a:t>
            </a:r>
          </a:p>
          <a:p>
            <a:pPr lvl="1"/>
            <a:r>
              <a:rPr lang="en-US" sz="1800" dirty="0" smtClean="0"/>
              <a:t>Rain Event Action Plan (REAP)</a:t>
            </a:r>
          </a:p>
          <a:p>
            <a:pPr lvl="1"/>
            <a:r>
              <a:rPr lang="en-US" sz="1800" dirty="0" smtClean="0"/>
              <a:t>Storm event monitoring for pH and turbidity</a:t>
            </a:r>
          </a:p>
          <a:p>
            <a:pPr lvl="1"/>
            <a:r>
              <a:rPr lang="en-US" sz="1800" dirty="0" smtClean="0"/>
              <a:t>BMP installation and maintenance</a:t>
            </a:r>
          </a:p>
          <a:p>
            <a:pPr lvl="1"/>
            <a:endParaRPr lang="en-US" dirty="0" smtClean="0"/>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99823DE9-C591-4B17-8ACA-B4DDD6A337AF}" type="slidenum">
              <a:rPr lang="en-US" sz="1200">
                <a:solidFill>
                  <a:schemeClr val="tx2">
                    <a:shade val="90000"/>
                  </a:schemeClr>
                </a:solidFill>
              </a:rPr>
              <a:pPr>
                <a:defRPr/>
              </a:pPr>
              <a:t>22</a:t>
            </a:fld>
            <a:endParaRPr lang="en-US" sz="1200">
              <a:solidFill>
                <a:schemeClr val="tx2">
                  <a:shade val="90000"/>
                </a:schemeClr>
              </a:solidFill>
            </a:endParaRPr>
          </a:p>
        </p:txBody>
      </p:sp>
      <p:pic>
        <p:nvPicPr>
          <p:cNvPr id="6" name="Picture 5" descr="12_08027.jpg"/>
          <p:cNvPicPr>
            <a:picLocks noChangeAspect="1"/>
          </p:cNvPicPr>
          <p:nvPr/>
        </p:nvPicPr>
        <p:blipFill>
          <a:blip r:embed="rId2" cstate="print"/>
          <a:srcRect l="7851" r="16625"/>
          <a:stretch>
            <a:fillRect/>
          </a:stretch>
        </p:blipFill>
        <p:spPr>
          <a:xfrm>
            <a:off x="4550485" y="1173600"/>
            <a:ext cx="4593515" cy="4865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457200" y="350838"/>
            <a:ext cx="8229600" cy="639762"/>
          </a:xfrm>
        </p:spPr>
        <p:txBody>
          <a:bodyPr/>
          <a:lstStyle/>
          <a:p>
            <a:r>
              <a:rPr lang="en-US" smtClean="0"/>
              <a:t>2 Weeks Prior to Construction	</a:t>
            </a:r>
          </a:p>
        </p:txBody>
      </p:sp>
      <p:sp>
        <p:nvSpPr>
          <p:cNvPr id="63491" name="Text Placeholder 2"/>
          <p:cNvSpPr>
            <a:spLocks noGrp="1"/>
          </p:cNvSpPr>
          <p:nvPr>
            <p:ph type="body" sz="half" idx="4294967295"/>
          </p:nvPr>
        </p:nvSpPr>
        <p:spPr>
          <a:xfrm>
            <a:off x="90001" y="1371600"/>
            <a:ext cx="2998800" cy="4572000"/>
          </a:xfrm>
        </p:spPr>
        <p:txBody>
          <a:bodyPr/>
          <a:lstStyle/>
          <a:p>
            <a:r>
              <a:rPr lang="en-US" sz="2000" dirty="0" smtClean="0"/>
              <a:t>Permit coverage acquired (WDID)</a:t>
            </a:r>
          </a:p>
          <a:p>
            <a:r>
              <a:rPr lang="en-US" sz="2000" dirty="0" smtClean="0"/>
              <a:t>SWPPP developed</a:t>
            </a:r>
          </a:p>
          <a:p>
            <a:r>
              <a:rPr lang="en-US" sz="2000" dirty="0" smtClean="0"/>
              <a:t>Field inspector/QSP receives the SWPPP</a:t>
            </a:r>
          </a:p>
          <a:p>
            <a:r>
              <a:rPr lang="en-US" sz="2000" dirty="0" smtClean="0"/>
              <a:t>Prepare for stormwater monitoring </a:t>
            </a:r>
          </a:p>
          <a:p>
            <a:r>
              <a:rPr lang="en-US" sz="2000" dirty="0" smtClean="0"/>
              <a:t>Train the contractor</a:t>
            </a:r>
          </a:p>
          <a:p>
            <a:r>
              <a:rPr lang="en-US" sz="2000" dirty="0" smtClean="0"/>
              <a:t>Prepare project schedule</a:t>
            </a:r>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dirty="0">
                <a:solidFill>
                  <a:schemeClr val="tx2">
                    <a:shade val="90000"/>
                  </a:schemeClr>
                </a:solidFill>
              </a:rPr>
              <a:t>		</a:t>
            </a:r>
          </a:p>
        </p:txBody>
      </p:sp>
      <p:pic>
        <p:nvPicPr>
          <p:cNvPr id="6" name="Picture 2"/>
          <p:cNvPicPr>
            <a:picLocks noChangeAspect="1" noChangeArrowheads="1"/>
          </p:cNvPicPr>
          <p:nvPr/>
        </p:nvPicPr>
        <p:blipFill>
          <a:blip r:embed="rId2" cstate="print"/>
          <a:srcRect/>
          <a:stretch>
            <a:fillRect/>
          </a:stretch>
        </p:blipFill>
        <p:spPr bwMode="auto">
          <a:xfrm>
            <a:off x="3190875" y="1308225"/>
            <a:ext cx="5953125" cy="4448175"/>
          </a:xfrm>
          <a:prstGeom prst="rect">
            <a:avLst/>
          </a:prstGeom>
          <a:noFill/>
          <a:ln w="9525" cap="flat" cmpd="sng">
            <a:noFill/>
            <a:prstDash val="solid"/>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457200" y="350838"/>
            <a:ext cx="8229600" cy="639762"/>
          </a:xfrm>
        </p:spPr>
        <p:txBody>
          <a:bodyPr/>
          <a:lstStyle/>
          <a:p>
            <a:r>
              <a:rPr lang="en-US" smtClean="0"/>
              <a:t>Start of Construction</a:t>
            </a:r>
          </a:p>
        </p:txBody>
      </p:sp>
      <p:sp>
        <p:nvSpPr>
          <p:cNvPr id="64515" name="Text Placeholder 2"/>
          <p:cNvSpPr>
            <a:spLocks noGrp="1"/>
          </p:cNvSpPr>
          <p:nvPr>
            <p:ph type="body" sz="half" idx="4294967295"/>
          </p:nvPr>
        </p:nvSpPr>
        <p:spPr>
          <a:xfrm>
            <a:off x="457201" y="992924"/>
            <a:ext cx="3985200" cy="4572000"/>
          </a:xfrm>
        </p:spPr>
        <p:txBody>
          <a:bodyPr/>
          <a:lstStyle/>
          <a:p>
            <a:pPr>
              <a:buNone/>
            </a:pPr>
            <a:r>
              <a:rPr lang="en-US" sz="2400" dirty="0" smtClean="0"/>
              <a:t>Prior to grading or </a:t>
            </a:r>
            <a:r>
              <a:rPr lang="en-US" sz="2400" dirty="0" smtClean="0"/>
              <a:t>clearing:</a:t>
            </a:r>
            <a:endParaRPr lang="en-US" sz="2400" dirty="0" smtClean="0"/>
          </a:p>
          <a:p>
            <a:r>
              <a:rPr lang="en-US" sz="2000" dirty="0" smtClean="0"/>
              <a:t>Install tracking control BMPs</a:t>
            </a:r>
          </a:p>
          <a:p>
            <a:r>
              <a:rPr lang="en-US" sz="2000" dirty="0" smtClean="0"/>
              <a:t>Install laydown area BMPs</a:t>
            </a:r>
          </a:p>
          <a:p>
            <a:r>
              <a:rPr lang="en-US" sz="2000" dirty="0" smtClean="0"/>
              <a:t>Install inlet protection BMPs</a:t>
            </a:r>
          </a:p>
          <a:p>
            <a:r>
              <a:rPr lang="en-US" sz="2000" dirty="0" smtClean="0"/>
              <a:t>Install perimeter controls</a:t>
            </a:r>
          </a:p>
          <a:p>
            <a:pPr>
              <a:buNone/>
            </a:pPr>
            <a:r>
              <a:rPr lang="en-US" sz="2000" dirty="0" smtClean="0"/>
              <a:t>Note: The SWPPP map must always reflect the BMPs on the site!</a:t>
            </a:r>
          </a:p>
          <a:p>
            <a:endParaRPr lang="en-US" dirty="0" smtClean="0"/>
          </a:p>
          <a:p>
            <a:pPr>
              <a:buNone/>
            </a:pPr>
            <a:endParaRPr lang="en-US" dirty="0" smtClean="0">
              <a:solidFill>
                <a:srgbClr val="FF0000"/>
              </a:solidFill>
            </a:endParaRPr>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A13F879D-BF3F-455B-A445-E4049E447B17}" type="slidenum">
              <a:rPr lang="en-US" sz="1200">
                <a:solidFill>
                  <a:schemeClr val="tx2">
                    <a:shade val="90000"/>
                  </a:schemeClr>
                </a:solidFill>
              </a:rPr>
              <a:pPr>
                <a:defRPr/>
              </a:pPr>
              <a:t>24</a:t>
            </a:fld>
            <a:endParaRPr lang="en-US" sz="1200">
              <a:solidFill>
                <a:schemeClr val="tx2">
                  <a:shade val="90000"/>
                </a:schemeClr>
              </a:solidFill>
            </a:endParaRPr>
          </a:p>
        </p:txBody>
      </p:sp>
      <p:pic>
        <p:nvPicPr>
          <p:cNvPr id="7" name="Picture 6" descr="12_08001.jpg"/>
          <p:cNvPicPr>
            <a:picLocks noChangeAspect="1"/>
          </p:cNvPicPr>
          <p:nvPr/>
        </p:nvPicPr>
        <p:blipFill>
          <a:blip r:embed="rId2" cstate="print"/>
          <a:stretch>
            <a:fillRect/>
          </a:stretch>
        </p:blipFill>
        <p:spPr>
          <a:xfrm>
            <a:off x="5527750" y="3965000"/>
            <a:ext cx="3616250" cy="2893000"/>
          </a:xfrm>
          <a:prstGeom prst="rect">
            <a:avLst/>
          </a:prstGeom>
        </p:spPr>
      </p:pic>
      <p:pic>
        <p:nvPicPr>
          <p:cNvPr id="64517" name="Picture 5" descr="C:\Documents and Settings\TANYAB\Desktop\TC-1 Photos\Highwing Laydown Yard 7.14.10 005.jpg"/>
          <p:cNvPicPr>
            <a:picLocks noChangeAspect="1" noChangeArrowheads="1"/>
          </p:cNvPicPr>
          <p:nvPr/>
        </p:nvPicPr>
        <p:blipFill>
          <a:blip r:embed="rId3" cstate="print"/>
          <a:srcRect/>
          <a:stretch>
            <a:fillRect/>
          </a:stretch>
        </p:blipFill>
        <p:spPr bwMode="auto">
          <a:xfrm>
            <a:off x="0" y="3940383"/>
            <a:ext cx="5191200" cy="2917617"/>
          </a:xfrm>
          <a:prstGeom prst="rect">
            <a:avLst/>
          </a:prstGeom>
          <a:noFill/>
        </p:spPr>
      </p:pic>
      <p:pic>
        <p:nvPicPr>
          <p:cNvPr id="6" name="Picture 5" descr="12_08007.jpg"/>
          <p:cNvPicPr>
            <a:picLocks noChangeAspect="1"/>
          </p:cNvPicPr>
          <p:nvPr/>
        </p:nvPicPr>
        <p:blipFill>
          <a:blip r:embed="rId4" cstate="print"/>
          <a:srcRect/>
          <a:stretch>
            <a:fillRect/>
          </a:stretch>
        </p:blipFill>
        <p:spPr>
          <a:xfrm>
            <a:off x="5555360" y="1411201"/>
            <a:ext cx="3588639" cy="241456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457200" y="350838"/>
            <a:ext cx="8229600" cy="639762"/>
          </a:xfrm>
        </p:spPr>
        <p:txBody>
          <a:bodyPr/>
          <a:lstStyle/>
          <a:p>
            <a:r>
              <a:rPr lang="en-US" smtClean="0"/>
              <a:t>Start of Construction</a:t>
            </a:r>
          </a:p>
        </p:txBody>
      </p:sp>
      <p:sp>
        <p:nvSpPr>
          <p:cNvPr id="65539" name="Text Placeholder 2"/>
          <p:cNvSpPr>
            <a:spLocks noGrp="1"/>
          </p:cNvSpPr>
          <p:nvPr>
            <p:ph type="body" sz="half" idx="4294967295"/>
          </p:nvPr>
        </p:nvSpPr>
        <p:spPr>
          <a:xfrm>
            <a:off x="457200" y="1371600"/>
            <a:ext cx="7915275" cy="4572000"/>
          </a:xfrm>
        </p:spPr>
        <p:txBody>
          <a:bodyPr/>
          <a:lstStyle/>
          <a:p>
            <a:r>
              <a:rPr lang="en-US" sz="2400" dirty="0" smtClean="0"/>
              <a:t>Begin weekly and quarterly inspections</a:t>
            </a:r>
          </a:p>
          <a:p>
            <a:r>
              <a:rPr lang="en-US" sz="2400" dirty="0" smtClean="0"/>
              <a:t>Begin daily visual track-out inspections</a:t>
            </a:r>
          </a:p>
          <a:p>
            <a:pPr lvl="1"/>
            <a:r>
              <a:rPr lang="en-US" sz="2000" dirty="0" smtClean="0"/>
              <a:t>Maintain log sheet of visual inspections in SWPPP</a:t>
            </a:r>
          </a:p>
          <a:p>
            <a:r>
              <a:rPr lang="en-US" sz="2400" dirty="0" smtClean="0"/>
              <a:t>Check NOAA website (</a:t>
            </a:r>
            <a:r>
              <a:rPr lang="en-US" sz="2400" u="sng" dirty="0" err="1" smtClean="0">
                <a:solidFill>
                  <a:schemeClr val="accent1"/>
                </a:solidFill>
              </a:rPr>
              <a:t>weather.gov</a:t>
            </a:r>
            <a:r>
              <a:rPr lang="en-US" sz="2400" dirty="0" smtClean="0"/>
              <a:t>) daily for rain forecasts</a:t>
            </a:r>
          </a:p>
          <a:p>
            <a:r>
              <a:rPr lang="en-US" sz="2400" dirty="0" smtClean="0"/>
              <a:t>Perform pre, during, and post storm inspections as needed</a:t>
            </a:r>
          </a:p>
          <a:p>
            <a:r>
              <a:rPr lang="en-US" sz="2400" dirty="0" smtClean="0"/>
              <a:t>Develop Rain Event Action Plan as </a:t>
            </a:r>
            <a:r>
              <a:rPr lang="en-US" sz="2400" dirty="0" smtClean="0"/>
              <a:t>needed </a:t>
            </a:r>
          </a:p>
          <a:p>
            <a:r>
              <a:rPr lang="en-US" sz="2400" dirty="0" smtClean="0"/>
              <a:t>Begin monitoring</a:t>
            </a:r>
          </a:p>
          <a:p>
            <a:pPr lvl="1"/>
            <a:r>
              <a:rPr lang="en-US" sz="2000" dirty="0" smtClean="0"/>
              <a:t>Non-visible </a:t>
            </a:r>
            <a:r>
              <a:rPr lang="en-US" sz="2000" dirty="0" smtClean="0"/>
              <a:t>pollutants (upon spill)</a:t>
            </a:r>
          </a:p>
          <a:p>
            <a:pPr lvl="1"/>
            <a:r>
              <a:rPr lang="en-US" sz="2000" dirty="0" smtClean="0"/>
              <a:t>pH and turbidity (during rain events)</a:t>
            </a:r>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9505DE24-28A0-45B1-87C9-28F088AE39CB}" type="slidenum">
              <a:rPr lang="en-US" sz="1200">
                <a:solidFill>
                  <a:schemeClr val="tx2">
                    <a:shade val="90000"/>
                  </a:schemeClr>
                </a:solidFill>
              </a:rPr>
              <a:pPr>
                <a:defRPr/>
              </a:pPr>
              <a:t>25</a:t>
            </a:fld>
            <a:endParaRPr lang="en-US" sz="1200">
              <a:solidFill>
                <a:schemeClr val="tx2">
                  <a:shade val="9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565150" y="574675"/>
            <a:ext cx="8229600" cy="639763"/>
          </a:xfrm>
        </p:spPr>
        <p:txBody>
          <a:bodyPr/>
          <a:lstStyle/>
          <a:p>
            <a:r>
              <a:rPr lang="en-US" smtClean="0"/>
              <a:t>55% Chance of Rain Forecasted</a:t>
            </a:r>
          </a:p>
        </p:txBody>
      </p:sp>
      <p:sp>
        <p:nvSpPr>
          <p:cNvPr id="66563" name="Text Placeholder 2"/>
          <p:cNvSpPr>
            <a:spLocks noGrp="1"/>
          </p:cNvSpPr>
          <p:nvPr>
            <p:ph type="body" sz="half" idx="4294967295"/>
          </p:nvPr>
        </p:nvSpPr>
        <p:spPr>
          <a:xfrm>
            <a:off x="457201" y="1371600"/>
            <a:ext cx="4383740" cy="4572000"/>
          </a:xfrm>
        </p:spPr>
        <p:txBody>
          <a:bodyPr/>
          <a:lstStyle/>
          <a:p>
            <a:r>
              <a:rPr lang="en-US" sz="2000" dirty="0" smtClean="0"/>
              <a:t>50% is the trigger for a storm event</a:t>
            </a:r>
          </a:p>
          <a:p>
            <a:r>
              <a:rPr lang="en-US" sz="2000" dirty="0" smtClean="0"/>
              <a:t>Develop a REAP</a:t>
            </a:r>
          </a:p>
          <a:p>
            <a:r>
              <a:rPr lang="en-US" sz="2000" dirty="0" smtClean="0"/>
              <a:t>Conduct pre-storm site inspection</a:t>
            </a:r>
          </a:p>
          <a:p>
            <a:pPr lvl="1"/>
            <a:r>
              <a:rPr lang="en-US" sz="1800" dirty="0" smtClean="0"/>
              <a:t>Fill out inspection checklist</a:t>
            </a:r>
          </a:p>
          <a:p>
            <a:pPr lvl="1"/>
            <a:r>
              <a:rPr lang="en-US" sz="1800" dirty="0" smtClean="0"/>
              <a:t>Take photos of the site</a:t>
            </a:r>
          </a:p>
          <a:p>
            <a:r>
              <a:rPr lang="en-US" sz="2000" dirty="0" smtClean="0"/>
              <a:t>Install BMPs to protect active areas from rain event</a:t>
            </a:r>
          </a:p>
          <a:p>
            <a:r>
              <a:rPr lang="en-US" sz="2000" dirty="0" smtClean="0"/>
              <a:t>Prepare to sample runoff from all </a:t>
            </a:r>
            <a:r>
              <a:rPr lang="en-US" sz="2000" b="1" dirty="0" smtClean="0"/>
              <a:t>cleared</a:t>
            </a:r>
            <a:r>
              <a:rPr lang="en-US" sz="2000" dirty="0" smtClean="0"/>
              <a:t> construction areas for pH and turbidity</a:t>
            </a:r>
          </a:p>
          <a:p>
            <a:r>
              <a:rPr lang="en-US" sz="2000" dirty="0" smtClean="0"/>
              <a:t>QSP or person trained by the QSP must perform inspections/sampling</a:t>
            </a:r>
          </a:p>
          <a:p>
            <a:pPr>
              <a:buNone/>
            </a:pPr>
            <a:endParaRPr lang="en-US" sz="2400" dirty="0" smtClean="0"/>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54E01BE5-3EE0-477E-B357-0C8AB2130075}" type="slidenum">
              <a:rPr lang="en-US" sz="1200">
                <a:solidFill>
                  <a:schemeClr val="tx2">
                    <a:shade val="90000"/>
                  </a:schemeClr>
                </a:solidFill>
              </a:rPr>
              <a:pPr>
                <a:defRPr/>
              </a:pPr>
              <a:t>26</a:t>
            </a:fld>
            <a:endParaRPr lang="en-US" sz="1200">
              <a:solidFill>
                <a:schemeClr val="tx2">
                  <a:shade val="90000"/>
                </a:schemeClr>
              </a:solidFill>
            </a:endParaRPr>
          </a:p>
        </p:txBody>
      </p:sp>
      <p:pic>
        <p:nvPicPr>
          <p:cNvPr id="6" name="Picture 5" descr="IMGP3668.JPG"/>
          <p:cNvPicPr>
            <a:picLocks noChangeAspect="1"/>
          </p:cNvPicPr>
          <p:nvPr/>
        </p:nvPicPr>
        <p:blipFill>
          <a:blip r:embed="rId2"/>
          <a:srcRect r="33950"/>
          <a:stretch>
            <a:fillRect/>
          </a:stretch>
        </p:blipFill>
        <p:spPr>
          <a:xfrm>
            <a:off x="4916245" y="1323190"/>
            <a:ext cx="4227755" cy="4800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457200" y="350838"/>
            <a:ext cx="8229600" cy="639762"/>
          </a:xfrm>
        </p:spPr>
        <p:txBody>
          <a:bodyPr/>
          <a:lstStyle/>
          <a:p>
            <a:r>
              <a:rPr lang="en-US" smtClean="0"/>
              <a:t>Rain Event Occurs</a:t>
            </a:r>
          </a:p>
        </p:txBody>
      </p:sp>
      <p:sp>
        <p:nvSpPr>
          <p:cNvPr id="67587" name="Text Placeholder 2"/>
          <p:cNvSpPr>
            <a:spLocks noGrp="1"/>
          </p:cNvSpPr>
          <p:nvPr>
            <p:ph type="body" sz="half" idx="4294967295"/>
          </p:nvPr>
        </p:nvSpPr>
        <p:spPr>
          <a:xfrm>
            <a:off x="457201" y="1122210"/>
            <a:ext cx="4522762" cy="4572000"/>
          </a:xfrm>
        </p:spPr>
        <p:txBody>
          <a:bodyPr/>
          <a:lstStyle/>
          <a:p>
            <a:r>
              <a:rPr lang="en-US" sz="2400" dirty="0" smtClean="0"/>
              <a:t>Conduct storm-event inspection</a:t>
            </a:r>
          </a:p>
          <a:p>
            <a:pPr lvl="1"/>
            <a:r>
              <a:rPr lang="en-US" sz="1800" dirty="0" smtClean="0"/>
              <a:t>Fill out site inspection checklist</a:t>
            </a:r>
          </a:p>
          <a:p>
            <a:pPr lvl="1"/>
            <a:r>
              <a:rPr lang="en-US" sz="1800" dirty="0" smtClean="0"/>
              <a:t>Take photos of site</a:t>
            </a:r>
          </a:p>
          <a:p>
            <a:pPr lvl="1"/>
            <a:r>
              <a:rPr lang="en-US" sz="1800" dirty="0" smtClean="0"/>
              <a:t>Use SWPPP map to identify BMPs that should be on site</a:t>
            </a:r>
          </a:p>
          <a:p>
            <a:r>
              <a:rPr lang="en-US" sz="2400" dirty="0" smtClean="0"/>
              <a:t>Sample runoff for pH and turbidity minimum of 3 times per day</a:t>
            </a:r>
          </a:p>
          <a:p>
            <a:pPr lvl="1"/>
            <a:r>
              <a:rPr lang="en-US" sz="1800" dirty="0" smtClean="0"/>
              <a:t>Sample where discharge leaves the project site</a:t>
            </a:r>
          </a:p>
          <a:p>
            <a:pPr lvl="1"/>
            <a:r>
              <a:rPr lang="en-US" sz="1800" dirty="0" smtClean="0"/>
              <a:t>Sampled runoff must be representative of all site runoff</a:t>
            </a:r>
          </a:p>
          <a:p>
            <a:pPr lvl="1"/>
            <a:r>
              <a:rPr lang="en-US" sz="1800" dirty="0" smtClean="0"/>
              <a:t>All pH and turbidity measurements must be made in the field (use portable instruments)</a:t>
            </a:r>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D66DF8C5-DE8A-4A64-BF53-B23845E1486A}" type="slidenum">
              <a:rPr lang="en-US" sz="1200">
                <a:solidFill>
                  <a:schemeClr val="tx2">
                    <a:shade val="90000"/>
                  </a:schemeClr>
                </a:solidFill>
              </a:rPr>
              <a:pPr>
                <a:defRPr/>
              </a:pPr>
              <a:t>27</a:t>
            </a:fld>
            <a:endParaRPr lang="en-US" sz="1200">
              <a:solidFill>
                <a:schemeClr val="tx2">
                  <a:shade val="90000"/>
                </a:schemeClr>
              </a:solidFill>
            </a:endParaRPr>
          </a:p>
        </p:txBody>
      </p:sp>
      <p:pic>
        <p:nvPicPr>
          <p:cNvPr id="67589" name="Picture 5" descr="H:\pdata\10104971\Moorpark Newbury 37A\QSP Activities\Field Photos\10-19-10\IMG_0113.JPG"/>
          <p:cNvPicPr>
            <a:picLocks noChangeAspect="1" noChangeArrowheads="1"/>
          </p:cNvPicPr>
          <p:nvPr/>
        </p:nvPicPr>
        <p:blipFill>
          <a:blip r:embed="rId2" cstate="print"/>
          <a:srcRect/>
          <a:stretch>
            <a:fillRect/>
          </a:stretch>
        </p:blipFill>
        <p:spPr bwMode="auto">
          <a:xfrm>
            <a:off x="5277600" y="1264336"/>
            <a:ext cx="3866400" cy="3657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457200" y="350838"/>
            <a:ext cx="8229600" cy="639762"/>
          </a:xfrm>
        </p:spPr>
        <p:txBody>
          <a:bodyPr/>
          <a:lstStyle/>
          <a:p>
            <a:r>
              <a:rPr lang="en-US" smtClean="0"/>
              <a:t>Rain Event Occurs</a:t>
            </a:r>
          </a:p>
        </p:txBody>
      </p:sp>
      <p:sp>
        <p:nvSpPr>
          <p:cNvPr id="68611" name="Text Placeholder 2"/>
          <p:cNvSpPr>
            <a:spLocks noGrp="1"/>
          </p:cNvSpPr>
          <p:nvPr>
            <p:ph type="body" sz="half" idx="4294967295"/>
          </p:nvPr>
        </p:nvSpPr>
        <p:spPr>
          <a:xfrm>
            <a:off x="457200" y="1371600"/>
            <a:ext cx="7915275" cy="4572000"/>
          </a:xfrm>
        </p:spPr>
        <p:txBody>
          <a:bodyPr/>
          <a:lstStyle/>
          <a:p>
            <a:r>
              <a:rPr lang="en-US" sz="2000" dirty="0" smtClean="0"/>
              <a:t>Follow Monitoring &amp; Reporting Plan in SWPPP</a:t>
            </a:r>
          </a:p>
          <a:p>
            <a:r>
              <a:rPr lang="en-US" sz="2000" dirty="0" smtClean="0"/>
              <a:t>If site is deemed “unsafe”, sampling is not required or outside normal business hours</a:t>
            </a:r>
          </a:p>
          <a:p>
            <a:pPr>
              <a:buFont typeface="Wingdings 2" pitchFamily="18" charset="2"/>
              <a:buNone/>
            </a:pPr>
            <a:endParaRPr lang="en-US" dirty="0" smtClean="0"/>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4DBF9909-8588-4B26-98AD-78B3EA4CCDD1}" type="slidenum">
              <a:rPr lang="en-US" sz="1200">
                <a:solidFill>
                  <a:schemeClr val="tx2">
                    <a:shade val="90000"/>
                  </a:schemeClr>
                </a:solidFill>
              </a:rPr>
              <a:pPr>
                <a:defRPr/>
              </a:pPr>
              <a:t>28</a:t>
            </a:fld>
            <a:endParaRPr lang="en-US" sz="1200">
              <a:solidFill>
                <a:schemeClr val="tx2">
                  <a:shade val="90000"/>
                </a:schemeClr>
              </a:solidFill>
            </a:endParaRPr>
          </a:p>
        </p:txBody>
      </p:sp>
      <p:pic>
        <p:nvPicPr>
          <p:cNvPr id="68614" name="Picture 6" descr="http://www.lifeclever.com/wp-content/uploads/2008/01/lightning.jpg"/>
          <p:cNvPicPr>
            <a:picLocks noChangeAspect="1" noChangeArrowheads="1"/>
          </p:cNvPicPr>
          <p:nvPr/>
        </p:nvPicPr>
        <p:blipFill>
          <a:blip r:embed="rId2" cstate="print"/>
          <a:srcRect/>
          <a:stretch>
            <a:fillRect/>
          </a:stretch>
        </p:blipFill>
        <p:spPr bwMode="auto">
          <a:xfrm>
            <a:off x="2103132" y="2422586"/>
            <a:ext cx="5119703" cy="357241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457200" y="350838"/>
            <a:ext cx="8229600" cy="639762"/>
          </a:xfrm>
        </p:spPr>
        <p:txBody>
          <a:bodyPr/>
          <a:lstStyle/>
          <a:p>
            <a:r>
              <a:rPr lang="en-US" smtClean="0"/>
              <a:t>Post-Storm </a:t>
            </a:r>
          </a:p>
        </p:txBody>
      </p:sp>
      <p:sp>
        <p:nvSpPr>
          <p:cNvPr id="69635" name="Text Placeholder 2"/>
          <p:cNvSpPr>
            <a:spLocks noGrp="1"/>
          </p:cNvSpPr>
          <p:nvPr>
            <p:ph type="body" sz="half" idx="4294967295"/>
          </p:nvPr>
        </p:nvSpPr>
        <p:spPr>
          <a:xfrm>
            <a:off x="457200" y="1371600"/>
            <a:ext cx="7915275" cy="4572000"/>
          </a:xfrm>
        </p:spPr>
        <p:txBody>
          <a:bodyPr/>
          <a:lstStyle/>
          <a:p>
            <a:r>
              <a:rPr lang="en-US" sz="2400" dirty="0" smtClean="0"/>
              <a:t>Conduct post-storm inspection within 48 hours</a:t>
            </a:r>
          </a:p>
          <a:p>
            <a:pPr lvl="1"/>
            <a:r>
              <a:rPr lang="en-US" sz="2000" dirty="0" smtClean="0"/>
              <a:t>Fill out inspection checklist</a:t>
            </a:r>
          </a:p>
          <a:p>
            <a:pPr lvl="1"/>
            <a:r>
              <a:rPr lang="en-US" sz="2000" dirty="0" smtClean="0"/>
              <a:t>Take photos of site</a:t>
            </a:r>
          </a:p>
          <a:p>
            <a:r>
              <a:rPr lang="en-US" sz="2400" dirty="0" smtClean="0"/>
              <a:t>Repair BMPs as needed (w/in 72 hrs)</a:t>
            </a:r>
          </a:p>
          <a:p>
            <a:r>
              <a:rPr lang="en-US" sz="2400" dirty="0" smtClean="0"/>
              <a:t>Coordinate with QSP to deliver monitoring results</a:t>
            </a:r>
          </a:p>
          <a:p>
            <a:pPr lvl="1"/>
            <a:r>
              <a:rPr lang="en-US" sz="2000" dirty="0" smtClean="0"/>
              <a:t>pH and turbidity data must be uploaded to SMARTS if there are </a:t>
            </a:r>
            <a:r>
              <a:rPr lang="en-US" sz="2000" dirty="0" err="1" smtClean="0"/>
              <a:t>exceedances</a:t>
            </a:r>
            <a:r>
              <a:rPr lang="en-US" sz="2000" dirty="0" smtClean="0"/>
              <a:t> of the Numeric Action Levels</a:t>
            </a:r>
          </a:p>
          <a:p>
            <a:r>
              <a:rPr lang="en-US" sz="2400" dirty="0" smtClean="0"/>
              <a:t>Store all completed inspection records in the SWPPP</a:t>
            </a:r>
          </a:p>
          <a:p>
            <a:pPr lvl="1"/>
            <a:r>
              <a:rPr lang="en-US" sz="2000" dirty="0" smtClean="0"/>
              <a:t>Records must be maintained for 3 years from date of origination</a:t>
            </a:r>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5E58007E-0EB3-44AD-8B14-A4E387F363DD}" type="slidenum">
              <a:rPr lang="en-US" sz="1200">
                <a:solidFill>
                  <a:schemeClr val="tx2">
                    <a:shade val="90000"/>
                  </a:schemeClr>
                </a:solidFill>
              </a:rPr>
              <a:pPr>
                <a:defRPr/>
              </a:pPr>
              <a:t>29</a:t>
            </a:fld>
            <a:endParaRPr lang="en-US" sz="1200">
              <a:solidFill>
                <a:schemeClr val="tx2">
                  <a:shade val="9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Fast Facts</a:t>
            </a:r>
            <a:endParaRPr lang="en-US" dirty="0"/>
          </a:p>
        </p:txBody>
      </p:sp>
      <p:sp>
        <p:nvSpPr>
          <p:cNvPr id="3" name="Content Placeholder 2"/>
          <p:cNvSpPr>
            <a:spLocks noGrp="1"/>
          </p:cNvSpPr>
          <p:nvPr>
            <p:ph idx="1"/>
          </p:nvPr>
        </p:nvSpPr>
        <p:spPr/>
        <p:txBody>
          <a:bodyPr/>
          <a:lstStyle/>
          <a:p>
            <a:r>
              <a:rPr lang="en-US" dirty="0" smtClean="0"/>
              <a:t>All projects greater than one </a:t>
            </a:r>
            <a:r>
              <a:rPr lang="en-US" dirty="0" smtClean="0"/>
              <a:t>acre (DSA) </a:t>
            </a:r>
            <a:r>
              <a:rPr lang="en-US" dirty="0" smtClean="0"/>
              <a:t>must:</a:t>
            </a:r>
          </a:p>
          <a:p>
            <a:pPr lvl="1"/>
            <a:r>
              <a:rPr lang="en-US" dirty="0" smtClean="0"/>
              <a:t>Conduct risk level determination</a:t>
            </a:r>
          </a:p>
          <a:p>
            <a:pPr lvl="1"/>
            <a:r>
              <a:rPr lang="en-US" dirty="0" smtClean="0"/>
              <a:t>Register for permit coverage</a:t>
            </a:r>
          </a:p>
          <a:p>
            <a:pPr lvl="1"/>
            <a:r>
              <a:rPr lang="en-US" dirty="0" smtClean="0"/>
              <a:t>Pay the first annual fee</a:t>
            </a:r>
          </a:p>
          <a:p>
            <a:pPr lvl="1"/>
            <a:r>
              <a:rPr lang="en-US" dirty="0" smtClean="0"/>
              <a:t>Develop a SWPPP</a:t>
            </a:r>
          </a:p>
          <a:p>
            <a:pPr lvl="1"/>
            <a:r>
              <a:rPr lang="en-US" dirty="0" smtClean="0"/>
              <a:t>Implement the SWPPP during construction</a:t>
            </a:r>
          </a:p>
          <a:p>
            <a:pPr lvl="1"/>
            <a:r>
              <a:rPr lang="en-US" dirty="0" smtClean="0"/>
              <a:t>Stabilize all disturbed areas after construction</a:t>
            </a:r>
          </a:p>
          <a:p>
            <a:pPr lvl="1"/>
            <a:r>
              <a:rPr lang="en-US" dirty="0" smtClean="0"/>
              <a:t>Construct post-construction BMPs/maintenance plan</a:t>
            </a:r>
          </a:p>
          <a:p>
            <a:pPr lvl="1"/>
            <a:r>
              <a:rPr lang="en-US" dirty="0" smtClean="0"/>
              <a:t>Submit annual reports</a:t>
            </a:r>
          </a:p>
          <a:p>
            <a:pPr lvl="1"/>
            <a:r>
              <a:rPr lang="en-US" dirty="0" smtClean="0"/>
              <a:t>Terminate permit coverage</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457200" y="350838"/>
            <a:ext cx="8229600" cy="639762"/>
          </a:xfrm>
        </p:spPr>
        <p:txBody>
          <a:bodyPr/>
          <a:lstStyle/>
          <a:p>
            <a:r>
              <a:rPr lang="en-US" dirty="0" smtClean="0"/>
              <a:t> Construction Operations</a:t>
            </a:r>
            <a:endParaRPr lang="en-US" dirty="0" smtClean="0"/>
          </a:p>
        </p:txBody>
      </p:sp>
      <p:sp>
        <p:nvSpPr>
          <p:cNvPr id="70659" name="Text Placeholder 2"/>
          <p:cNvSpPr>
            <a:spLocks noGrp="1"/>
          </p:cNvSpPr>
          <p:nvPr>
            <p:ph type="body" sz="half" idx="4294967295"/>
          </p:nvPr>
        </p:nvSpPr>
        <p:spPr>
          <a:xfrm>
            <a:off x="457200" y="1371600"/>
            <a:ext cx="7800975" cy="4572000"/>
          </a:xfrm>
        </p:spPr>
        <p:txBody>
          <a:bodyPr/>
          <a:lstStyle/>
          <a:p>
            <a:r>
              <a:rPr lang="en-US" sz="2400" dirty="0" smtClean="0"/>
              <a:t>Stop inspecting and monitoring at completed/stabilized areas of the project (with proper documentation) with COI</a:t>
            </a:r>
          </a:p>
          <a:p>
            <a:r>
              <a:rPr lang="en-US" sz="2400" dirty="0" smtClean="0"/>
              <a:t>Continue BMP maintenance</a:t>
            </a:r>
          </a:p>
          <a:p>
            <a:r>
              <a:rPr lang="en-US" sz="2400" dirty="0" smtClean="0"/>
              <a:t>Continue to check NOAA website (</a:t>
            </a:r>
            <a:r>
              <a:rPr lang="en-US" sz="2400" u="sng" dirty="0" err="1" smtClean="0">
                <a:solidFill>
                  <a:schemeClr val="accent1"/>
                </a:solidFill>
              </a:rPr>
              <a:t>noaa.gov</a:t>
            </a:r>
            <a:r>
              <a:rPr lang="en-US" sz="2400" dirty="0" smtClean="0"/>
              <a:t>) for rain event forecasts</a:t>
            </a:r>
          </a:p>
          <a:p>
            <a:r>
              <a:rPr lang="en-US" sz="2400" dirty="0" smtClean="0"/>
              <a:t>If a Regional Board inspector visits your project, you MUST allow them access, and show them your SWPPP</a:t>
            </a:r>
          </a:p>
          <a:p>
            <a:r>
              <a:rPr lang="en-US" sz="2400" dirty="0" smtClean="0"/>
              <a:t>If you have questions on the SWPPP or the permit, call your City stormwater coordinator</a:t>
            </a:r>
          </a:p>
          <a:p>
            <a:endParaRPr lang="en-US" sz="2400" dirty="0" smtClean="0"/>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DA1CCFC8-47B4-4883-A3F3-57A17BD9D75B}" type="slidenum">
              <a:rPr lang="en-US" sz="1200">
                <a:solidFill>
                  <a:schemeClr val="tx2">
                    <a:shade val="90000"/>
                  </a:schemeClr>
                </a:solidFill>
              </a:rPr>
              <a:pPr>
                <a:defRPr/>
              </a:pPr>
              <a:t>30</a:t>
            </a:fld>
            <a:endParaRPr lang="en-US" sz="1200">
              <a:solidFill>
                <a:schemeClr val="tx2">
                  <a:shade val="9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457200" y="350838"/>
            <a:ext cx="8229600" cy="639762"/>
          </a:xfrm>
        </p:spPr>
        <p:txBody>
          <a:bodyPr/>
          <a:lstStyle/>
          <a:p>
            <a:r>
              <a:rPr lang="en-US" smtClean="0"/>
              <a:t>If NAL Exceedance Occurs</a:t>
            </a:r>
          </a:p>
        </p:txBody>
      </p:sp>
      <p:sp>
        <p:nvSpPr>
          <p:cNvPr id="72707" name="Text Placeholder 2"/>
          <p:cNvSpPr>
            <a:spLocks noGrp="1"/>
          </p:cNvSpPr>
          <p:nvPr>
            <p:ph type="body" sz="half" idx="4294967295"/>
          </p:nvPr>
        </p:nvSpPr>
        <p:spPr>
          <a:xfrm>
            <a:off x="457200" y="1371600"/>
            <a:ext cx="4038600" cy="4572000"/>
          </a:xfrm>
        </p:spPr>
        <p:txBody>
          <a:bodyPr/>
          <a:lstStyle/>
          <a:p>
            <a:r>
              <a:rPr lang="en-US" sz="2400" dirty="0" smtClean="0"/>
              <a:t>Contact QSP to initiate reporting</a:t>
            </a:r>
          </a:p>
          <a:p>
            <a:r>
              <a:rPr lang="en-US" sz="2400" dirty="0" smtClean="0"/>
              <a:t>Determine where BMPs failed</a:t>
            </a:r>
          </a:p>
          <a:p>
            <a:r>
              <a:rPr lang="en-US" sz="2400" dirty="0" smtClean="0"/>
              <a:t>Repair BMPs or install additional BMPs, confer with owner/QSD</a:t>
            </a:r>
          </a:p>
          <a:p>
            <a:r>
              <a:rPr lang="en-US" sz="2400" dirty="0" smtClean="0"/>
              <a:t>Be prepared for an inspection</a:t>
            </a:r>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9ACB8F9C-8BF3-4CDE-85BE-4649FA20DCEF}" type="slidenum">
              <a:rPr lang="en-US" sz="1200">
                <a:solidFill>
                  <a:schemeClr val="tx2">
                    <a:shade val="90000"/>
                  </a:schemeClr>
                </a:solidFill>
              </a:rPr>
              <a:pPr>
                <a:defRPr/>
              </a:pPr>
              <a:t>31</a:t>
            </a:fld>
            <a:endParaRPr lang="en-US" sz="1200">
              <a:solidFill>
                <a:schemeClr val="tx2">
                  <a:shade val="90000"/>
                </a:schemeClr>
              </a:solidFill>
            </a:endParaRPr>
          </a:p>
        </p:txBody>
      </p:sp>
      <p:pic>
        <p:nvPicPr>
          <p:cNvPr id="72710" name="Picture 6" descr="I:\pdata\00000100\10w.g13\@RESOURC\REFERENCE\BMP Images\Construction\Examples of Bad BMPs\100_0598.JPG"/>
          <p:cNvPicPr>
            <a:picLocks noGrp="1" noChangeAspect="1" noChangeArrowheads="1"/>
          </p:cNvPicPr>
          <p:nvPr>
            <p:ph sz="half" idx="4294967295"/>
          </p:nvPr>
        </p:nvPicPr>
        <p:blipFill>
          <a:blip r:embed="rId2" cstate="print"/>
          <a:srcRect/>
          <a:stretch>
            <a:fillRect/>
          </a:stretch>
        </p:blipFill>
        <p:spPr bwMode="auto">
          <a:xfrm>
            <a:off x="4641000" y="1235925"/>
            <a:ext cx="4038600" cy="30289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Achieving Compliance</a:t>
            </a:r>
            <a:endParaRPr lang="en-US" dirty="0"/>
          </a:p>
        </p:txBody>
      </p:sp>
      <p:sp>
        <p:nvSpPr>
          <p:cNvPr id="3" name="Content Placeholder 2"/>
          <p:cNvSpPr>
            <a:spLocks noGrp="1"/>
          </p:cNvSpPr>
          <p:nvPr>
            <p:ph idx="1"/>
          </p:nvPr>
        </p:nvSpPr>
        <p:spPr/>
        <p:txBody>
          <a:bodyPr/>
          <a:lstStyle/>
          <a:p>
            <a:r>
              <a:rPr lang="en-US" sz="2000" dirty="0" smtClean="0"/>
              <a:t>Ensure that the QSP completes all administrative requirements</a:t>
            </a:r>
          </a:p>
          <a:p>
            <a:pPr lvl="1"/>
            <a:r>
              <a:rPr lang="en-US" sz="1800" dirty="0" smtClean="0"/>
              <a:t>Inspections, SWPPP maintenance</a:t>
            </a:r>
          </a:p>
          <a:p>
            <a:r>
              <a:rPr lang="en-US" sz="2000" dirty="0" smtClean="0"/>
              <a:t>The SWPPP map should always show exactly which BMPs are installed. It’s the first thing an inspector will ask to see during an inspection!</a:t>
            </a:r>
          </a:p>
          <a:p>
            <a:r>
              <a:rPr lang="en-US" sz="2000" dirty="0" smtClean="0"/>
              <a:t>Never allow </a:t>
            </a:r>
            <a:r>
              <a:rPr lang="en-US" sz="2000" dirty="0" err="1" smtClean="0"/>
              <a:t>trackout</a:t>
            </a:r>
            <a:r>
              <a:rPr lang="en-US" sz="2000" dirty="0" smtClean="0"/>
              <a:t> </a:t>
            </a:r>
          </a:p>
          <a:p>
            <a:r>
              <a:rPr lang="en-US" sz="2000" dirty="0" smtClean="0"/>
              <a:t>Prevent trash from blowing off the site</a:t>
            </a:r>
          </a:p>
          <a:p>
            <a:r>
              <a:rPr lang="en-US" sz="2000" dirty="0" smtClean="0"/>
              <a:t>Concrete washouts must be water tight</a:t>
            </a:r>
          </a:p>
          <a:p>
            <a:r>
              <a:rPr lang="en-US" sz="2000" dirty="0" smtClean="0"/>
              <a:t>Always be forthright with Regional Board inspectors. </a:t>
            </a:r>
          </a:p>
          <a:p>
            <a:r>
              <a:rPr lang="en-US" sz="2000" dirty="0" smtClean="0"/>
              <a:t>If a BMP breaks, somebody has to fix it! </a:t>
            </a:r>
            <a:r>
              <a:rPr lang="en-US" sz="2000" dirty="0" smtClean="0"/>
              <a:t> (within 72 hrs)</a:t>
            </a:r>
            <a:endParaRPr lang="en-US" sz="2000" dirty="0" smtClean="0"/>
          </a:p>
          <a:p>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33032"/>
            <a:ext cx="7772400" cy="1019175"/>
          </a:xfrm>
        </p:spPr>
        <p:txBody>
          <a:bodyPr/>
          <a:lstStyle/>
          <a:p>
            <a:r>
              <a:rPr lang="en-US" dirty="0" smtClean="0"/>
              <a:t>Recent Permit Changes</a:t>
            </a:r>
            <a:endParaRPr lang="en-US" dirty="0"/>
          </a:p>
        </p:txBody>
      </p:sp>
      <p:sp>
        <p:nvSpPr>
          <p:cNvPr id="5" name="Content Placeholder 4"/>
          <p:cNvSpPr>
            <a:spLocks noGrp="1"/>
          </p:cNvSpPr>
          <p:nvPr>
            <p:ph idx="1"/>
          </p:nvPr>
        </p:nvSpPr>
        <p:spPr>
          <a:xfrm>
            <a:off x="685800" y="971553"/>
            <a:ext cx="7772400" cy="4528945"/>
          </a:xfrm>
        </p:spPr>
        <p:txBody>
          <a:bodyPr/>
          <a:lstStyle/>
          <a:p>
            <a:r>
              <a:rPr lang="en-US" dirty="0" smtClean="0"/>
              <a:t>Dec 27, 2011, Superior Court issued ruling in BIA vs. SWRCB:  NELs for Risk Level 3 and LUP Type 3 invalidated.</a:t>
            </a:r>
          </a:p>
          <a:p>
            <a:r>
              <a:rPr lang="en-US" dirty="0" smtClean="0"/>
              <a:t>What this means on a construction site:</a:t>
            </a:r>
          </a:p>
          <a:p>
            <a:pPr lvl="1"/>
            <a:r>
              <a:rPr lang="en-US" dirty="0" smtClean="0"/>
              <a:t>NALs for RL 2 and 3 sites remain in effect</a:t>
            </a:r>
          </a:p>
          <a:p>
            <a:pPr lvl="1"/>
            <a:r>
              <a:rPr lang="en-US" dirty="0" smtClean="0"/>
              <a:t>NELs are not applicable</a:t>
            </a:r>
          </a:p>
          <a:p>
            <a:pPr lvl="1"/>
            <a:r>
              <a:rPr lang="en-US" dirty="0" smtClean="0"/>
              <a:t>Receiving water monitoring is suspended, but not for long…</a:t>
            </a:r>
          </a:p>
          <a:p>
            <a:pPr lvl="1"/>
            <a:r>
              <a:rPr lang="en-US" dirty="0" smtClean="0"/>
              <a:t>SWPPP should be amended to reflect these changes</a:t>
            </a:r>
          </a:p>
          <a:p>
            <a:r>
              <a:rPr lang="en-US" dirty="0" smtClean="0"/>
              <a:t>SWRCB prepared a Permit Amendment for adoption in July, 2012</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a:t>
            </a:r>
            <a:r>
              <a:rPr lang="en-US" dirty="0" smtClean="0"/>
              <a:t> Enforcement Actions</a:t>
            </a:r>
            <a:r>
              <a:rPr lang="en-US" dirty="0" smtClean="0"/>
              <a:t/>
            </a:r>
            <a:br>
              <a:rPr lang="en-US" dirty="0" smtClean="0"/>
            </a:br>
            <a:r>
              <a:rPr lang="en-US" dirty="0" smtClean="0"/>
              <a:t>(Or, Why Should You Care?)</a:t>
            </a:r>
            <a:endParaRPr lang="en-US" dirty="0"/>
          </a:p>
        </p:txBody>
      </p:sp>
      <p:sp>
        <p:nvSpPr>
          <p:cNvPr id="3" name="Content Placeholder 2"/>
          <p:cNvSpPr>
            <a:spLocks noGrp="1"/>
          </p:cNvSpPr>
          <p:nvPr>
            <p:ph idx="1"/>
          </p:nvPr>
        </p:nvSpPr>
        <p:spPr>
          <a:xfrm>
            <a:off x="662354" y="1492739"/>
            <a:ext cx="7772400" cy="4343400"/>
          </a:xfrm>
        </p:spPr>
        <p:txBody>
          <a:bodyPr/>
          <a:lstStyle/>
          <a:p>
            <a:pPr marL="274320" indent="-274320" eaLnBrk="1" fontAlgn="auto" hangingPunct="1">
              <a:spcAft>
                <a:spcPts val="0"/>
              </a:spcAft>
              <a:buClr>
                <a:schemeClr val="accent3"/>
              </a:buClr>
              <a:buFont typeface="Wingdings 2"/>
              <a:buChar char=""/>
              <a:defRPr/>
            </a:pPr>
            <a:r>
              <a:rPr lang="en-US" dirty="0" err="1" smtClean="0"/>
              <a:t>Walmart</a:t>
            </a:r>
            <a:r>
              <a:rPr lang="en-US" dirty="0" smtClean="0"/>
              <a:t>, </a:t>
            </a:r>
            <a:r>
              <a:rPr lang="en-US" dirty="0" smtClean="0">
                <a:solidFill>
                  <a:srgbClr val="FF0000"/>
                </a:solidFill>
              </a:rPr>
              <a:t>$3.1 million</a:t>
            </a:r>
          </a:p>
          <a:p>
            <a:pPr marL="640080" lvl="1" indent="-246888" eaLnBrk="1" fontAlgn="auto" hangingPunct="1">
              <a:spcAft>
                <a:spcPts val="0"/>
              </a:spcAft>
              <a:buFont typeface="Wingdings 2"/>
              <a:buChar char=""/>
              <a:defRPr/>
            </a:pPr>
            <a:r>
              <a:rPr lang="en-US" sz="2000" dirty="0" smtClean="0"/>
              <a:t>EPA, 2004, for failure to obtain stormwater permits and implement BMPs</a:t>
            </a:r>
          </a:p>
          <a:p>
            <a:pPr marL="274320" indent="-274320" eaLnBrk="1" fontAlgn="auto" hangingPunct="1">
              <a:spcAft>
                <a:spcPts val="0"/>
              </a:spcAft>
              <a:buClr>
                <a:schemeClr val="accent3"/>
              </a:buClr>
              <a:buFont typeface="Wingdings 2"/>
              <a:buChar char=""/>
              <a:defRPr/>
            </a:pPr>
            <a:r>
              <a:rPr lang="en-US" dirty="0" smtClean="0"/>
              <a:t>Richmond American + other companies, </a:t>
            </a:r>
            <a:r>
              <a:rPr lang="en-US" dirty="0" smtClean="0">
                <a:solidFill>
                  <a:srgbClr val="FF0000"/>
                </a:solidFill>
              </a:rPr>
              <a:t>$928,500</a:t>
            </a:r>
          </a:p>
          <a:p>
            <a:pPr marL="640080" lvl="1" indent="-246888" eaLnBrk="1" fontAlgn="auto" hangingPunct="1">
              <a:spcAft>
                <a:spcPts val="0"/>
              </a:spcAft>
              <a:buFont typeface="Wingdings 2"/>
              <a:buChar char=""/>
              <a:defRPr/>
            </a:pPr>
            <a:r>
              <a:rPr lang="en-US" sz="2000" dirty="0" smtClean="0"/>
              <a:t>EPA, 2003, for failure to obtain stormwater permits, develop/implement SWPPPs, implement BMPs to minimize sediment discharge, and conduct site inspections</a:t>
            </a:r>
          </a:p>
          <a:p>
            <a:pPr marL="274320" indent="-274320" eaLnBrk="1" fontAlgn="auto" hangingPunct="1">
              <a:spcAft>
                <a:spcPts val="0"/>
              </a:spcAft>
              <a:buClr>
                <a:schemeClr val="accent3"/>
              </a:buClr>
              <a:buFont typeface="Wingdings 2"/>
              <a:buChar char=""/>
              <a:defRPr/>
            </a:pPr>
            <a:r>
              <a:rPr lang="en-US" dirty="0" smtClean="0"/>
              <a:t>City of San Diego, </a:t>
            </a:r>
            <a:r>
              <a:rPr lang="en-US" dirty="0" smtClean="0">
                <a:solidFill>
                  <a:srgbClr val="FF0000"/>
                </a:solidFill>
              </a:rPr>
              <a:t>$532,000</a:t>
            </a:r>
          </a:p>
          <a:p>
            <a:pPr marL="640080" lvl="1" indent="-246888" eaLnBrk="1" fontAlgn="auto" hangingPunct="1">
              <a:spcAft>
                <a:spcPts val="0"/>
              </a:spcAft>
              <a:buFont typeface="Wingdings 2"/>
              <a:buChar char=""/>
              <a:defRPr/>
            </a:pPr>
            <a:r>
              <a:rPr lang="en-US" sz="2000" dirty="0" smtClean="0"/>
              <a:t>RWQCB, 2000, for failure to curb erosion from City </a:t>
            </a:r>
            <a:r>
              <a:rPr lang="en-US" sz="2000" dirty="0" smtClean="0"/>
              <a:t>roadway</a:t>
            </a:r>
            <a:endParaRPr lang="en-US" sz="2000" dirty="0" smtClean="0"/>
          </a:p>
          <a:p>
            <a:pPr marL="274320" indent="-274320" eaLnBrk="1" fontAlgn="auto" hangingPunct="1">
              <a:spcAft>
                <a:spcPts val="0"/>
              </a:spcAft>
              <a:buClr>
                <a:schemeClr val="accent3"/>
              </a:buClr>
              <a:buFont typeface="Wingdings 2"/>
              <a:buChar char=""/>
              <a:defRPr/>
            </a:pPr>
            <a:r>
              <a:rPr lang="en-US" dirty="0" smtClean="0"/>
              <a:t>Caltrans, </a:t>
            </a:r>
            <a:r>
              <a:rPr lang="en-US" dirty="0" smtClean="0">
                <a:solidFill>
                  <a:srgbClr val="FF0000"/>
                </a:solidFill>
              </a:rPr>
              <a:t>$1,600,000</a:t>
            </a:r>
          </a:p>
          <a:p>
            <a:pPr marL="640080" lvl="1" indent="-246888" eaLnBrk="1" fontAlgn="auto" hangingPunct="1">
              <a:spcAft>
                <a:spcPts val="0"/>
              </a:spcAft>
              <a:buFont typeface="Wingdings 2"/>
              <a:buChar char=""/>
              <a:defRPr/>
            </a:pPr>
            <a:r>
              <a:rPr lang="en-US" sz="2000" dirty="0" smtClean="0"/>
              <a:t>RWQCB, 2011, for failure to implement effective BMPs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81000"/>
            <a:ext cx="7772400" cy="790575"/>
          </a:xfrm>
        </p:spPr>
        <p:txBody>
          <a:bodyPr/>
          <a:lstStyle/>
          <a:p>
            <a:pPr eaLnBrk="1" hangingPunct="1"/>
            <a:r>
              <a:rPr lang="en-US" dirty="0" smtClean="0"/>
              <a:t>Responsibilities</a:t>
            </a:r>
          </a:p>
        </p:txBody>
      </p:sp>
      <p:sp>
        <p:nvSpPr>
          <p:cNvPr id="24579" name="Rectangle 3"/>
          <p:cNvSpPr>
            <a:spLocks noGrp="1" noChangeArrowheads="1"/>
          </p:cNvSpPr>
          <p:nvPr>
            <p:ph type="body" idx="1"/>
          </p:nvPr>
        </p:nvSpPr>
        <p:spPr>
          <a:xfrm>
            <a:off x="242888" y="998538"/>
            <a:ext cx="8686800" cy="4648200"/>
          </a:xfrm>
        </p:spPr>
        <p:txBody>
          <a:bodyPr/>
          <a:lstStyle/>
          <a:p>
            <a:pPr eaLnBrk="1" hangingPunct="1">
              <a:lnSpc>
                <a:spcPct val="90000"/>
              </a:lnSpc>
            </a:pPr>
            <a:r>
              <a:rPr lang="en-US" sz="2000" dirty="0" smtClean="0"/>
              <a:t>Property owners – have full responsibility:</a:t>
            </a:r>
          </a:p>
          <a:p>
            <a:pPr lvl="1" eaLnBrk="1" hangingPunct="1"/>
            <a:r>
              <a:rPr lang="en-US" sz="1800" dirty="0" smtClean="0"/>
              <a:t>Ensure permit compliance</a:t>
            </a:r>
          </a:p>
          <a:p>
            <a:pPr lvl="1" eaLnBrk="1" hangingPunct="1"/>
            <a:r>
              <a:rPr lang="en-US" sz="1800" dirty="0" smtClean="0"/>
              <a:t>Certify all documents as required by the CGP</a:t>
            </a:r>
          </a:p>
          <a:p>
            <a:pPr lvl="2" eaLnBrk="1" hangingPunct="1"/>
            <a:r>
              <a:rPr lang="en-US" sz="1400" dirty="0" smtClean="0"/>
              <a:t>PRDs, COI, NOT, monitoring data, exceedance/violation reports</a:t>
            </a:r>
          </a:p>
          <a:p>
            <a:pPr lvl="1" eaLnBrk="1" hangingPunct="1"/>
            <a:r>
              <a:rPr lang="en-US" sz="1800" dirty="0" smtClean="0"/>
              <a:t>Inspect, monitor, sample, repair, report </a:t>
            </a:r>
          </a:p>
          <a:p>
            <a:pPr lvl="1" eaLnBrk="1" hangingPunct="1"/>
            <a:r>
              <a:rPr lang="en-US" sz="1800" dirty="0" smtClean="0"/>
              <a:t>Submit a Notice of Termination to State when project is complete</a:t>
            </a:r>
          </a:p>
          <a:p>
            <a:pPr eaLnBrk="1" hangingPunct="1">
              <a:lnSpc>
                <a:spcPct val="90000"/>
              </a:lnSpc>
            </a:pPr>
            <a:r>
              <a:rPr lang="en-US" sz="2000" dirty="0" smtClean="0"/>
              <a:t>QSD: </a:t>
            </a:r>
          </a:p>
          <a:p>
            <a:pPr lvl="1" eaLnBrk="1" hangingPunct="1"/>
            <a:r>
              <a:rPr lang="en-US" sz="1800" dirty="0" smtClean="0"/>
              <a:t>Conduct risk assessment</a:t>
            </a:r>
          </a:p>
          <a:p>
            <a:pPr lvl="1" eaLnBrk="1" hangingPunct="1"/>
            <a:r>
              <a:rPr lang="en-US" sz="1800" dirty="0" smtClean="0"/>
              <a:t>Write SWPPP</a:t>
            </a:r>
          </a:p>
          <a:p>
            <a:pPr lvl="1" eaLnBrk="1" hangingPunct="1"/>
            <a:r>
              <a:rPr lang="en-US" sz="1800" dirty="0" smtClean="0"/>
              <a:t>Develop SWPPP amendments for major changes</a:t>
            </a:r>
          </a:p>
          <a:p>
            <a:pPr eaLnBrk="1" hangingPunct="1"/>
            <a:r>
              <a:rPr lang="en-US" sz="2000" dirty="0" smtClean="0"/>
              <a:t>QSP</a:t>
            </a:r>
          </a:p>
          <a:p>
            <a:pPr lvl="1" eaLnBrk="1" hangingPunct="1"/>
            <a:r>
              <a:rPr lang="en-US" sz="1800" dirty="0" smtClean="0"/>
              <a:t>Implement and maintain SWPPP</a:t>
            </a:r>
          </a:p>
          <a:p>
            <a:pPr lvl="1" eaLnBrk="1" hangingPunct="1"/>
            <a:r>
              <a:rPr lang="en-US" sz="1800" dirty="0" smtClean="0"/>
              <a:t>Conduct inspections, monitoring, sampling, BMP repair, reporting</a:t>
            </a:r>
          </a:p>
          <a:p>
            <a:pPr lvl="1" eaLnBrk="1" hangingPunct="1"/>
            <a:r>
              <a:rPr lang="en-US" sz="1800" dirty="0" smtClean="0"/>
              <a:t>Communicate with project owner and QSD</a:t>
            </a:r>
          </a:p>
          <a:p>
            <a:pPr lvl="1" eaLnBrk="1" hangingPunct="1"/>
            <a:r>
              <a:rPr lang="en-US" sz="1800" dirty="0" smtClean="0"/>
              <a:t>Provide information for NOT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906463" y="688975"/>
            <a:ext cx="8229600" cy="900113"/>
          </a:xfrm>
        </p:spPr>
        <p:txBody>
          <a:bodyPr/>
          <a:lstStyle/>
          <a:p>
            <a:pPr eaLnBrk="1" hangingPunct="1"/>
            <a:r>
              <a:rPr lang="en-US" sz="4500" dirty="0" smtClean="0"/>
              <a:t>Pollutant Effects - Sediment</a:t>
            </a:r>
          </a:p>
        </p:txBody>
      </p:sp>
      <p:sp>
        <p:nvSpPr>
          <p:cNvPr id="132099" name="Rectangle 3"/>
          <p:cNvSpPr>
            <a:spLocks noGrp="1" noChangeArrowheads="1"/>
          </p:cNvSpPr>
          <p:nvPr>
            <p:ph idx="1"/>
          </p:nvPr>
        </p:nvSpPr>
        <p:spPr>
          <a:xfrm>
            <a:off x="438150" y="1751013"/>
            <a:ext cx="8229600" cy="4389437"/>
          </a:xfrm>
        </p:spPr>
        <p:txBody>
          <a:bodyPr/>
          <a:lstStyle/>
          <a:p>
            <a:pPr eaLnBrk="1" hangingPunct="1"/>
            <a:r>
              <a:rPr lang="en-US" dirty="0" smtClean="0"/>
              <a:t>Increased water temperature, decreased light penetration in </a:t>
            </a:r>
            <a:r>
              <a:rPr lang="en-US" dirty="0" err="1" smtClean="0"/>
              <a:t>waterbody</a:t>
            </a:r>
            <a:r>
              <a:rPr lang="en-US" dirty="0" smtClean="0"/>
              <a:t>, </a:t>
            </a:r>
            <a:r>
              <a:rPr lang="en-US" dirty="0" smtClean="0"/>
              <a:t>pollutants…</a:t>
            </a:r>
            <a:endParaRPr lang="en-US" dirty="0" smtClean="0"/>
          </a:p>
        </p:txBody>
      </p:sp>
      <p:sp>
        <p:nvSpPr>
          <p:cNvPr id="7" name="Footer Placeholder 4"/>
          <p:cNvSpPr>
            <a:spLocks noGrp="1"/>
          </p:cNvSpPr>
          <p:nvPr>
            <p:ph type="ftr" sz="quarter" idx="11"/>
          </p:nvPr>
        </p:nvSpPr>
        <p:spPr/>
        <p:txBody>
          <a:bodyPr/>
          <a:lstStyle/>
          <a:p>
            <a:pPr>
              <a:defRPr/>
            </a:pPr>
            <a:r>
              <a:rPr lang="en-US"/>
              <a:t>		   </a:t>
            </a:r>
            <a:fld id="{8F177B13-355D-472C-AF04-9002FCB53BC0}" type="slidenum">
              <a:rPr lang="en-US"/>
              <a:pPr>
                <a:defRPr/>
              </a:pPr>
              <a:t>6</a:t>
            </a:fld>
            <a:endParaRPr lang="en-US"/>
          </a:p>
        </p:txBody>
      </p:sp>
      <p:pic>
        <p:nvPicPr>
          <p:cNvPr id="132101" name="Picture 7" descr="npo000027"/>
          <p:cNvPicPr>
            <a:picLocks noChangeAspect="1" noChangeArrowheads="1"/>
          </p:cNvPicPr>
          <p:nvPr/>
        </p:nvPicPr>
        <p:blipFill>
          <a:blip r:embed="rId3" cstate="print"/>
          <a:srcRect/>
          <a:stretch>
            <a:fillRect/>
          </a:stretch>
        </p:blipFill>
        <p:spPr bwMode="auto">
          <a:xfrm>
            <a:off x="856734" y="3371765"/>
            <a:ext cx="4865215" cy="3430036"/>
          </a:xfrm>
          <a:prstGeom prst="rect">
            <a:avLst/>
          </a:prstGeom>
          <a:noFill/>
          <a:ln w="38100" algn="ctr">
            <a:solidFill>
              <a:schemeClr val="tx1"/>
            </a:solidFill>
            <a:miter lim="800000"/>
            <a:headEnd/>
            <a:tailEnd/>
          </a:ln>
        </p:spPr>
      </p:pic>
      <p:pic>
        <p:nvPicPr>
          <p:cNvPr id="132102" name="Picture 5" descr="npo000029"/>
          <p:cNvPicPr>
            <a:picLocks noChangeAspect="1" noChangeArrowheads="1"/>
          </p:cNvPicPr>
          <p:nvPr/>
        </p:nvPicPr>
        <p:blipFill>
          <a:blip r:embed="rId4" cstate="print"/>
          <a:srcRect/>
          <a:stretch>
            <a:fillRect/>
          </a:stretch>
        </p:blipFill>
        <p:spPr bwMode="auto">
          <a:xfrm>
            <a:off x="5376863" y="4767263"/>
            <a:ext cx="2476500" cy="1857375"/>
          </a:xfrm>
          <a:prstGeom prst="rect">
            <a:avLst/>
          </a:prstGeom>
          <a:noFill/>
          <a:ln w="38100" algn="ctr">
            <a:solidFill>
              <a:schemeClr val="tx1"/>
            </a:solidFill>
            <a:miter lim="800000"/>
            <a:headEnd/>
            <a:tailEnd/>
          </a:ln>
        </p:spPr>
      </p:pic>
      <p:pic>
        <p:nvPicPr>
          <p:cNvPr id="132103" name="Picture 9" descr="npo00002b"/>
          <p:cNvPicPr>
            <a:picLocks noChangeAspect="1" noChangeArrowheads="1"/>
          </p:cNvPicPr>
          <p:nvPr/>
        </p:nvPicPr>
        <p:blipFill>
          <a:blip r:embed="rId5" cstate="print"/>
          <a:srcRect/>
          <a:stretch>
            <a:fillRect/>
          </a:stretch>
        </p:blipFill>
        <p:spPr bwMode="auto">
          <a:xfrm>
            <a:off x="5621338" y="2992438"/>
            <a:ext cx="2857500" cy="2000250"/>
          </a:xfrm>
          <a:prstGeom prst="rect">
            <a:avLst/>
          </a:prstGeom>
          <a:noFill/>
          <a:ln w="38100" algn="ctr">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906463" y="688975"/>
            <a:ext cx="8229600" cy="900113"/>
          </a:xfrm>
        </p:spPr>
        <p:txBody>
          <a:bodyPr/>
          <a:lstStyle/>
          <a:p>
            <a:pPr eaLnBrk="1" hangingPunct="1"/>
            <a:r>
              <a:rPr lang="en-US" sz="4500" dirty="0" smtClean="0"/>
              <a:t>Pollutant Effects - Trash</a:t>
            </a:r>
          </a:p>
        </p:txBody>
      </p:sp>
      <p:sp>
        <p:nvSpPr>
          <p:cNvPr id="133123" name="Rectangle 3"/>
          <p:cNvSpPr>
            <a:spLocks noGrp="1" noChangeArrowheads="1"/>
          </p:cNvSpPr>
          <p:nvPr>
            <p:ph idx="1"/>
          </p:nvPr>
        </p:nvSpPr>
        <p:spPr>
          <a:xfrm>
            <a:off x="457200" y="1687513"/>
            <a:ext cx="8229600" cy="4389437"/>
          </a:xfrm>
        </p:spPr>
        <p:txBody>
          <a:bodyPr/>
          <a:lstStyle/>
          <a:p>
            <a:pPr eaLnBrk="1" hangingPunct="1"/>
            <a:r>
              <a:rPr lang="en-US" dirty="0" smtClean="0"/>
              <a:t>Aesthetics and </a:t>
            </a:r>
            <a:r>
              <a:rPr lang="en-US" dirty="0" smtClean="0"/>
              <a:t>impacts to wildlife</a:t>
            </a:r>
            <a:endParaRPr lang="en-US" dirty="0" smtClean="0"/>
          </a:p>
        </p:txBody>
      </p:sp>
      <p:sp>
        <p:nvSpPr>
          <p:cNvPr id="6" name="Footer Placeholder 4"/>
          <p:cNvSpPr>
            <a:spLocks noGrp="1"/>
          </p:cNvSpPr>
          <p:nvPr>
            <p:ph type="ftr" sz="quarter" idx="11"/>
          </p:nvPr>
        </p:nvSpPr>
        <p:spPr/>
        <p:txBody>
          <a:bodyPr/>
          <a:lstStyle/>
          <a:p>
            <a:pPr>
              <a:defRPr/>
            </a:pPr>
            <a:r>
              <a:rPr lang="en-US"/>
              <a:t>		   </a:t>
            </a:r>
            <a:fld id="{AA7D432A-5ECA-4287-A8F2-DD636F437EF5}" type="slidenum">
              <a:rPr lang="en-US"/>
              <a:pPr>
                <a:defRPr/>
              </a:pPr>
              <a:t>7</a:t>
            </a:fld>
            <a:endParaRPr lang="en-US"/>
          </a:p>
        </p:txBody>
      </p:sp>
      <p:pic>
        <p:nvPicPr>
          <p:cNvPr id="133125" name="Picture 4" descr="npo000031"/>
          <p:cNvPicPr>
            <a:picLocks noChangeAspect="1" noChangeArrowheads="1"/>
          </p:cNvPicPr>
          <p:nvPr/>
        </p:nvPicPr>
        <p:blipFill>
          <a:blip r:embed="rId3" cstate="print"/>
          <a:srcRect/>
          <a:stretch>
            <a:fillRect/>
          </a:stretch>
        </p:blipFill>
        <p:spPr bwMode="auto">
          <a:xfrm>
            <a:off x="0" y="2387600"/>
            <a:ext cx="5943600" cy="4470400"/>
          </a:xfrm>
          <a:prstGeom prst="rect">
            <a:avLst/>
          </a:prstGeom>
          <a:noFill/>
          <a:ln w="38100" algn="ctr">
            <a:solidFill>
              <a:schemeClr val="tx1"/>
            </a:solidFill>
            <a:miter lim="800000"/>
            <a:headEnd/>
            <a:tailEnd/>
          </a:ln>
        </p:spPr>
      </p:pic>
      <p:pic>
        <p:nvPicPr>
          <p:cNvPr id="133126" name="Picture 5" descr="npo000033"/>
          <p:cNvPicPr>
            <a:picLocks noChangeAspect="1" noChangeArrowheads="1"/>
          </p:cNvPicPr>
          <p:nvPr/>
        </p:nvPicPr>
        <p:blipFill>
          <a:blip r:embed="rId4" cstate="print"/>
          <a:srcRect/>
          <a:stretch>
            <a:fillRect/>
          </a:stretch>
        </p:blipFill>
        <p:spPr bwMode="auto">
          <a:xfrm>
            <a:off x="4876800" y="3124200"/>
            <a:ext cx="4267200" cy="2840038"/>
          </a:xfrm>
          <a:prstGeom prst="rect">
            <a:avLst/>
          </a:prstGeom>
          <a:noFill/>
          <a:ln w="38100" algn="ctr">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97180" y="178344"/>
            <a:ext cx="8686800" cy="900113"/>
          </a:xfrm>
        </p:spPr>
        <p:txBody>
          <a:bodyPr/>
          <a:lstStyle/>
          <a:p>
            <a:pPr eaLnBrk="1" hangingPunct="1"/>
            <a:r>
              <a:rPr lang="en-US" sz="4500" dirty="0" smtClean="0"/>
              <a:t>Pollutant Effects – Oil and Grease</a:t>
            </a:r>
          </a:p>
        </p:txBody>
      </p:sp>
      <p:sp>
        <p:nvSpPr>
          <p:cNvPr id="134147" name="Rectangle 3"/>
          <p:cNvSpPr>
            <a:spLocks noGrp="1" noChangeArrowheads="1"/>
          </p:cNvSpPr>
          <p:nvPr>
            <p:ph idx="1"/>
          </p:nvPr>
        </p:nvSpPr>
        <p:spPr>
          <a:xfrm>
            <a:off x="466725" y="1571625"/>
            <a:ext cx="7620000" cy="990600"/>
          </a:xfrm>
        </p:spPr>
        <p:txBody>
          <a:bodyPr>
            <a:normAutofit/>
          </a:bodyPr>
          <a:lstStyle/>
          <a:p>
            <a:pPr eaLnBrk="1" hangingPunct="1"/>
            <a:r>
              <a:rPr lang="en-US" dirty="0" smtClean="0"/>
              <a:t>Toxicity to aquatic organisms, </a:t>
            </a:r>
            <a:r>
              <a:rPr lang="en-US" dirty="0" smtClean="0"/>
              <a:t>aesthetics</a:t>
            </a:r>
            <a:endParaRPr lang="en-US" dirty="0" smtClean="0"/>
          </a:p>
        </p:txBody>
      </p:sp>
      <p:sp>
        <p:nvSpPr>
          <p:cNvPr id="6" name="Footer Placeholder 4"/>
          <p:cNvSpPr>
            <a:spLocks noGrp="1"/>
          </p:cNvSpPr>
          <p:nvPr>
            <p:ph type="ftr" sz="quarter" idx="11"/>
          </p:nvPr>
        </p:nvSpPr>
        <p:spPr/>
        <p:txBody>
          <a:bodyPr/>
          <a:lstStyle/>
          <a:p>
            <a:pPr>
              <a:defRPr/>
            </a:pPr>
            <a:r>
              <a:rPr lang="en-US"/>
              <a:t>		   </a:t>
            </a:r>
            <a:fld id="{D2F2F141-9A4B-4B47-A0AC-18AD74E5CA64}" type="slidenum">
              <a:rPr lang="en-US"/>
              <a:pPr>
                <a:defRPr/>
              </a:pPr>
              <a:t>8</a:t>
            </a:fld>
            <a:endParaRPr lang="en-US"/>
          </a:p>
        </p:txBody>
      </p:sp>
      <p:pic>
        <p:nvPicPr>
          <p:cNvPr id="134149" name="Picture 4" descr="npo000037"/>
          <p:cNvPicPr>
            <a:picLocks noChangeAspect="1" noChangeArrowheads="1"/>
          </p:cNvPicPr>
          <p:nvPr/>
        </p:nvPicPr>
        <p:blipFill>
          <a:blip r:embed="rId3" cstate="print">
            <a:lum bright="-18000" contrast="40000"/>
          </a:blip>
          <a:srcRect/>
          <a:stretch>
            <a:fillRect/>
          </a:stretch>
        </p:blipFill>
        <p:spPr bwMode="auto">
          <a:xfrm>
            <a:off x="0" y="2698750"/>
            <a:ext cx="6248400" cy="4159250"/>
          </a:xfrm>
          <a:prstGeom prst="rect">
            <a:avLst/>
          </a:prstGeom>
          <a:noFill/>
          <a:ln w="38100" algn="ctr">
            <a:solidFill>
              <a:schemeClr val="tx1"/>
            </a:solidFill>
            <a:miter lim="800000"/>
            <a:headEnd/>
            <a:tailEnd/>
          </a:ln>
        </p:spPr>
      </p:pic>
      <p:pic>
        <p:nvPicPr>
          <p:cNvPr id="134150" name="Picture 6" descr="npo000039"/>
          <p:cNvPicPr>
            <a:picLocks noChangeAspect="1" noChangeArrowheads="1"/>
          </p:cNvPicPr>
          <p:nvPr/>
        </p:nvPicPr>
        <p:blipFill>
          <a:blip r:embed="rId4" cstate="print"/>
          <a:srcRect/>
          <a:stretch>
            <a:fillRect/>
          </a:stretch>
        </p:blipFill>
        <p:spPr bwMode="auto">
          <a:xfrm>
            <a:off x="4800600" y="2560681"/>
            <a:ext cx="4343400" cy="2890838"/>
          </a:xfrm>
          <a:prstGeom prst="rect">
            <a:avLst/>
          </a:prstGeom>
          <a:noFill/>
          <a:ln w="38100" algn="ctr">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 Requirements</a:t>
            </a:r>
            <a:endParaRPr lang="en-US" dirty="0"/>
          </a:p>
        </p:txBody>
      </p:sp>
      <p:sp>
        <p:nvSpPr>
          <p:cNvPr id="3" name="Content Placeholder 2"/>
          <p:cNvSpPr>
            <a:spLocks noGrp="1"/>
          </p:cNvSpPr>
          <p:nvPr>
            <p:ph idx="1"/>
          </p:nvPr>
        </p:nvSpPr>
        <p:spPr/>
        <p:txBody>
          <a:bodyPr/>
          <a:lstStyle/>
          <a:p>
            <a:r>
              <a:rPr lang="en-US" sz="2400" dirty="0" smtClean="0"/>
              <a:t>Based on project Risk Level or LUP Type</a:t>
            </a:r>
          </a:p>
          <a:p>
            <a:r>
              <a:rPr lang="en-US" sz="2400" b="1" dirty="0" smtClean="0"/>
              <a:t>Risk Level </a:t>
            </a:r>
            <a:r>
              <a:rPr lang="en-US" sz="2400" dirty="0" smtClean="0"/>
              <a:t>refers to traditional, box projects</a:t>
            </a:r>
          </a:p>
          <a:p>
            <a:r>
              <a:rPr lang="en-US" sz="2400" b="1" dirty="0" smtClean="0"/>
              <a:t>LUP Type </a:t>
            </a:r>
            <a:r>
              <a:rPr lang="en-US" sz="2400" dirty="0" smtClean="0"/>
              <a:t>refers to </a:t>
            </a:r>
            <a:r>
              <a:rPr lang="en-US" sz="2400" u="sng" dirty="0" smtClean="0"/>
              <a:t>l</a:t>
            </a:r>
            <a:r>
              <a:rPr lang="en-US" sz="2400" dirty="0" smtClean="0"/>
              <a:t>inear </a:t>
            </a:r>
            <a:r>
              <a:rPr lang="en-US" sz="2400" u="sng" dirty="0" smtClean="0"/>
              <a:t>u</a:t>
            </a:r>
            <a:r>
              <a:rPr lang="en-US" sz="2400" dirty="0" smtClean="0"/>
              <a:t>tility </a:t>
            </a:r>
            <a:r>
              <a:rPr lang="en-US" sz="2400" u="sng" dirty="0" smtClean="0"/>
              <a:t>p</a:t>
            </a:r>
            <a:r>
              <a:rPr lang="en-US" sz="2400" dirty="0" smtClean="0"/>
              <a:t>rojects</a:t>
            </a:r>
          </a:p>
          <a:p>
            <a:r>
              <a:rPr lang="en-US" sz="2400" dirty="0" smtClean="0"/>
              <a:t>A project may be Risk Level 1, 2, 3 or LUP Type 1, 2, or 3</a:t>
            </a:r>
          </a:p>
          <a:p>
            <a:r>
              <a:rPr lang="en-US" sz="2400" dirty="0" smtClean="0"/>
              <a:t>Risk Level 1 and LUP Type 1 are the simplest</a:t>
            </a:r>
            <a:endParaRPr lang="en-US" sz="2400"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4919</TotalTime>
  <Words>2164</Words>
  <Application>Microsoft Office PowerPoint</Application>
  <PresentationFormat>On-screen Show (4:3)</PresentationFormat>
  <Paragraphs>377</Paragraphs>
  <Slides>33</Slides>
  <Notes>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Slide 1</vt:lpstr>
      <vt:lpstr>Permit Fast Facts</vt:lpstr>
      <vt:lpstr>Project Fast Facts</vt:lpstr>
      <vt:lpstr>Past Enforcement Actions (Or, Why Should You Care?)</vt:lpstr>
      <vt:lpstr>Responsibilities</vt:lpstr>
      <vt:lpstr>Pollutant Effects - Sediment</vt:lpstr>
      <vt:lpstr>Pollutant Effects - Trash</vt:lpstr>
      <vt:lpstr>Pollutant Effects – Oil and Grease</vt:lpstr>
      <vt:lpstr>Permit Requirements</vt:lpstr>
      <vt:lpstr>Compliance Activities: Risk Level 1</vt:lpstr>
      <vt:lpstr>Compliance Activities: Risk Level 2</vt:lpstr>
      <vt:lpstr>Compliance Activities: Risk Level 3</vt:lpstr>
      <vt:lpstr>Compliance Activities: LUP Type 1</vt:lpstr>
      <vt:lpstr>Compliance Activities: LUP Type 2</vt:lpstr>
      <vt:lpstr>Compliance Activities: LUP Type 3</vt:lpstr>
      <vt:lpstr>Storm Water Pollution Prevention Plan (SWPPP)</vt:lpstr>
      <vt:lpstr>Numeric Action Levels (NALs)</vt:lpstr>
      <vt:lpstr>Numeric Effluent Limitations (NELs)</vt:lpstr>
      <vt:lpstr>Turbidity Readings - Visual Comparisons</vt:lpstr>
      <vt:lpstr>Guess the Turbidity?</vt:lpstr>
      <vt:lpstr>Certification and Training</vt:lpstr>
      <vt:lpstr>Example Project – Start to Finish </vt:lpstr>
      <vt:lpstr>2 Weeks Prior to Construction </vt:lpstr>
      <vt:lpstr>Start of Construction</vt:lpstr>
      <vt:lpstr>Start of Construction</vt:lpstr>
      <vt:lpstr>55% Chance of Rain Forecasted</vt:lpstr>
      <vt:lpstr>Rain Event Occurs</vt:lpstr>
      <vt:lpstr>Rain Event Occurs</vt:lpstr>
      <vt:lpstr>Post-Storm </vt:lpstr>
      <vt:lpstr> Construction Operations</vt:lpstr>
      <vt:lpstr>If NAL Exceedance Occurs</vt:lpstr>
      <vt:lpstr>Tips for Achieving Compliance</vt:lpstr>
      <vt:lpstr>Recent Permit Changes</vt:lpstr>
    </vt:vector>
  </TitlesOfParts>
  <Company>RBF Consulting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Legacy Park </dc:title>
  <dc:creator>Computer Services</dc:creator>
  <cp:lastModifiedBy>staylor</cp:lastModifiedBy>
  <cp:revision>244</cp:revision>
  <dcterms:created xsi:type="dcterms:W3CDTF">2010-10-21T18:12:52Z</dcterms:created>
  <dcterms:modified xsi:type="dcterms:W3CDTF">2012-05-02T13:51:50Z</dcterms:modified>
</cp:coreProperties>
</file>