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86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83" r:id="rId19"/>
    <p:sldId id="273" r:id="rId20"/>
    <p:sldId id="277" r:id="rId21"/>
    <p:sldId id="278" r:id="rId22"/>
    <p:sldId id="284" r:id="rId23"/>
    <p:sldId id="288" r:id="rId24"/>
    <p:sldId id="279" r:id="rId25"/>
    <p:sldId id="285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0E5"/>
    <a:srgbClr val="D5E1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9ED5D-6FB7-4B14-ADE4-8C0A9BEA4628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0C554-C4A5-4EC6-9348-DFBC26F0A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1B1D94-F73B-4444-B1C6-9473831024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1B1D94-F73B-4444-B1C6-9473831024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C54F4-2B99-4AFB-9E99-CA6DC2BB66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4F6A9-F2E8-4ED9-AD36-B91E7641E7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E42158-5E62-4C19-A95A-AD16F8AB3A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000">
              <a:srgbClr val="777777"/>
            </a:gs>
            <a:gs pos="100000">
              <a:schemeClr val="tx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130425"/>
            <a:ext cx="6781800" cy="147002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DBE0E5"/>
                </a:solidFill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100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DBE0E5"/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000">
              <a:srgbClr val="777777"/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620000" cy="4876800"/>
          </a:xfrm>
        </p:spPr>
        <p:txBody>
          <a:bodyPr/>
          <a:lstStyle>
            <a:lvl1pPr>
              <a:buClr>
                <a:srgbClr val="DBE0E5"/>
              </a:buClr>
              <a:buSzPct val="110000"/>
              <a:buFont typeface="Wingdings" pitchFamily="2" charset="2"/>
              <a:buChar char="n"/>
              <a:defRPr sz="2800">
                <a:solidFill>
                  <a:srgbClr val="DBE0E5"/>
                </a:solidFill>
                <a:latin typeface="Bookman Old Style" pitchFamily="18" charset="0"/>
              </a:defRPr>
            </a:lvl1pPr>
            <a:lvl2pPr>
              <a:buClr>
                <a:srgbClr val="DBE0E5"/>
              </a:buClr>
              <a:buFont typeface="Arial" pitchFamily="34" charset="0"/>
              <a:buChar char="●"/>
              <a:defRPr sz="2400">
                <a:solidFill>
                  <a:srgbClr val="DBE0E5"/>
                </a:solidFill>
                <a:latin typeface="Bookman Old Style" pitchFamily="18" charset="0"/>
              </a:defRPr>
            </a:lvl2pPr>
            <a:lvl3pPr>
              <a:buClr>
                <a:srgbClr val="DBE0E5"/>
              </a:buClr>
              <a:defRPr sz="2400">
                <a:solidFill>
                  <a:srgbClr val="DBE0E5"/>
                </a:solidFill>
                <a:latin typeface="Bookman Old Style" pitchFamily="18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429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1">
                <a:lumMod val="65000"/>
                <a:lumOff val="3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99B6A-4756-4413-92F5-85892E19B1C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3600" b="1" kern="1200" dirty="0" smtClean="0">
          <a:solidFill>
            <a:srgbClr val="DBE0E5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BE0E5"/>
        </a:buClr>
        <a:buSzPct val="110000"/>
        <a:buFont typeface="Wingdings" pitchFamily="2" charset="2"/>
        <a:buChar char="n"/>
        <a:defRPr sz="3200" kern="1200">
          <a:solidFill>
            <a:srgbClr val="DBE0E5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10000"/>
        <a:buFont typeface="Arial" pitchFamily="34" charset="0"/>
        <a:buChar char="●"/>
        <a:defRPr sz="2400" kern="1200">
          <a:solidFill>
            <a:srgbClr val="DBE0E5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DBE0E5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a </a:t>
            </a:r>
            <a:br>
              <a:rPr lang="en-US" dirty="0" smtClean="0"/>
            </a:br>
            <a:r>
              <a:rPr lang="en-US" dirty="0" err="1" smtClean="0"/>
              <a:t>Stormwater</a:t>
            </a:r>
            <a:r>
              <a:rPr lang="en-US" dirty="0" smtClean="0"/>
              <a:t> Control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err="1" smtClean="0"/>
              <a:t>Stormwater</a:t>
            </a:r>
            <a:r>
              <a:rPr lang="en-US" b="1" i="1" dirty="0" smtClean="0"/>
              <a:t> C.3 Guidebook </a:t>
            </a:r>
            <a:br>
              <a:rPr lang="en-US" b="1" i="1" dirty="0" smtClean="0"/>
            </a:br>
            <a:r>
              <a:rPr lang="en-US" b="1" i="1" dirty="0" smtClean="0"/>
              <a:t>6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Edition</a:t>
            </a:r>
            <a:endParaRPr lang="en-US" b="1" i="1" dirty="0"/>
          </a:p>
        </p:txBody>
      </p:sp>
      <p:pic>
        <p:nvPicPr>
          <p:cNvPr id="4" name="Picture 2" descr="\\11z3\c\Data\Projects\CCCWP\Workshops\2012-05-17\DanCloak2.png"/>
          <p:cNvPicPr>
            <a:picLocks noChangeAspect="1" noChangeArrowheads="1"/>
          </p:cNvPicPr>
          <p:nvPr/>
        </p:nvPicPr>
        <p:blipFill>
          <a:blip r:embed="rId3" cstate="print">
            <a:lum bright="72000" contrast="44000"/>
          </a:blip>
          <a:srcRect/>
          <a:stretch>
            <a:fillRect/>
          </a:stretch>
        </p:blipFill>
        <p:spPr bwMode="auto">
          <a:xfrm rot="16200000">
            <a:off x="-1047522" y="4171722"/>
            <a:ext cx="3314243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:\CCCWP\Workshops\2012-05-17\Site_Layo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3833622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Site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6934200" cy="2743200"/>
          </a:xfrm>
          <a:solidFill>
            <a:schemeClr val="tx1">
              <a:lumMod val="50000"/>
              <a:lumOff val="50000"/>
              <a:alpha val="77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en-US" dirty="0" smtClean="0"/>
              <a:t>Limitation of development envelope</a:t>
            </a:r>
          </a:p>
          <a:p>
            <a:r>
              <a:rPr lang="en-US" dirty="0" smtClean="0"/>
              <a:t>Preservation of natural drainage</a:t>
            </a:r>
          </a:p>
          <a:p>
            <a:r>
              <a:rPr lang="en-US" dirty="0" smtClean="0"/>
              <a:t>Riparian setbacks</a:t>
            </a:r>
          </a:p>
          <a:p>
            <a:r>
              <a:rPr lang="en-US" dirty="0" smtClean="0"/>
              <a:t>Minimization of imperviousness</a:t>
            </a:r>
          </a:p>
          <a:p>
            <a:r>
              <a:rPr lang="en-US" dirty="0" smtClean="0"/>
              <a:t>Use of drainage as a design element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LID DESIGN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Permeable Pavements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used in this project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LID DESIGN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Dispersal of Runoff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/>
          </a:blip>
          <a:srcRect/>
          <a:stretch>
            <a:fillRect/>
          </a:stretch>
        </p:blipFill>
        <p:spPr bwMode="auto">
          <a:xfrm>
            <a:off x="1219200" y="1219200"/>
            <a:ext cx="6858000" cy="5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1752600" y="2362200"/>
            <a:ext cx="381000" cy="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752600" y="2743200"/>
            <a:ext cx="381000" cy="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52600" y="3124200"/>
            <a:ext cx="381000" cy="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752600" y="3429000"/>
            <a:ext cx="381000" cy="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752600" y="3810000"/>
            <a:ext cx="381000" cy="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362200" y="4724400"/>
            <a:ext cx="228600" cy="38100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590800" y="4953000"/>
            <a:ext cx="228600" cy="38100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895600" y="5105400"/>
            <a:ext cx="228600" cy="38100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200400" y="5257800"/>
            <a:ext cx="228600" cy="38100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505200" y="5410200"/>
            <a:ext cx="228600" cy="38100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648200" y="5638800"/>
            <a:ext cx="76200" cy="38100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953000" y="5638800"/>
            <a:ext cx="76200" cy="38100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334000" y="5638800"/>
            <a:ext cx="76200" cy="38100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638800" y="5715000"/>
            <a:ext cx="76200" cy="38100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943600" y="5715000"/>
            <a:ext cx="76200" cy="38100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248400" y="5791200"/>
            <a:ext cx="76200" cy="38100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553200" y="5867400"/>
            <a:ext cx="76200" cy="38100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858000" y="5867400"/>
            <a:ext cx="76200" cy="381000"/>
          </a:xfrm>
          <a:prstGeom prst="straightConnector1">
            <a:avLst/>
          </a:prstGeom>
          <a:ln w="76200">
            <a:solidFill>
              <a:srgbClr val="D5E1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LID DESIGN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CCWP\Workshops\2012-05-17\Site_Layo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3833622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Harvesting and Use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620000" cy="4876800"/>
          </a:xfrm>
        </p:spPr>
        <p:txBody>
          <a:bodyPr/>
          <a:lstStyle/>
          <a:p>
            <a:r>
              <a:rPr lang="en-US" dirty="0" smtClean="0"/>
              <a:t>Discuss potential opportunities</a:t>
            </a:r>
          </a:p>
          <a:p>
            <a:r>
              <a:rPr lang="en-US" dirty="0" smtClean="0"/>
              <a:t>Explain and justify selection of impervious areas for analysis.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200400"/>
          <a:ext cx="8610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762000"/>
                <a:gridCol w="762000"/>
                <a:gridCol w="762000"/>
                <a:gridCol w="1066800"/>
                <a:gridCol w="838200"/>
                <a:gridCol w="914400"/>
                <a:gridCol w="685800"/>
                <a:gridCol w="990600"/>
                <a:gridCol w="838200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utura Md BT" pitchFamily="34" charset="0"/>
                        </a:rPr>
                        <a:t>A</a:t>
                      </a:r>
                      <a:endParaRPr lang="en-US" dirty="0"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utura Md BT" pitchFamily="34" charset="0"/>
                        </a:rPr>
                        <a:t>B</a:t>
                      </a:r>
                      <a:endParaRPr lang="en-US" dirty="0"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utura Md BT" pitchFamily="34" charset="0"/>
                        </a:rPr>
                        <a:t>C</a:t>
                      </a:r>
                      <a:endParaRPr lang="en-US" dirty="0"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utura Md BT" pitchFamily="34" charset="0"/>
                        </a:rPr>
                        <a:t>D</a:t>
                      </a:r>
                      <a:endParaRPr lang="en-US" dirty="0"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utura Md BT" pitchFamily="34" charset="0"/>
                        </a:rPr>
                        <a:t>E</a:t>
                      </a:r>
                      <a:endParaRPr lang="en-US" dirty="0"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utura Md BT" pitchFamily="34" charset="0"/>
                        </a:rPr>
                        <a:t>F</a:t>
                      </a:r>
                      <a:endParaRPr lang="en-US" dirty="0"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utura Md BT" pitchFamily="34" charset="0"/>
                        </a:rPr>
                        <a:t>G</a:t>
                      </a:r>
                      <a:endParaRPr lang="en-US" dirty="0"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utura Md BT" pitchFamily="34" charset="0"/>
                        </a:rPr>
                        <a:t>H</a:t>
                      </a:r>
                      <a:endParaRPr lang="en-US" dirty="0"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utura Md BT" pitchFamily="34" charset="0"/>
                        </a:rPr>
                        <a:t>I</a:t>
                      </a:r>
                      <a:endParaRPr lang="en-US" dirty="0"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Futura Md BT" pitchFamily="34" charset="0"/>
                        </a:rPr>
                        <a:t>J</a:t>
                      </a:r>
                      <a:endParaRPr lang="en-US" dirty="0"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utura Md BT" pitchFamily="34" charset="0"/>
                        </a:rPr>
                        <a:t>Area</a:t>
                      </a:r>
                      <a:endParaRPr lang="en-US" sz="1400" dirty="0">
                        <a:latin typeface="Futura Md BT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utura Md BT" pitchFamily="34" charset="0"/>
                        </a:rPr>
                        <a:t>SF</a:t>
                      </a:r>
                      <a:endParaRPr lang="en-US" sz="1400" dirty="0">
                        <a:latin typeface="Futura Md BT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utura Md BT" pitchFamily="34" charset="0"/>
                        </a:rPr>
                        <a:t>Acres</a:t>
                      </a:r>
                      <a:endParaRPr lang="en-US" sz="1400" dirty="0">
                        <a:latin typeface="Futura Md BT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utura Md BT" pitchFamily="34" charset="0"/>
                        </a:rPr>
                        <a:t>Uses and User Units</a:t>
                      </a:r>
                      <a:endParaRPr lang="en-US" sz="1400" dirty="0">
                        <a:latin typeface="Futura Md BT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utura Md BT" pitchFamily="34" charset="0"/>
                        </a:rPr>
                        <a:t>Toilet</a:t>
                      </a:r>
                      <a:r>
                        <a:rPr lang="en-US" sz="1400" baseline="0" dirty="0" smtClean="0">
                          <a:latin typeface="Futura Md BT" pitchFamily="34" charset="0"/>
                        </a:rPr>
                        <a:t> and Urinal Usage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Futura Md BT" pitchFamily="34" charset="0"/>
                        </a:rPr>
                        <a:t>(gal/day)</a:t>
                      </a:r>
                      <a:endParaRPr lang="en-US" sz="1400" dirty="0">
                        <a:latin typeface="Futura Md BT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utura Md BT" pitchFamily="34" charset="0"/>
                        </a:rPr>
                        <a:t>Water Use</a:t>
                      </a:r>
                      <a:r>
                        <a:rPr lang="en-US" sz="1400" baseline="0" dirty="0" smtClean="0">
                          <a:latin typeface="Futura Md BT" pitchFamily="34" charset="0"/>
                        </a:rPr>
                        <a:t> per Acre</a:t>
                      </a:r>
                      <a:endParaRPr lang="en-US" sz="1400" dirty="0">
                        <a:latin typeface="Futura Md BT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Futura Md BT" pitchFamily="34" charset="0"/>
                        </a:rPr>
                        <a:t>Req’d</a:t>
                      </a:r>
                      <a:r>
                        <a:rPr lang="en-US" sz="1400" baseline="0" dirty="0" smtClean="0">
                          <a:latin typeface="Futura Md BT" pitchFamily="34" charset="0"/>
                        </a:rPr>
                        <a:t> Demand per Acre</a:t>
                      </a:r>
                      <a:endParaRPr lang="en-US" sz="1400" dirty="0">
                        <a:latin typeface="Futura Md BT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utura Md BT" pitchFamily="34" charset="0"/>
                        </a:rPr>
                        <a:t>F&gt;G?</a:t>
                      </a:r>
                      <a:endParaRPr lang="en-US" sz="1400" dirty="0">
                        <a:latin typeface="Futura Md BT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Futura Md BT" pitchFamily="34" charset="0"/>
                        </a:rPr>
                        <a:t>Adjacentpervious</a:t>
                      </a:r>
                      <a:r>
                        <a:rPr lang="en-US" sz="1400" baseline="0" dirty="0" smtClean="0">
                          <a:latin typeface="Futura Md BT" pitchFamily="34" charset="0"/>
                        </a:rPr>
                        <a:t> area</a:t>
                      </a:r>
                      <a:r>
                        <a:rPr lang="en-US" sz="1400" b="1" baseline="0" dirty="0" smtClean="0">
                          <a:latin typeface="Futura Md BT" pitchFamily="34" charset="0"/>
                        </a:rPr>
                        <a:t> </a:t>
                      </a:r>
                      <a:r>
                        <a:rPr kumimoji="0" lang="en-US" sz="1400" b="1" kern="1200" baseline="0" dirty="0" smtClean="0">
                          <a:solidFill>
                            <a:schemeClr val="dk1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400" baseline="0" dirty="0" smtClean="0">
                          <a:latin typeface="Futura Md BT" pitchFamily="34" charset="0"/>
                        </a:rPr>
                        <a:t>2.5 </a:t>
                      </a:r>
                      <a:r>
                        <a:rPr lang="en-US" sz="1400" b="1" dirty="0" smtClean="0">
                          <a:latin typeface="Futura Md BT" pitchFamily="34" charset="0"/>
                          <a:sym typeface="Symbol"/>
                        </a:rPr>
                        <a:t></a:t>
                      </a:r>
                      <a:r>
                        <a:rPr lang="en-US" sz="1400" baseline="0" dirty="0" smtClean="0">
                          <a:latin typeface="Futura Md BT" pitchFamily="34" charset="0"/>
                        </a:rPr>
                        <a:t> “B”?</a:t>
                      </a:r>
                      <a:endParaRPr lang="en-US" sz="1400" dirty="0">
                        <a:latin typeface="Futura Md BT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utura Md BT" pitchFamily="34" charset="0"/>
                        </a:rPr>
                        <a:t>Other</a:t>
                      </a:r>
                      <a:r>
                        <a:rPr lang="en-US" sz="1400" baseline="0" dirty="0" smtClean="0">
                          <a:latin typeface="Futura Md BT" pitchFamily="34" charset="0"/>
                        </a:rPr>
                        <a:t> Use ≥ “G”?</a:t>
                      </a:r>
                      <a:endParaRPr lang="en-US" sz="1400" dirty="0">
                        <a:latin typeface="Futura Md BT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All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Futura Md BT" pitchFamily="34" charset="0"/>
                        </a:rPr>
                        <a:t>41102</a:t>
                      </a:r>
                      <a:endParaRPr lang="en-US" sz="1400" b="1" dirty="0">
                        <a:latin typeface="Futura Md BT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0.94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23</a:t>
                      </a:r>
                      <a:br>
                        <a:rPr lang="en-US" sz="1800" b="1" kern="1200" dirty="0" smtClean="0">
                          <a:solidFill>
                            <a:schemeClr val="dk1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DUs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Futura Md B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0" algn="ctr">
                        <a:tabLst>
                          <a:tab pos="914400" algn="r"/>
                        </a:tabLst>
                      </a:pPr>
                      <a:r>
                        <a:rPr lang="en-US" b="1" dirty="0" smtClean="0">
                          <a:latin typeface="Futura Md BT" pitchFamily="34" charset="0"/>
                        </a:rPr>
                        <a:t>554</a:t>
                      </a:r>
                      <a:endParaRPr lang="en-US" b="1" u="sng" dirty="0">
                        <a:latin typeface="Futura Md BT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589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5900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No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No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No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Futura Md BT" pitchFamily="34" charset="0"/>
                        </a:rPr>
                        <a:t>Bldgs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18975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Futura Md B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0.44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Futura Md B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Futura Md BT" pitchFamily="34" charset="0"/>
                        </a:rPr>
                        <a:t>23</a:t>
                      </a:r>
                      <a:br>
                        <a:rPr lang="en-US" sz="1800" b="1" dirty="0" smtClean="0">
                          <a:latin typeface="Futura Md BT" pitchFamily="34" charset="0"/>
                        </a:rPr>
                      </a:br>
                      <a:r>
                        <a:rPr lang="en-US" sz="1800" b="1" dirty="0" smtClean="0">
                          <a:latin typeface="Futura Md BT" pitchFamily="34" charset="0"/>
                        </a:rPr>
                        <a:t>DUs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554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1271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5900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Futura Md B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No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Futura Md B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No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No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Bldg A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Futura Md B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4125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Futura Md B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0.09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Futura Md B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Futura Md BT" pitchFamily="34" charset="0"/>
                        </a:rPr>
                        <a:t>23</a:t>
                      </a:r>
                      <a:br>
                        <a:rPr lang="en-US" sz="1800" b="1" dirty="0" smtClean="0">
                          <a:latin typeface="Futura Md BT" pitchFamily="34" charset="0"/>
                        </a:rPr>
                      </a:br>
                      <a:r>
                        <a:rPr lang="en-US" sz="1800" b="1" dirty="0" smtClean="0">
                          <a:latin typeface="Futura Md BT" pitchFamily="34" charset="0"/>
                        </a:rPr>
                        <a:t>DUs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554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Futura Md B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5850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Futura Md B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5900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No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Futura Md B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No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No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  <a:alpha val="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LID DESIGN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Management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facilities </a:t>
            </a:r>
          </a:p>
          <a:p>
            <a:pPr lvl="1"/>
            <a:r>
              <a:rPr lang="en-US" dirty="0" err="1" smtClean="0"/>
              <a:t>Bioretention</a:t>
            </a:r>
            <a:endParaRPr lang="en-US" dirty="0" smtClean="0"/>
          </a:p>
          <a:p>
            <a:pPr lvl="1"/>
            <a:r>
              <a:rPr lang="en-US" dirty="0" smtClean="0"/>
              <a:t>Flow-through planter</a:t>
            </a:r>
          </a:p>
          <a:p>
            <a:pPr lvl="1"/>
            <a:r>
              <a:rPr lang="en-US" dirty="0" err="1" smtClean="0"/>
              <a:t>Bioretention</a:t>
            </a:r>
            <a:r>
              <a:rPr lang="en-US" dirty="0" smtClean="0"/>
              <a:t> + Vault</a:t>
            </a:r>
          </a:p>
          <a:p>
            <a:pPr lvl="1"/>
            <a:r>
              <a:rPr lang="en-US" dirty="0" smtClean="0"/>
              <a:t>Cistern + </a:t>
            </a:r>
            <a:r>
              <a:rPr lang="en-US" dirty="0" err="1" smtClean="0"/>
              <a:t>Bioretention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LID DESIGN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48400" y="2209800"/>
            <a:ext cx="1295400" cy="1219200"/>
          </a:xfrm>
          <a:prstGeom prst="ellipse">
            <a:avLst/>
          </a:prstGeom>
          <a:solidFill>
            <a:srgbClr val="7CA1CE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utura Md BT" pitchFamily="34" charset="0"/>
              </a:rPr>
              <a:t>Page</a:t>
            </a:r>
            <a:br>
              <a:rPr lang="en-US" dirty="0" smtClean="0">
                <a:latin typeface="Futura Md BT" pitchFamily="34" charset="0"/>
              </a:rPr>
            </a:br>
            <a:r>
              <a:rPr lang="en-US" sz="4000" b="1" dirty="0" smtClean="0">
                <a:latin typeface="Futura Md BT" pitchFamily="34" charset="0"/>
              </a:rPr>
              <a:t>69</a:t>
            </a:r>
            <a:endParaRPr lang="en-US" b="1" dirty="0"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223058" y="4343400"/>
            <a:ext cx="340006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Drainage Management Areas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DRAINAGE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/>
          </a:blip>
          <a:srcRect/>
          <a:stretch>
            <a:fillRect/>
          </a:stretch>
        </p:blipFill>
        <p:spPr bwMode="auto">
          <a:xfrm>
            <a:off x="2819400" y="1976187"/>
            <a:ext cx="6172200" cy="4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7" name="Oval 6"/>
          <p:cNvSpPr/>
          <p:nvPr/>
        </p:nvSpPr>
        <p:spPr>
          <a:xfrm>
            <a:off x="6629400" y="4495800"/>
            <a:ext cx="1295400" cy="1219200"/>
          </a:xfrm>
          <a:prstGeom prst="ellipse">
            <a:avLst/>
          </a:prstGeom>
          <a:solidFill>
            <a:srgbClr val="7CA1CE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utura Md BT" pitchFamily="34" charset="0"/>
              </a:rPr>
              <a:t>Page</a:t>
            </a:r>
            <a:br>
              <a:rPr lang="en-US" dirty="0" smtClean="0">
                <a:latin typeface="Futura Md BT" pitchFamily="34" charset="0"/>
              </a:rPr>
            </a:br>
            <a:r>
              <a:rPr lang="en-US" sz="4000" b="1" dirty="0" smtClean="0">
                <a:latin typeface="Futura Md BT" pitchFamily="34" charset="0"/>
              </a:rPr>
              <a:t>45</a:t>
            </a:r>
            <a:endParaRPr lang="en-US" b="1" dirty="0">
              <a:latin typeface="Futura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Delineate the DMAs</a:t>
            </a:r>
          </a:p>
          <a:p>
            <a:r>
              <a:rPr lang="en-US" dirty="0" smtClean="0"/>
              <a:t>Step 2: Classify the DMAs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DRAINAGE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2286000" y="-305322"/>
            <a:ext cx="6858000" cy="716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/>
          </a:blip>
          <a:srcRect/>
          <a:stretch>
            <a:fillRect/>
          </a:stretch>
        </p:blipFill>
        <p:spPr bwMode="auto">
          <a:xfrm>
            <a:off x="-152400" y="0"/>
            <a:ext cx="3429000" cy="271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  <a:alpha val="43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en-US" dirty="0" smtClean="0"/>
              <a:t>Drainage Management Areas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DRAINAGE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391400" cy="4267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Self-treating areas</a:t>
            </a:r>
            <a:br>
              <a:rPr lang="en-US" dirty="0" smtClean="0"/>
            </a:b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dirty="0" smtClean="0"/>
              <a:t>Self-retaining </a:t>
            </a:r>
            <a:r>
              <a:rPr lang="en-US" dirty="0" smtClean="0"/>
              <a:t>a</a:t>
            </a:r>
            <a:r>
              <a:rPr dirty="0" smtClean="0"/>
              <a:t>rea</a:t>
            </a:r>
            <a:r>
              <a:rPr lang="en-US" dirty="0" smtClean="0"/>
              <a:t>s*</a:t>
            </a:r>
            <a:br>
              <a:rPr lang="en-US" dirty="0" smtClean="0"/>
            </a:br>
            <a:endParaRPr dirty="0"/>
          </a:p>
          <a:p>
            <a:pPr fontAlgn="auto">
              <a:spcAft>
                <a:spcPts val="0"/>
              </a:spcAft>
              <a:buNone/>
              <a:defRPr/>
            </a:pPr>
            <a:endParaRPr dirty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dirty="0"/>
          </a:p>
          <a:p>
            <a:pPr fontAlgn="auto">
              <a:spcAft>
                <a:spcPts val="0"/>
              </a:spcAft>
              <a:defRPr/>
            </a:pPr>
            <a:endParaRPr dirty="0"/>
          </a:p>
          <a:p>
            <a:pPr marL="762635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0000"/>
              <a:buFont typeface="Wingdings" pitchFamily="2" charset="2"/>
              <a:buChar char=""/>
              <a:defRPr/>
            </a:pPr>
            <a:endParaRPr dirty="0"/>
          </a:p>
          <a:p>
            <a:pPr marL="762635" lvl="1" indent="-396875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"/>
              <a:defRPr/>
            </a:pPr>
            <a:endParaRPr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8200" y="2209800"/>
          <a:ext cx="3886200" cy="1555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204"/>
                <a:gridCol w="2253996"/>
              </a:tblGrid>
              <a:tr h="45821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Futura Md BT" pitchFamily="34" charset="0"/>
                        </a:rPr>
                        <a:t>DMA Name</a:t>
                      </a:r>
                      <a:endParaRPr lang="en-US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Futura Md BT" pitchFamily="34" charset="0"/>
                        </a:rPr>
                        <a:t>Square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Futura Md BT" pitchFamily="34" charset="0"/>
                        </a:rPr>
                        <a:t> Feet</a:t>
                      </a:r>
                      <a:endParaRPr lang="en-US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</a:tr>
              <a:tr h="2834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DMA</a:t>
                      </a:r>
                      <a:r>
                        <a:rPr lang="en-US" b="1" baseline="0" dirty="0" smtClean="0">
                          <a:latin typeface="Futura Md BT" pitchFamily="34" charset="0"/>
                        </a:rPr>
                        <a:t> 13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Futura Md BT" pitchFamily="34" charset="0"/>
                        </a:rPr>
                        <a:t>2570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</a:tr>
              <a:tr h="2834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DMA 11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Futura Md BT" pitchFamily="34" charset="0"/>
                        </a:rPr>
                        <a:t>4614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</a:tr>
              <a:tr h="2834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DMA 12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Futura Md BT" pitchFamily="34" charset="0"/>
                        </a:rPr>
                        <a:t>926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Tabulation and Calculations</a:t>
            </a: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/>
          </a:blip>
          <a:srcRect/>
          <a:stretch>
            <a:fillRect/>
          </a:stretch>
        </p:blipFill>
        <p:spPr bwMode="auto">
          <a:xfrm>
            <a:off x="4495800" y="1752600"/>
            <a:ext cx="4534393" cy="3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4648200"/>
          <a:ext cx="3886200" cy="823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204"/>
                <a:gridCol w="2253996"/>
              </a:tblGrid>
              <a:tr h="45821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Futura Md BT" pitchFamily="34" charset="0"/>
                        </a:rPr>
                        <a:t>DMA Name</a:t>
                      </a:r>
                      <a:endParaRPr lang="en-US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Futura Md BT" pitchFamily="34" charset="0"/>
                        </a:rPr>
                        <a:t>Square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Futura Md BT" pitchFamily="34" charset="0"/>
                        </a:rPr>
                        <a:t> Feet</a:t>
                      </a:r>
                      <a:endParaRPr lang="en-US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</a:tr>
              <a:tr h="2834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DMA</a:t>
                      </a:r>
                      <a:r>
                        <a:rPr lang="en-US" b="1" baseline="0" dirty="0" smtClean="0">
                          <a:latin typeface="Futura Md BT" pitchFamily="34" charset="0"/>
                        </a:rPr>
                        <a:t> 7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latin typeface="Futura Md BT" pitchFamily="34" charset="0"/>
                        </a:rPr>
                        <a:t>7918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7467600" y="609600"/>
            <a:ext cx="1295400" cy="1219200"/>
          </a:xfrm>
          <a:prstGeom prst="ellipse">
            <a:avLst/>
          </a:prstGeom>
          <a:solidFill>
            <a:srgbClr val="7CA1CE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utura Md BT" pitchFamily="34" charset="0"/>
              </a:rPr>
              <a:t>Page</a:t>
            </a:r>
            <a:br>
              <a:rPr lang="en-US" dirty="0" smtClean="0">
                <a:latin typeface="Futura Md BT" pitchFamily="34" charset="0"/>
              </a:rPr>
            </a:br>
            <a:r>
              <a:rPr lang="en-US" sz="4000" b="1" dirty="0" smtClean="0">
                <a:latin typeface="Futura Md BT" pitchFamily="34" charset="0"/>
              </a:rPr>
              <a:t>49</a:t>
            </a:r>
            <a:endParaRPr lang="en-US" b="1" dirty="0">
              <a:latin typeface="Futura Md B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5867400"/>
            <a:ext cx="5772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BE0E5"/>
                </a:solidFill>
                <a:latin typeface="Bookman Old Style" pitchFamily="18" charset="0"/>
              </a:rPr>
              <a:t>*Include green roofs and </a:t>
            </a:r>
            <a:br>
              <a:rPr lang="en-US" sz="2000" dirty="0" smtClean="0">
                <a:solidFill>
                  <a:srgbClr val="DBE0E5"/>
                </a:solidFill>
                <a:latin typeface="Bookman Old Style" pitchFamily="18" charset="0"/>
              </a:rPr>
            </a:br>
            <a:r>
              <a:rPr lang="en-US" sz="2000" dirty="0" smtClean="0">
                <a:solidFill>
                  <a:srgbClr val="DBE0E5"/>
                </a:solidFill>
                <a:latin typeface="Bookman Old Style" pitchFamily="18" charset="0"/>
              </a:rPr>
              <a:t>areas draining to harvest and reuse facilities</a:t>
            </a:r>
            <a:endParaRPr lang="en-US" sz="2000" dirty="0">
              <a:solidFill>
                <a:srgbClr val="DBE0E5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DRAINAGE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Tabulation and Calculations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47800"/>
            <a:ext cx="4038600" cy="1295400"/>
          </a:xfrm>
        </p:spPr>
        <p:txBody>
          <a:bodyPr>
            <a:noAutofit/>
          </a:bodyPr>
          <a:lstStyle/>
          <a:p>
            <a:pPr marL="762635" lvl="1" indent="-396875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"/>
              <a:defRPr/>
            </a:pPr>
            <a:r>
              <a:rPr lang="en-US" sz="2800" dirty="0" smtClean="0"/>
              <a:t>Areas draining </a:t>
            </a:r>
            <a:br>
              <a:rPr lang="en-US" sz="2800" dirty="0" smtClean="0"/>
            </a:br>
            <a:r>
              <a:rPr lang="en-US" sz="2800" dirty="0" smtClean="0"/>
              <a:t>to self-retaining areas</a:t>
            </a:r>
            <a:endParaRPr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2853" y="4501662"/>
          <a:ext cx="899159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66800"/>
                <a:gridCol w="1143000"/>
                <a:gridCol w="990600"/>
                <a:gridCol w="1114489"/>
                <a:gridCol w="1345681"/>
                <a:gridCol w="1502230"/>
                <a:gridCol w="10667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Futura Md BT" pitchFamily="34" charset="0"/>
                        </a:rPr>
                        <a:t>DMA</a:t>
                      </a:r>
                      <a:endParaRPr lang="en-US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Futura Md BT" pitchFamily="34" charset="0"/>
                        </a:rPr>
                        <a:t>Square Feet</a:t>
                      </a:r>
                      <a:endParaRPr lang="en-US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Futura Md BT" pitchFamily="34" charset="0"/>
                        </a:rPr>
                        <a:t>Surface</a:t>
                      </a:r>
                      <a:endParaRPr lang="en-US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Futura Md BT" pitchFamily="34" charset="0"/>
                        </a:rPr>
                        <a:t>Runoff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Futura Md BT" pitchFamily="34" charset="0"/>
                        </a:rPr>
                        <a:t> Factor</a:t>
                      </a:r>
                      <a:endParaRPr lang="en-US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Futura Md BT" pitchFamily="34" charset="0"/>
                        </a:rPr>
                        <a:t>Product</a:t>
                      </a:r>
                      <a:endParaRPr lang="en-US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Futura Md BT" pitchFamily="34" charset="0"/>
                        </a:rPr>
                        <a:t>Receiving DMA</a:t>
                      </a:r>
                      <a:endParaRPr lang="en-US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Futura Md BT" pitchFamily="34" charset="0"/>
                        </a:rPr>
                        <a:t>Receiving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Futura Md BT" pitchFamily="34" charset="0"/>
                        </a:rPr>
                        <a:t> DMA Area</a:t>
                      </a:r>
                      <a:endParaRPr lang="en-US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Futura Md BT" pitchFamily="34" charset="0"/>
                        </a:rPr>
                        <a:t>Ratio</a:t>
                      </a:r>
                      <a:endParaRPr lang="en-US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8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1822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Roof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1.0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1822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DMA-7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7981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9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1712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Roof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1.0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1712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DMA-7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7981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Futura Md B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10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2558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Roof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1.0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2588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DMA-7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7981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Futura Md BT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Arial Narrow"/>
                        </a:rPr>
                        <a:t>∑</a:t>
                      </a:r>
                      <a:endParaRPr lang="en-US" b="0" dirty="0">
                        <a:latin typeface="Futura Md BT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Futura Md BT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Futura Md BT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Futura Md BT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utura Md BT" pitchFamily="34" charset="0"/>
                        </a:rPr>
                        <a:t>6092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Futura Md BT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7981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Futura Md BT" pitchFamily="34" charset="0"/>
                        </a:rPr>
                        <a:t>0.76</a:t>
                      </a:r>
                      <a:endParaRPr lang="en-US" b="1" dirty="0">
                        <a:latin typeface="Futura Md BT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26" name="Picture 2" descr="\\11z3\c\Data\Projects\CCCWP\Workshops\2012-05-17\Exhibitwitharrow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3004" y="838200"/>
            <a:ext cx="4670996" cy="369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/>
          </a:blip>
          <a:srcRect/>
          <a:stretch>
            <a:fillRect/>
          </a:stretch>
        </p:blipFill>
        <p:spPr bwMode="auto">
          <a:xfrm>
            <a:off x="4800600" y="-152400"/>
            <a:ext cx="4534393" cy="3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DRAINAGE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Tabulation and Calculations</a:t>
            </a:r>
            <a:endParaRPr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718554"/>
          <a:ext cx="9144000" cy="513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1066800"/>
                <a:gridCol w="990600"/>
                <a:gridCol w="1216936"/>
                <a:gridCol w="916664"/>
                <a:gridCol w="914400"/>
                <a:gridCol w="1195753"/>
                <a:gridCol w="1318847"/>
              </a:tblGrid>
              <a:tr h="605511">
                <a:tc gridSpan="9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Example: IMP 5</a:t>
                      </a:r>
                      <a:r>
                        <a:rPr lang="en-US" sz="2000" b="1" baseline="0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 Calculation with </a:t>
                      </a:r>
                      <a:r>
                        <a:rPr lang="en-US" sz="2000" b="1" baseline="0" dirty="0" err="1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Hydromodification</a:t>
                      </a:r>
                      <a:r>
                        <a:rPr lang="en-US" sz="2000" b="1" baseline="0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 Management</a:t>
                      </a:r>
                      <a:endParaRPr lang="en-US" sz="20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Futura Md BT" pitchFamily="34" charset="0"/>
                      </a:endParaRPr>
                    </a:p>
                  </a:txBody>
                  <a:tcPr/>
                </a:tc>
              </a:tr>
              <a:tr h="86778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DMA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Area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Surface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Runoff Factor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Area </a:t>
                      </a:r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sym typeface="Symbol"/>
                        </a:rPr>
                        <a:t></a:t>
                      </a:r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 Runoff Factor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Soil Type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</a:tr>
              <a:tr h="3471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5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2145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Roof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1.0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2145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D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</a:tr>
              <a:tr h="3471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2265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Pave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1.0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2265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</a:tr>
              <a:tr h="3471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946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LS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0.7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662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</a:tr>
              <a:tr h="86778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IMP Sizing Factor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Rain</a:t>
                      </a:r>
                      <a:b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Adjust</a:t>
                      </a:r>
                      <a:b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Factor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Min</a:t>
                      </a:r>
                      <a:b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</a:br>
                      <a:r>
                        <a:rPr lang="en-US" sz="1800" b="1" baseline="0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Area or Volume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Proposed</a:t>
                      </a:r>
                      <a:r>
                        <a:rPr lang="en-US" sz="1800" b="1" baseline="0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 Area or Volume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</a:tr>
              <a:tr h="347115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1.0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254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283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</a:tr>
              <a:tr h="347115">
                <a:tc>
                  <a:txBody>
                    <a:bodyPr/>
                    <a:lstStyle/>
                    <a:p>
                      <a:endParaRPr kumimoji="0" lang="en-US" sz="1800" b="1" kern="1200" dirty="0" smtClean="0">
                        <a:solidFill>
                          <a:srgbClr val="DBE0E5"/>
                        </a:solidFill>
                        <a:latin typeface="Futura Md B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V1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0.042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1.0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213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</a:tr>
              <a:tr h="375451">
                <a:tc>
                  <a:txBody>
                    <a:bodyPr/>
                    <a:lstStyle/>
                    <a:p>
                      <a:endParaRPr kumimoji="0" lang="en-US" sz="1800" b="1" kern="1200" dirty="0" smtClean="0">
                        <a:solidFill>
                          <a:srgbClr val="DBE0E5"/>
                        </a:solidFill>
                        <a:latin typeface="Futura Md B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V2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0.055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1.0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DBE0E5"/>
                          </a:solidFill>
                          <a:latin typeface="Futura Md BT" pitchFamily="34" charset="0"/>
                        </a:rPr>
                        <a:t>279</a:t>
                      </a:r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</a:tr>
              <a:tr h="500884">
                <a:tc>
                  <a:txBody>
                    <a:bodyPr/>
                    <a:lstStyle/>
                    <a:p>
                      <a:endParaRPr kumimoji="0" lang="en-US" sz="1800" b="1" kern="1200" dirty="0" smtClean="0">
                        <a:solidFill>
                          <a:srgbClr val="DBE0E5"/>
                        </a:solidFill>
                        <a:latin typeface="Futura Md BT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1" kern="1200" dirty="0" smtClean="0">
                          <a:solidFill>
                            <a:srgbClr val="DBE0E5"/>
                          </a:solidFill>
                          <a:latin typeface="Futura Md BT" pitchFamily="34" charset="0"/>
                          <a:ea typeface="+mn-ea"/>
                          <a:cs typeface="+mn-cs"/>
                        </a:rPr>
                        <a:t>Orifice Size: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n-US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DBE0E5"/>
                        </a:solidFill>
                        <a:latin typeface="Futura Md BT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3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7467600" y="2438400"/>
            <a:ext cx="1295400" cy="1219200"/>
          </a:xfrm>
          <a:prstGeom prst="ellipse">
            <a:avLst/>
          </a:prstGeom>
          <a:solidFill>
            <a:srgbClr val="7CA1CE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utura Md BT" pitchFamily="34" charset="0"/>
              </a:rPr>
              <a:t>Page</a:t>
            </a:r>
            <a:br>
              <a:rPr lang="en-US" dirty="0" smtClean="0">
                <a:latin typeface="Futura Md BT" pitchFamily="34" charset="0"/>
              </a:rPr>
            </a:br>
            <a:r>
              <a:rPr lang="en-US" sz="4000" b="1" dirty="0" smtClean="0">
                <a:latin typeface="Futura Md BT" pitchFamily="34" charset="0"/>
              </a:rPr>
              <a:t>51</a:t>
            </a:r>
            <a:endParaRPr lang="en-US" b="1" dirty="0"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and More Complete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Regulatory Climate</a:t>
            </a:r>
          </a:p>
          <a:p>
            <a:pPr lvl="1"/>
            <a:r>
              <a:rPr lang="en-US" dirty="0" smtClean="0"/>
              <a:t>Intense focus on LID</a:t>
            </a:r>
          </a:p>
          <a:p>
            <a:pPr lvl="1"/>
            <a:r>
              <a:rPr lang="en-US" dirty="0" smtClean="0"/>
              <a:t>Confusion and debate about LID</a:t>
            </a:r>
          </a:p>
          <a:p>
            <a:pPr lvl="2"/>
            <a:r>
              <a:rPr lang="en-US" dirty="0" smtClean="0"/>
              <a:t>Objectives</a:t>
            </a:r>
          </a:p>
          <a:p>
            <a:pPr lvl="2"/>
            <a:r>
              <a:rPr lang="en-US" dirty="0" smtClean="0"/>
              <a:t>LID </a:t>
            </a:r>
            <a:r>
              <a:rPr lang="en-US" dirty="0" err="1" smtClean="0"/>
              <a:t>Stormwater</a:t>
            </a:r>
            <a:r>
              <a:rPr lang="en-US" dirty="0" smtClean="0"/>
              <a:t> Treatment Methods</a:t>
            </a:r>
          </a:p>
          <a:p>
            <a:pPr lvl="2"/>
            <a:r>
              <a:rPr lang="en-US" dirty="0" smtClean="0"/>
              <a:t>Continuous Simulation Hydrology</a:t>
            </a:r>
          </a:p>
          <a:p>
            <a:pPr lvl="1"/>
            <a:r>
              <a:rPr lang="en-US" dirty="0" smtClean="0"/>
              <a:t>Requirements for studies and proposals</a:t>
            </a:r>
          </a:p>
          <a:p>
            <a:pPr lvl="1"/>
            <a:r>
              <a:rPr lang="en-US" dirty="0" smtClean="0"/>
              <a:t>More reporting requirements and data requests</a:t>
            </a:r>
          </a:p>
          <a:p>
            <a:r>
              <a:rPr lang="en-US" dirty="0" smtClean="0"/>
              <a:t>Need to learn from real-world experience</a:t>
            </a:r>
          </a:p>
          <a:p>
            <a:r>
              <a:rPr lang="en-US" dirty="0" smtClean="0"/>
              <a:t>Better and more consistent documentation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600200" y="2286000"/>
            <a:ext cx="4572000" cy="31242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Sizing </a:t>
            </a:r>
            <a:r>
              <a:rPr dirty="0" err="1" smtClean="0"/>
              <a:t>Bioretention</a:t>
            </a:r>
            <a:r>
              <a:rPr dirty="0" smtClean="0"/>
              <a:t> Layer Depths</a:t>
            </a:r>
            <a:endParaRPr dirty="0"/>
          </a:p>
        </p:txBody>
      </p:sp>
      <p:pic>
        <p:nvPicPr>
          <p:cNvPr id="45060" name="Picture 3" descr="P:\CCCWP\Guidebook\Fifth Edition\Drafts\20Sept2010Draft\DesignSheets\BioretentionDimens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411638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32766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Bookman Old Style" pitchFamily="18" charset="0"/>
              </a:rPr>
              <a:t>A = </a:t>
            </a:r>
            <a:r>
              <a:rPr lang="en-US" b="1" dirty="0" smtClean="0">
                <a:latin typeface="Bookman Old Style" pitchFamily="18" charset="0"/>
              </a:rPr>
              <a:t>283 </a:t>
            </a:r>
            <a:r>
              <a:rPr lang="en-US" b="1" dirty="0">
                <a:latin typeface="Bookman Old Style" pitchFamily="18" charset="0"/>
              </a:rPr>
              <a:t>SF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2819400"/>
            <a:ext cx="1611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Bookman Old Style" pitchFamily="18" charset="0"/>
              </a:rPr>
              <a:t>V</a:t>
            </a:r>
            <a:r>
              <a:rPr lang="en-US" b="1" baseline="-25000" dirty="0">
                <a:latin typeface="Bookman Old Style" pitchFamily="18" charset="0"/>
              </a:rPr>
              <a:t>1</a:t>
            </a:r>
            <a:r>
              <a:rPr lang="en-US" b="1" dirty="0">
                <a:latin typeface="Bookman Old Style" pitchFamily="18" charset="0"/>
              </a:rPr>
              <a:t> = </a:t>
            </a:r>
            <a:r>
              <a:rPr lang="en-US" b="1" dirty="0" smtClean="0">
                <a:latin typeface="Bookman Old Style" pitchFamily="18" charset="0"/>
              </a:rPr>
              <a:t>213 </a:t>
            </a:r>
            <a:r>
              <a:rPr lang="en-US" b="1" dirty="0">
                <a:latin typeface="Bookman Old Style" pitchFamily="18" charset="0"/>
              </a:rPr>
              <a:t>CF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8200" y="4267200"/>
            <a:ext cx="1611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Bookman Old Style" pitchFamily="18" charset="0"/>
              </a:rPr>
              <a:t>V</a:t>
            </a:r>
            <a:r>
              <a:rPr lang="en-US" b="1" baseline="-25000" dirty="0">
                <a:latin typeface="Bookman Old Style" pitchFamily="18" charset="0"/>
              </a:rPr>
              <a:t>2</a:t>
            </a:r>
            <a:r>
              <a:rPr lang="en-US" b="1" dirty="0">
                <a:latin typeface="Bookman Old Style" pitchFamily="18" charset="0"/>
              </a:rPr>
              <a:t> = </a:t>
            </a:r>
            <a:r>
              <a:rPr lang="en-US" b="1" dirty="0" smtClean="0">
                <a:latin typeface="Bookman Old Style" pitchFamily="18" charset="0"/>
              </a:rPr>
              <a:t>279 </a:t>
            </a:r>
            <a:r>
              <a:rPr lang="en-US" b="1" dirty="0">
                <a:latin typeface="Bookman Old Style" pitchFamily="18" charset="0"/>
              </a:rPr>
              <a:t>CF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19400" y="4953000"/>
            <a:ext cx="3249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Bookman Old Style" pitchFamily="18" charset="0"/>
              </a:rPr>
              <a:t>279/0.4 </a:t>
            </a:r>
            <a:r>
              <a:rPr lang="en-US" b="1" dirty="0">
                <a:latin typeface="Bookman Old Style" pitchFamily="18" charset="0"/>
              </a:rPr>
              <a:t>= </a:t>
            </a:r>
            <a:r>
              <a:rPr lang="en-US" b="1" dirty="0" smtClean="0">
                <a:latin typeface="Bookman Old Style" pitchFamily="18" charset="0"/>
              </a:rPr>
              <a:t>698 </a:t>
            </a:r>
            <a:r>
              <a:rPr lang="en-US" b="1" dirty="0">
                <a:latin typeface="Bookman Old Style" pitchFamily="18" charset="0"/>
              </a:rPr>
              <a:t>CF Gravel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8800" y="3124200"/>
            <a:ext cx="655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Bookman Old Style" pitchFamily="18" charset="0"/>
              </a:rPr>
              <a:t>9 </a:t>
            </a:r>
            <a:r>
              <a:rPr lang="en-US" b="1" dirty="0">
                <a:latin typeface="Bookman Old Style" pitchFamily="18" charset="0"/>
              </a:rPr>
              <a:t>in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28800" y="4495800"/>
            <a:ext cx="8402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Bookman Old Style" pitchFamily="18" charset="0"/>
              </a:rPr>
              <a:t>2.5 ft</a:t>
            </a:r>
            <a:endParaRPr lang="en-US" b="1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DRAINAGE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DRAINAGE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46084" name="Picture 4" descr="P:\CCCWP\Workshops\2011 Workshop\ScreenHunter_01 May. 20 17.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141" y="1524000"/>
            <a:ext cx="4963859" cy="5334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/>
          </a:blip>
          <a:srcRect/>
          <a:stretch>
            <a:fillRect/>
          </a:stretch>
        </p:blipFill>
        <p:spPr bwMode="auto">
          <a:xfrm>
            <a:off x="0" y="2667000"/>
            <a:ext cx="4534393" cy="3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Using the IMP Calculator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962025" y="2133600"/>
            <a:ext cx="81819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DRAINAGE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 smtClean="0"/>
              <a:t>Narrative: Onsite LID feasibility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Infiltration, </a:t>
            </a:r>
            <a:r>
              <a:rPr lang="en-US" dirty="0" err="1" smtClean="0"/>
              <a:t>evapotranspiration,harvesting</a:t>
            </a:r>
            <a:r>
              <a:rPr lang="en-US" dirty="0" smtClean="0"/>
              <a:t>/reuse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Description </a:t>
            </a:r>
            <a:r>
              <a:rPr lang="en-US" dirty="0"/>
              <a:t>of site and DMAs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Need for pavement where proposed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Why any landscaped areas can’t be </a:t>
            </a:r>
            <a:r>
              <a:rPr lang="en-US" dirty="0" err="1"/>
              <a:t>bioretention</a:t>
            </a:r>
            <a:endParaRPr lang="en-US" dirty="0"/>
          </a:p>
          <a:p>
            <a:r>
              <a:rPr lang="en-US" sz="3000" dirty="0" smtClean="0"/>
              <a:t>Narrative: Offsite LID feasibility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Owner owns land in same watershed?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In-lieu program exists?</a:t>
            </a:r>
          </a:p>
          <a:p>
            <a:r>
              <a:rPr lang="en-US" sz="3000" dirty="0"/>
              <a:t>Technical Criteria for Non-LID </a:t>
            </a:r>
            <a:r>
              <a:rPr lang="en-US" sz="3000" dirty="0" smtClean="0"/>
              <a:t>Facilities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Projects Reporting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Control Measures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-1" y="0"/>
            <a:ext cx="111920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Oval 5"/>
          <p:cNvSpPr/>
          <p:nvPr/>
        </p:nvSpPr>
        <p:spPr>
          <a:xfrm>
            <a:off x="457200" y="4648200"/>
            <a:ext cx="1295400" cy="1219200"/>
          </a:xfrm>
          <a:prstGeom prst="ellipse">
            <a:avLst/>
          </a:prstGeom>
          <a:solidFill>
            <a:srgbClr val="7CA1CE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utura Md BT" pitchFamily="34" charset="0"/>
              </a:rPr>
              <a:t>Page</a:t>
            </a:r>
            <a:br>
              <a:rPr lang="en-US" dirty="0" smtClean="0">
                <a:latin typeface="Futura Md BT" pitchFamily="34" charset="0"/>
              </a:rPr>
            </a:br>
            <a:r>
              <a:rPr lang="en-US" sz="4000" b="1" dirty="0" smtClean="0">
                <a:latin typeface="Futura Md BT" pitchFamily="34" charset="0"/>
              </a:rPr>
              <a:t>28</a:t>
            </a:r>
            <a:endParaRPr lang="en-US" b="1" dirty="0"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1371600" y="112143"/>
            <a:ext cx="7772400" cy="674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Stormwater</a:t>
            </a:r>
            <a:r>
              <a:rPr lang="en-US" dirty="0" smtClean="0"/>
              <a:t> Facility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Ownership and responsibility</a:t>
            </a:r>
          </a:p>
          <a:p>
            <a:pPr lvl="1"/>
            <a:r>
              <a:rPr lang="en-US" dirty="0" smtClean="0"/>
              <a:t>Commitment to execute agreements</a:t>
            </a:r>
          </a:p>
          <a:p>
            <a:pPr lvl="1"/>
            <a:r>
              <a:rPr lang="en-US" dirty="0" smtClean="0"/>
              <a:t>Accept O&amp;M until formally transferred</a:t>
            </a:r>
          </a:p>
          <a:p>
            <a:r>
              <a:rPr lang="en-US" dirty="0" smtClean="0"/>
              <a:t>Maintenance requirements</a:t>
            </a:r>
          </a:p>
          <a:p>
            <a:pPr lvl="1"/>
            <a:r>
              <a:rPr lang="en-US" dirty="0" smtClean="0"/>
              <a:t>Fact sheets on website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391400" y="1219200"/>
            <a:ext cx="1295400" cy="1219200"/>
          </a:xfrm>
          <a:prstGeom prst="ellipse">
            <a:avLst/>
          </a:prstGeom>
          <a:solidFill>
            <a:srgbClr val="7CA1CE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utura Md BT" pitchFamily="34" charset="0"/>
              </a:rPr>
              <a:t>Page</a:t>
            </a:r>
            <a:br>
              <a:rPr lang="en-US" dirty="0" smtClean="0">
                <a:latin typeface="Futura Md BT" pitchFamily="34" charset="0"/>
              </a:rPr>
            </a:br>
            <a:r>
              <a:rPr lang="en-US" sz="4000" b="1" dirty="0" smtClean="0">
                <a:latin typeface="Futura Md BT" pitchFamily="34" charset="0"/>
              </a:rPr>
              <a:t>29</a:t>
            </a:r>
            <a:endParaRPr lang="en-US" b="1" dirty="0"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C.3 Checklist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1143000" y="1219199"/>
            <a:ext cx="8153400" cy="668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selection, size, and preliminary design of treatment BMPs and other control measures in this plan meet the requirements of Regional Water Quality Board Order R2-2009-0074.”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Guidebook </a:t>
            </a:r>
            <a:r>
              <a:rPr lang="en-US" dirty="0" smtClean="0"/>
              <a:t>Chapter 3</a:t>
            </a:r>
          </a:p>
          <a:p>
            <a:pPr lvl="1"/>
            <a:r>
              <a:rPr lang="en-US" dirty="0" smtClean="0"/>
              <a:t>Checklist</a:t>
            </a:r>
          </a:p>
          <a:p>
            <a:pPr lvl="1"/>
            <a:r>
              <a:rPr lang="en-US" dirty="0" smtClean="0"/>
              <a:t>Step-by-step instructions</a:t>
            </a:r>
          </a:p>
          <a:p>
            <a:pPr lvl="1"/>
            <a:r>
              <a:rPr lang="en-US" dirty="0" smtClean="0"/>
              <a:t>Outline</a:t>
            </a:r>
          </a:p>
          <a:p>
            <a:r>
              <a:rPr lang="en-US" dirty="0" smtClean="0"/>
              <a:t>Template</a:t>
            </a:r>
          </a:p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3276600" y="3457575"/>
            <a:ext cx="842962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2743200" y="14963"/>
            <a:ext cx="6400800" cy="68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OVERVIEW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OVERVIEW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indent="-914400">
              <a:buFont typeface="+mj-lt"/>
              <a:buAutoNum type="romanUcPeriod"/>
            </a:pPr>
            <a:r>
              <a:rPr lang="en-US" dirty="0" smtClean="0"/>
              <a:t>Project Data (table)</a:t>
            </a:r>
          </a:p>
          <a:p>
            <a:pPr marL="914400" indent="-914400">
              <a:buFont typeface="+mj-lt"/>
              <a:buAutoNum type="romanUcPeriod"/>
            </a:pPr>
            <a:r>
              <a:rPr lang="en-US" dirty="0" smtClean="0"/>
              <a:t>Setting</a:t>
            </a:r>
          </a:p>
          <a:p>
            <a:pPr marL="914400" indent="-914400">
              <a:buFont typeface="+mj-lt"/>
              <a:buAutoNum type="romanUcPeriod"/>
            </a:pPr>
            <a:r>
              <a:rPr lang="en-US" dirty="0" smtClean="0"/>
              <a:t>LID Design Strategies</a:t>
            </a:r>
          </a:p>
          <a:p>
            <a:pPr marL="914400" indent="-914400">
              <a:buFont typeface="+mj-lt"/>
              <a:buAutoNum type="romanUcPeriod"/>
            </a:pPr>
            <a:r>
              <a:rPr lang="en-US" dirty="0" smtClean="0"/>
              <a:t>Documentation of Drainage Design</a:t>
            </a:r>
          </a:p>
          <a:p>
            <a:pPr marL="914400" indent="-914400">
              <a:buFont typeface="+mj-lt"/>
              <a:buAutoNum type="romanUcPeriod"/>
            </a:pPr>
            <a:r>
              <a:rPr lang="en-US" dirty="0" smtClean="0"/>
              <a:t>Source Control Measures</a:t>
            </a:r>
          </a:p>
          <a:p>
            <a:pPr marL="914400" indent="-914400">
              <a:buFont typeface="+mj-lt"/>
              <a:buAutoNum type="romanUcPeriod"/>
            </a:pPr>
            <a:r>
              <a:rPr lang="en-US" dirty="0" err="1" smtClean="0"/>
              <a:t>Stormwater</a:t>
            </a:r>
            <a:r>
              <a:rPr lang="en-US" dirty="0" smtClean="0"/>
              <a:t> Facility Maintenance</a:t>
            </a:r>
          </a:p>
          <a:p>
            <a:pPr marL="914400" indent="-914400">
              <a:buFont typeface="+mj-lt"/>
              <a:buAutoNum type="romanUcPeriod"/>
            </a:pPr>
            <a:r>
              <a:rPr lang="en-US" dirty="0" smtClean="0"/>
              <a:t>Construction Plan C.3 Checklist</a:t>
            </a:r>
          </a:p>
          <a:p>
            <a:pPr marL="914400" indent="-914400">
              <a:buFont typeface="+mj-lt"/>
              <a:buAutoNum type="romanUcPeriod"/>
            </a:pPr>
            <a:r>
              <a:rPr lang="en-US" dirty="0" smtClean="0"/>
              <a:t>Certifications</a:t>
            </a:r>
          </a:p>
          <a:p>
            <a:pPr marL="914400" indent="-914400">
              <a:buFont typeface="+mj-lt"/>
              <a:buAutoNum type="romanUcPeriod"/>
            </a:pPr>
            <a:endParaRPr lang="en-US" dirty="0" smtClean="0"/>
          </a:p>
          <a:p>
            <a:pPr marL="914400" indent="-914400">
              <a:buNone/>
            </a:pPr>
            <a:r>
              <a:rPr lang="en-US" dirty="0" smtClean="0"/>
              <a:t>Attachment: Exhibit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Name/Number</a:t>
            </a:r>
          </a:p>
          <a:p>
            <a:r>
              <a:rPr lang="en-US" dirty="0" smtClean="0"/>
              <a:t>Application Submittal Date</a:t>
            </a:r>
          </a:p>
          <a:p>
            <a:pPr lvl="1"/>
            <a:r>
              <a:rPr lang="en-US" dirty="0" smtClean="0"/>
              <a:t>To be verified by municipal staff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Name of Developer</a:t>
            </a:r>
          </a:p>
          <a:p>
            <a:r>
              <a:rPr lang="en-US" dirty="0" smtClean="0"/>
              <a:t>Phase No.</a:t>
            </a:r>
          </a:p>
          <a:p>
            <a:r>
              <a:rPr lang="en-US" dirty="0" smtClean="0"/>
              <a:t>Project Type and Description</a:t>
            </a:r>
          </a:p>
          <a:p>
            <a:r>
              <a:rPr lang="en-US" dirty="0" smtClean="0"/>
              <a:t>Watershed</a:t>
            </a:r>
          </a:p>
          <a:p>
            <a:pPr lvl="1"/>
            <a:r>
              <a:rPr lang="en-US" dirty="0" smtClean="0"/>
              <a:t>Obtain from municipal staff</a:t>
            </a:r>
          </a:p>
          <a:p>
            <a:r>
              <a:rPr lang="en-US" dirty="0" smtClean="0"/>
              <a:t>Site Area (sum of parcel areas)</a:t>
            </a:r>
          </a:p>
          <a:p>
            <a:r>
              <a:rPr lang="en-US" dirty="0" smtClean="0"/>
              <a:t>Total Area of Land Disturbed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DATA TABLE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Impervious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5475" indent="-625475">
              <a:buClr>
                <a:schemeClr val="accent6"/>
              </a:buClr>
              <a:buFont typeface="Wingdings" pitchFamily="2" charset="2"/>
              <a:buChar char=""/>
            </a:pPr>
            <a:r>
              <a:rPr lang="en-US" dirty="0" smtClean="0"/>
              <a:t>New Impervious Surface Area</a:t>
            </a:r>
          </a:p>
          <a:p>
            <a:pPr marL="625475" indent="-625475">
              <a:buClr>
                <a:schemeClr val="accent6"/>
              </a:buClr>
              <a:buFont typeface="Wingdings" pitchFamily="2" charset="2"/>
              <a:buChar char=""/>
            </a:pPr>
            <a:r>
              <a:rPr lang="en-US" dirty="0" smtClean="0"/>
              <a:t>Replaced Impervious Surface Area</a:t>
            </a:r>
          </a:p>
          <a:p>
            <a:pPr marL="625475" indent="-625475">
              <a:buClr>
                <a:schemeClr val="accent6"/>
              </a:buClr>
              <a:buFont typeface="Wingdings" pitchFamily="2" charset="2"/>
              <a:buChar char=""/>
            </a:pPr>
            <a:r>
              <a:rPr lang="en-US" dirty="0" smtClean="0"/>
              <a:t>Pre-Project Impervious Surface Area</a:t>
            </a:r>
          </a:p>
          <a:p>
            <a:pPr marL="625475" indent="-625475">
              <a:buClr>
                <a:schemeClr val="accent6"/>
              </a:buClr>
              <a:buFont typeface="Wingdings" pitchFamily="2" charset="2"/>
              <a:buChar char=""/>
            </a:pPr>
            <a:r>
              <a:rPr lang="en-US" dirty="0" smtClean="0"/>
              <a:t>Post-Project Impervious Surface Area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DATA TABLE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4191000" cy="284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98" name="Picture 2" descr="P:\CCCWP\Workshops\2012-05-17\Site_Layou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10000"/>
            <a:ext cx="3657600" cy="2835349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6324600" y="4572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BE0E5"/>
                </a:solidFill>
                <a:latin typeface="Bookman Old Style" pitchFamily="18" charset="0"/>
              </a:rPr>
              <a:t>- Thresholds</a:t>
            </a:r>
          </a:p>
          <a:p>
            <a:r>
              <a:rPr lang="en-US" sz="2400" b="1" dirty="0" smtClean="0">
                <a:solidFill>
                  <a:srgbClr val="DBE0E5"/>
                </a:solidFill>
                <a:latin typeface="Bookman Old Style" pitchFamily="18" charset="0"/>
              </a:rPr>
              <a:t>- 50% rule</a:t>
            </a:r>
          </a:p>
          <a:p>
            <a:endParaRPr lang="en-US" sz="2400" b="1" dirty="0">
              <a:solidFill>
                <a:srgbClr val="DBE0E5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Density</a:t>
            </a:r>
          </a:p>
          <a:p>
            <a:pPr lvl="1"/>
            <a:r>
              <a:rPr lang="en-US" dirty="0" smtClean="0"/>
              <a:t>DU/Acre or FAR</a:t>
            </a:r>
          </a:p>
          <a:p>
            <a:r>
              <a:rPr lang="en-US" dirty="0" smtClean="0"/>
              <a:t>Applicable Special Project Categories</a:t>
            </a:r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: Lot line to lot line, &lt;</a:t>
            </a:r>
            <a:r>
              <a:rPr lang="en-US" dirty="0" smtClean="0">
                <a:latin typeface="Arial Narrow"/>
              </a:rPr>
              <a:t>½ </a:t>
            </a:r>
            <a:r>
              <a:rPr lang="en-US" dirty="0" smtClean="0"/>
              <a:t>acre, </a:t>
            </a:r>
            <a:br>
              <a:rPr lang="en-US" dirty="0" smtClean="0"/>
            </a:br>
            <a:r>
              <a:rPr lang="en-US" dirty="0" smtClean="0"/>
              <a:t>no surface parking</a:t>
            </a:r>
            <a:endParaRPr lang="en-US" b="1" dirty="0" smtClean="0"/>
          </a:p>
          <a:p>
            <a:pPr lvl="1"/>
            <a:r>
              <a:rPr lang="en-US" b="1" dirty="0" smtClean="0"/>
              <a:t>B</a:t>
            </a:r>
            <a:r>
              <a:rPr lang="en-US" dirty="0" smtClean="0"/>
              <a:t>: ½ acre to 2 acres, no surface parking</a:t>
            </a:r>
            <a:br>
              <a:rPr lang="en-US" dirty="0" smtClean="0"/>
            </a:br>
            <a:r>
              <a:rPr lang="en-US" dirty="0" smtClean="0"/>
              <a:t>FAR &gt; 2:1 or &gt; 50 DUs/acre</a:t>
            </a:r>
          </a:p>
          <a:p>
            <a:pPr lvl="1"/>
            <a:r>
              <a:rPr lang="en-US" b="1" dirty="0" smtClean="0"/>
              <a:t>C:</a:t>
            </a:r>
            <a:r>
              <a:rPr lang="en-US" dirty="0" smtClean="0"/>
              <a:t> Transit-oriented, no limit on size</a:t>
            </a:r>
            <a:br>
              <a:rPr lang="en-US" dirty="0" smtClean="0"/>
            </a:br>
            <a:r>
              <a:rPr lang="en-US" dirty="0" smtClean="0"/>
              <a:t>FAR &gt; 2:1 or &gt; 25 DUs/acre</a:t>
            </a:r>
          </a:p>
          <a:p>
            <a:r>
              <a:rPr lang="en-US" dirty="0" smtClean="0"/>
              <a:t>Percent LID/non-LID Treatment</a:t>
            </a:r>
          </a:p>
          <a:p>
            <a:r>
              <a:rPr lang="en-US" dirty="0" smtClean="0"/>
              <a:t>HMP Compliance Option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DATA TABLE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34200" y="1295400"/>
            <a:ext cx="1295400" cy="1219200"/>
          </a:xfrm>
          <a:prstGeom prst="ellipse">
            <a:avLst/>
          </a:prstGeom>
          <a:solidFill>
            <a:srgbClr val="7CA1CE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utura Md BT" pitchFamily="34" charset="0"/>
              </a:rPr>
              <a:t>Page</a:t>
            </a:r>
            <a:br>
              <a:rPr lang="en-US" dirty="0" smtClean="0">
                <a:latin typeface="Futura Md BT" pitchFamily="34" charset="0"/>
              </a:rPr>
            </a:br>
            <a:r>
              <a:rPr lang="en-US" sz="4000" b="1" dirty="0" smtClean="0">
                <a:latin typeface="Futura Md BT" pitchFamily="34" charset="0"/>
              </a:rPr>
              <a:t>60</a:t>
            </a:r>
            <a:endParaRPr lang="en-US" b="1" dirty="0">
              <a:latin typeface="Futura Md BT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0" y="5410200"/>
            <a:ext cx="1295400" cy="1219200"/>
          </a:xfrm>
          <a:prstGeom prst="ellipse">
            <a:avLst/>
          </a:prstGeom>
          <a:solidFill>
            <a:srgbClr val="7CA1CE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utura Md BT" pitchFamily="34" charset="0"/>
              </a:rPr>
              <a:t>Page</a:t>
            </a:r>
            <a:br>
              <a:rPr lang="en-US" dirty="0" smtClean="0">
                <a:latin typeface="Futura Md BT" pitchFamily="34" charset="0"/>
              </a:rPr>
            </a:br>
            <a:r>
              <a:rPr lang="en-US" sz="4000" b="1" dirty="0" smtClean="0">
                <a:latin typeface="Futura Md BT" pitchFamily="34" charset="0"/>
              </a:rPr>
              <a:t>9</a:t>
            </a:r>
            <a:endParaRPr lang="en-US" b="1" dirty="0"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2133600" y="1412044"/>
            <a:ext cx="7010400" cy="544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620000" cy="1676400"/>
          </a:xfrm>
          <a:solidFill>
            <a:schemeClr val="tx1">
              <a:lumMod val="50000"/>
              <a:lumOff val="50000"/>
              <a:alpha val="61000"/>
            </a:schemeClr>
          </a:solidFill>
        </p:spPr>
        <p:txBody>
          <a:bodyPr/>
          <a:lstStyle/>
          <a:p>
            <a:r>
              <a:rPr lang="en-US" dirty="0" smtClean="0"/>
              <a:t>Location and Description</a:t>
            </a:r>
          </a:p>
          <a:p>
            <a:r>
              <a:rPr lang="en-US" dirty="0" smtClean="0"/>
              <a:t>Existing Site Features and Conditions</a:t>
            </a:r>
          </a:p>
          <a:p>
            <a:r>
              <a:rPr lang="en-US" dirty="0" smtClean="0"/>
              <a:t>Opportunities and Constraints </a:t>
            </a: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248400" y="44196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690</Words>
  <Application>Microsoft Office PowerPoint</Application>
  <PresentationFormat>On-screen Show (4:3)</PresentationFormat>
  <Paragraphs>317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Preparing a  Stormwater Control Plan</vt:lpstr>
      <vt:lpstr>Better and More Complete Plans</vt:lpstr>
      <vt:lpstr>Guidance</vt:lpstr>
      <vt:lpstr>Slide 4</vt:lpstr>
      <vt:lpstr>Table of Contents</vt:lpstr>
      <vt:lpstr>Project Data</vt:lpstr>
      <vt:lpstr>Impervious Surface</vt:lpstr>
      <vt:lpstr>Project Data</vt:lpstr>
      <vt:lpstr>Project Setting</vt:lpstr>
      <vt:lpstr>Optimization of Site Layout</vt:lpstr>
      <vt:lpstr>Use of Permeable Pavements</vt:lpstr>
      <vt:lpstr>Dispersal of Runoff </vt:lpstr>
      <vt:lpstr>Harvesting and Use Assessment</vt:lpstr>
      <vt:lpstr>Integrated Management Practices</vt:lpstr>
      <vt:lpstr>Drainage Management Areas</vt:lpstr>
      <vt:lpstr>Drainage Management Areas</vt:lpstr>
      <vt:lpstr>Tabulation and Calculations</vt:lpstr>
      <vt:lpstr>Tabulation and Calculations</vt:lpstr>
      <vt:lpstr>Tabulation and Calculations</vt:lpstr>
      <vt:lpstr>Sizing Bioretention Layer Depths</vt:lpstr>
      <vt:lpstr>Using the IMP Calculator</vt:lpstr>
      <vt:lpstr>Slide 22</vt:lpstr>
      <vt:lpstr>Special Projects Reporting</vt:lpstr>
      <vt:lpstr>Source Control Measures</vt:lpstr>
      <vt:lpstr>Slide 25</vt:lpstr>
      <vt:lpstr>Stormwater Facility Maintenance</vt:lpstr>
      <vt:lpstr>Construction C.3 Checklist</vt:lpstr>
      <vt:lpstr>Certification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Cloak</dc:creator>
  <cp:lastModifiedBy>Dan Cloak</cp:lastModifiedBy>
  <cp:revision>28</cp:revision>
  <dcterms:created xsi:type="dcterms:W3CDTF">2012-05-09T21:55:02Z</dcterms:created>
  <dcterms:modified xsi:type="dcterms:W3CDTF">2012-05-17T08:07:07Z</dcterms:modified>
</cp:coreProperties>
</file>