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5" r:id="rId3"/>
    <p:sldId id="271" r:id="rId4"/>
    <p:sldId id="270" r:id="rId5"/>
    <p:sldId id="272" r:id="rId6"/>
    <p:sldId id="273" r:id="rId7"/>
    <p:sldId id="274" r:id="rId8"/>
    <p:sldId id="275" r:id="rId9"/>
    <p:sldId id="276" r:id="rId10"/>
    <p:sldId id="282" r:id="rId11"/>
    <p:sldId id="278" r:id="rId12"/>
    <p:sldId id="279" r:id="rId13"/>
    <p:sldId id="280" r:id="rId14"/>
    <p:sldId id="281" r:id="rId15"/>
    <p:sldId id="277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DD34"/>
    <a:srgbClr val="3D5389"/>
    <a:srgbClr val="3333CC"/>
    <a:srgbClr val="3E4A88"/>
    <a:srgbClr val="343E72"/>
    <a:srgbClr val="445296"/>
    <a:srgbClr val="373EC9"/>
    <a:srgbClr val="2C436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7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AED1C85A-E2EA-4B02-9A96-8D8429239BE8}" type="datetimeFigureOut">
              <a:rPr lang="en-US"/>
              <a:pPr>
                <a:defRPr/>
              </a:pPr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C0BB6CB8-E48F-49D0-B7A7-EDF1BAA4B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3EE99482-BFCA-4D1C-B5AE-90983B563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E1D143-410A-4A43-B0D4-B4ED2EC5BAA5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E99482-BFCA-4D1C-B5AE-90983B56319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E99482-BFCA-4D1C-B5AE-90983B56319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E99482-BFCA-4D1C-B5AE-90983B56319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E99482-BFCA-4D1C-B5AE-90983B56319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E99482-BFCA-4D1C-B5AE-90983B56319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E99482-BFCA-4D1C-B5AE-90983B56319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057624-7AE7-4C23-841B-CA452D05A172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E99482-BFCA-4D1C-B5AE-90983B56319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E99482-BFCA-4D1C-B5AE-90983B56319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E99482-BFCA-4D1C-B5AE-90983B56319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E99482-BFCA-4D1C-B5AE-90983B56319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E99482-BFCA-4D1C-B5AE-90983B56319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E99482-BFCA-4D1C-B5AE-90983B56319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E99482-BFCA-4D1C-B5AE-90983B56319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3BB8A-2EDE-46C3-B0B5-951454745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095E7-B203-4060-994A-2778D244A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CA91C-3104-4029-B5C0-6A8F2C4F2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19479-3229-42F7-AE8F-964CF1127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B3F9D-049D-4AAA-B25B-A8E064BED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B9C4A-0F00-4986-9833-51BB698D6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54E38-7578-4002-8EED-712908EA8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DAD84-E746-4C27-A489-BF376D368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9688F-9EDA-47F8-84F8-87BD7DF8A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77F73-277D-46D7-8CF8-6C1CDAA87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D2280-A634-41E2-A9A8-A0D07F1AC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80868-1198-4D7C-8719-0CA7D9949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5AAEB-9ED5-40D2-979B-77893DEFB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55056-634F-4180-8442-B5B6FD5ED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3CED4A9-769D-4521-ABF9-01AE1DC41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4DD3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4DD34"/>
          </a:solidFill>
          <a:latin typeface="Franklin Gothic Heavy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4DD34"/>
          </a:solidFill>
          <a:latin typeface="Franklin Gothic Heavy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4DD34"/>
          </a:solidFill>
          <a:latin typeface="Franklin Gothic Heavy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4DD34"/>
          </a:solidFill>
          <a:latin typeface="Franklin Gothic Heavy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4DD34"/>
          </a:solidFill>
          <a:latin typeface="Franklin Gothic Heavy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4DD34"/>
          </a:solidFill>
          <a:latin typeface="Franklin Gothic Heavy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4DD34"/>
          </a:solidFill>
          <a:latin typeface="Franklin Gothic Heavy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4DD34"/>
          </a:solidFill>
          <a:latin typeface="Franklin Gothic Heavy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n"/>
        <a:defRPr sz="3600" b="1">
          <a:solidFill>
            <a:srgbClr val="F4DD3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n"/>
        <a:defRPr sz="3200" b="1">
          <a:solidFill>
            <a:srgbClr val="F4DD3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F4DD3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rgbClr val="F4DD3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 b="1">
          <a:solidFill>
            <a:srgbClr val="F4DD3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rgbClr val="F4DD3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rgbClr val="F4DD3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rgbClr val="F4DD3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rgbClr val="F4DD3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905000"/>
            <a:ext cx="8610600" cy="1470025"/>
          </a:xfrm>
        </p:spPr>
        <p:txBody>
          <a:bodyPr/>
          <a:lstStyle/>
          <a:p>
            <a:pPr eaLnBrk="1" hangingPunct="1">
              <a:tabLst>
                <a:tab pos="3543300" algn="l"/>
              </a:tabLst>
            </a:pPr>
            <a:r>
              <a:rPr lang="en-US" sz="4800" dirty="0" smtClean="0"/>
              <a:t>Municipal Regional Permit</a:t>
            </a:r>
            <a:br>
              <a:rPr lang="en-US" sz="4800" dirty="0" smtClean="0"/>
            </a:br>
            <a:r>
              <a:rPr lang="en-US" sz="4800" dirty="0" smtClean="0"/>
              <a:t>Provision C.6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5029200"/>
            <a:ext cx="6172200" cy="1444625"/>
          </a:xfrm>
        </p:spPr>
        <p:txBody>
          <a:bodyPr/>
          <a:lstStyle/>
          <a:p>
            <a:pPr algn="l" eaLnBrk="1" hangingPunct="1"/>
            <a:r>
              <a:rPr lang="en-US" sz="2400" dirty="0" smtClean="0"/>
              <a:t>Dan Cloak, P.E.</a:t>
            </a:r>
            <a:br>
              <a:rPr lang="en-US" sz="2400" dirty="0" smtClean="0"/>
            </a:br>
            <a:r>
              <a:rPr lang="en-US" sz="2400" dirty="0" smtClean="0"/>
              <a:t>Principal</a:t>
            </a:r>
            <a:br>
              <a:rPr lang="en-US" sz="2400" dirty="0" smtClean="0"/>
            </a:br>
            <a:r>
              <a:rPr lang="en-US" sz="2400" i="1" dirty="0" smtClean="0"/>
              <a:t>Dan Cloak Environmental Consulting</a:t>
            </a:r>
            <a:endParaRPr lang="en-US" sz="2400" dirty="0" smtClean="0"/>
          </a:p>
          <a:p>
            <a:pPr algn="l" eaLnBrk="1" hangingPunct="1"/>
            <a:endParaRPr lang="en-US" sz="4400" dirty="0" smtClean="0"/>
          </a:p>
          <a:p>
            <a:pPr algn="l" eaLnBrk="1" hangingPunct="1">
              <a:lnSpc>
                <a:spcPct val="80000"/>
              </a:lnSpc>
            </a:pPr>
            <a:endParaRPr lang="en-US" b="0" dirty="0" smtClean="0">
              <a:latin typeface="Franklin Gothic Heavy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Required by Permit</a:t>
            </a:r>
          </a:p>
          <a:p>
            <a:r>
              <a:rPr lang="en-US" sz="3200" dirty="0" smtClean="0"/>
              <a:t>Progressive (Levels  1- 4)</a:t>
            </a:r>
          </a:p>
          <a:p>
            <a:r>
              <a:rPr lang="en-US" sz="3200" dirty="0" smtClean="0"/>
              <a:t>Specified in local </a:t>
            </a:r>
            <a:br>
              <a:rPr lang="en-US" sz="3200" dirty="0" smtClean="0"/>
            </a:br>
            <a:r>
              <a:rPr lang="en-US" sz="3200" dirty="0" smtClean="0"/>
              <a:t>Enforcement Response Plan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 Level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None/>
            </a:pPr>
            <a:r>
              <a:rPr lang="en-US" sz="3200" dirty="0" smtClean="0"/>
              <a:t>Verbal Warning or Warning Notice for:</a:t>
            </a:r>
          </a:p>
          <a:p>
            <a:pPr marL="685800" lvl="1" indent="-403225"/>
            <a:r>
              <a:rPr lang="en-US" sz="2800" dirty="0" smtClean="0"/>
              <a:t>Exposed pollutant sources</a:t>
            </a:r>
          </a:p>
          <a:p>
            <a:pPr marL="685800" lvl="1" indent="-403225"/>
            <a:r>
              <a:rPr lang="en-US" sz="2800" dirty="0" smtClean="0"/>
              <a:t>Evidence of past discharge</a:t>
            </a:r>
          </a:p>
          <a:p>
            <a:pPr marL="685800" lvl="1" indent="-403225"/>
            <a:r>
              <a:rPr lang="en-US" sz="2800" dirty="0" smtClean="0"/>
              <a:t>Inadequate BMPs</a:t>
            </a:r>
          </a:p>
          <a:p>
            <a:pPr marL="742950" indent="-742950">
              <a:buNone/>
            </a:pPr>
            <a:r>
              <a:rPr lang="en-US" sz="3200" dirty="0" smtClean="0"/>
              <a:t>Follow-up</a:t>
            </a:r>
            <a:endParaRPr lang="en-US" sz="3200" dirty="0" smtClean="0"/>
          </a:p>
          <a:p>
            <a:pPr marL="685800" lvl="1" indent="-403225"/>
            <a:r>
              <a:rPr lang="en-US" sz="2800" dirty="0" smtClean="0"/>
              <a:t>Log the incident </a:t>
            </a:r>
          </a:p>
          <a:p>
            <a:pPr marL="1085850" lvl="2" indent="-403225"/>
            <a:r>
              <a:rPr lang="en-US" sz="2400" dirty="0" smtClean="0"/>
              <a:t>Example: Check “Needs Attention</a:t>
            </a:r>
            <a:r>
              <a:rPr lang="en-US" sz="2400" dirty="0" smtClean="0"/>
              <a:t>” on Construction Site Inspection Report</a:t>
            </a:r>
          </a:p>
          <a:p>
            <a:pPr marL="685800" lvl="1" indent="-403225"/>
            <a:r>
              <a:rPr lang="en-US" sz="2800" dirty="0" smtClean="0"/>
              <a:t>Re-inspect if needed</a:t>
            </a:r>
            <a:endParaRPr lang="en-US" sz="2800" dirty="0" smtClean="0"/>
          </a:p>
          <a:p>
            <a:pPr marL="685800" lvl="1" indent="-403225"/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 Level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None/>
            </a:pPr>
            <a:r>
              <a:rPr lang="en-US" sz="3200" dirty="0" smtClean="0"/>
              <a:t>Notice of Violation for:</a:t>
            </a:r>
          </a:p>
          <a:p>
            <a:pPr marL="685800" lvl="1" indent="-403225"/>
            <a:r>
              <a:rPr lang="en-US" sz="2800" dirty="0" smtClean="0"/>
              <a:t>Active pollutant discharge, or</a:t>
            </a:r>
          </a:p>
          <a:p>
            <a:pPr marL="685800" lvl="1" indent="-403225"/>
            <a:r>
              <a:rPr lang="en-US" sz="2800" dirty="0" smtClean="0"/>
              <a:t>Failure to comply with warning</a:t>
            </a:r>
          </a:p>
          <a:p>
            <a:pPr marL="742950" indent="-742950">
              <a:buNone/>
            </a:pPr>
            <a:r>
              <a:rPr lang="en-US" sz="3200" dirty="0" smtClean="0"/>
              <a:t>Remediation plan and schedule</a:t>
            </a:r>
            <a:endParaRPr lang="en-US" sz="3200" dirty="0" smtClean="0"/>
          </a:p>
          <a:p>
            <a:pPr marL="685800" lvl="1" indent="-403225"/>
            <a:r>
              <a:rPr lang="en-US" sz="2800" dirty="0" smtClean="0"/>
              <a:t>May also use Clean/Abate, Cease/Desist,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or </a:t>
            </a:r>
            <a:r>
              <a:rPr lang="en-US" sz="2800" dirty="0" smtClean="0"/>
              <a:t>Stop Work order</a:t>
            </a:r>
          </a:p>
          <a:p>
            <a:pPr marL="685800" lvl="1" indent="-403225"/>
            <a:r>
              <a:rPr lang="en-US" sz="2800" dirty="0" smtClean="0"/>
              <a:t>Timely correction (before next rain)</a:t>
            </a:r>
          </a:p>
          <a:p>
            <a:pPr marL="685800" lvl="1" indent="-403225"/>
            <a:r>
              <a:rPr lang="en-US" sz="2800" dirty="0" smtClean="0"/>
              <a:t>Correct within 10 days or provide rationale</a:t>
            </a:r>
          </a:p>
          <a:p>
            <a:pPr marL="685800" lvl="1" indent="-403225"/>
            <a:r>
              <a:rPr lang="en-US" sz="2800" dirty="0" smtClean="0"/>
              <a:t>Document resolution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 Level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None/>
            </a:pPr>
            <a:r>
              <a:rPr lang="en-US" sz="3200" dirty="0" smtClean="0"/>
              <a:t>Major Violation</a:t>
            </a:r>
          </a:p>
          <a:p>
            <a:pPr marL="685800" lvl="1" indent="-403225"/>
            <a:r>
              <a:rPr lang="en-US" sz="2800" dirty="0" smtClean="0"/>
              <a:t>Discharge of hazardous materials</a:t>
            </a:r>
          </a:p>
          <a:p>
            <a:pPr marL="685800" lvl="1" indent="-403225"/>
            <a:r>
              <a:rPr lang="en-US" sz="2800" dirty="0" smtClean="0"/>
              <a:t>Pattern of noncompliance</a:t>
            </a:r>
          </a:p>
          <a:p>
            <a:pPr marL="685800" lvl="1" indent="-403225"/>
            <a:r>
              <a:rPr lang="en-US" sz="2800" dirty="0" smtClean="0"/>
              <a:t>Failure to respond to notice of violation</a:t>
            </a:r>
          </a:p>
          <a:p>
            <a:pPr marL="742950" indent="-742950">
              <a:buNone/>
            </a:pPr>
            <a:r>
              <a:rPr lang="en-US" sz="3200" dirty="0" smtClean="0"/>
              <a:t>Remediation plan and schedule</a:t>
            </a:r>
            <a:endParaRPr lang="en-US" sz="3200" dirty="0" smtClean="0"/>
          </a:p>
          <a:p>
            <a:pPr marL="685800" lvl="1" indent="-403225"/>
            <a:r>
              <a:rPr lang="en-US" sz="2800" dirty="0" smtClean="0"/>
              <a:t>Citation</a:t>
            </a:r>
            <a:endParaRPr lang="en-US" sz="2800" dirty="0" smtClean="0"/>
          </a:p>
          <a:p>
            <a:pPr marL="685800" lvl="1" indent="-403225"/>
            <a:r>
              <a:rPr lang="en-US" sz="2800" dirty="0" smtClean="0"/>
              <a:t>Cost recovery</a:t>
            </a:r>
          </a:p>
          <a:p>
            <a:pPr marL="685800" lvl="1" indent="-403225"/>
            <a:r>
              <a:rPr lang="en-US" sz="2800" dirty="0" smtClean="0"/>
              <a:t>Negotiated settlement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 Level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None/>
            </a:pPr>
            <a:r>
              <a:rPr lang="en-US" sz="3200" dirty="0" smtClean="0"/>
              <a:t>Legal Action</a:t>
            </a:r>
          </a:p>
          <a:p>
            <a:pPr marL="685800" lvl="1" indent="-403225"/>
            <a:r>
              <a:rPr lang="en-US" sz="2800" dirty="0" smtClean="0"/>
              <a:t>Failure to respond to Level Three actions</a:t>
            </a:r>
          </a:p>
          <a:p>
            <a:pPr marL="742950" indent="-742950">
              <a:buNone/>
            </a:pPr>
            <a:r>
              <a:rPr lang="en-US" sz="3200" dirty="0" smtClean="0"/>
              <a:t>Referral may be to:</a:t>
            </a:r>
            <a:endParaRPr lang="en-US" sz="3200" dirty="0" smtClean="0"/>
          </a:p>
          <a:p>
            <a:pPr marL="685800" lvl="1" indent="-403225"/>
            <a:r>
              <a:rPr lang="en-US" sz="2800" dirty="0" smtClean="0"/>
              <a:t>City Attorney and/or</a:t>
            </a:r>
            <a:endParaRPr lang="en-US" sz="2800" dirty="0" smtClean="0"/>
          </a:p>
          <a:p>
            <a:pPr marL="685800" lvl="1" indent="-403225"/>
            <a:r>
              <a:rPr lang="en-US" sz="2800" dirty="0" smtClean="0"/>
              <a:t>Contra Costa County District Attorney</a:t>
            </a:r>
          </a:p>
          <a:p>
            <a:pPr marL="685800" lvl="1" indent="-403225"/>
            <a:r>
              <a:rPr lang="en-US" sz="2800" dirty="0" smtClean="0"/>
              <a:t>Emergency responders</a:t>
            </a:r>
          </a:p>
          <a:p>
            <a:pPr marL="685800" lvl="1" indent="-403225"/>
            <a:r>
              <a:rPr lang="en-US" sz="2800" dirty="0" smtClean="0"/>
              <a:t>Regional Water Board</a:t>
            </a:r>
          </a:p>
          <a:p>
            <a:pPr marL="685800" lvl="1" indent="-403225"/>
            <a:r>
              <a:rPr lang="en-US" sz="2800" dirty="0" smtClean="0"/>
              <a:t>California Dept. Fish and Game</a:t>
            </a:r>
          </a:p>
          <a:p>
            <a:pPr marL="685800" lvl="1" indent="-403225"/>
            <a:endParaRPr lang="en-US" sz="28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Training every other year</a:t>
            </a:r>
          </a:p>
          <a:p>
            <a:pPr lvl="1"/>
            <a:r>
              <a:rPr lang="en-US" sz="2800" dirty="0" smtClean="0"/>
              <a:t>Correct uses of BMPs</a:t>
            </a:r>
          </a:p>
          <a:p>
            <a:pPr lvl="1"/>
            <a:r>
              <a:rPr lang="en-US" sz="2800" dirty="0" smtClean="0"/>
              <a:t>BMP installation and maintenance</a:t>
            </a:r>
          </a:p>
          <a:p>
            <a:pPr lvl="1"/>
            <a:r>
              <a:rPr lang="en-US" sz="2800" dirty="0" smtClean="0"/>
              <a:t>Permit requirements</a:t>
            </a:r>
          </a:p>
          <a:p>
            <a:pPr lvl="1"/>
            <a:r>
              <a:rPr lang="en-US" sz="2800" dirty="0" smtClean="0"/>
              <a:t>Local requirements</a:t>
            </a:r>
          </a:p>
          <a:p>
            <a:pPr lvl="1"/>
            <a:r>
              <a:rPr lang="en-US" sz="2800" dirty="0" smtClean="0"/>
              <a:t>Enforcement Response Plans</a:t>
            </a:r>
          </a:p>
          <a:p>
            <a:r>
              <a:rPr lang="en-US" sz="3200" dirty="0" smtClean="0"/>
              <a:t>Include in Annual Report</a:t>
            </a:r>
          </a:p>
          <a:p>
            <a:pPr lvl="1"/>
            <a:r>
              <a:rPr lang="en-US" sz="2800" dirty="0" smtClean="0"/>
              <a:t>Topics covered</a:t>
            </a:r>
          </a:p>
          <a:p>
            <a:pPr lvl="1"/>
            <a:r>
              <a:rPr lang="en-US" sz="2800" dirty="0" smtClean="0"/>
              <a:t>Percentage of inspectors attending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Provision C.6 Overview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Which projects are required to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implement </a:t>
            </a:r>
            <a:r>
              <a:rPr lang="en-US" sz="2800" dirty="0" smtClean="0"/>
              <a:t>BMPs?</a:t>
            </a:r>
          </a:p>
          <a:p>
            <a:pPr eaLnBrk="1" hangingPunct="1"/>
            <a:r>
              <a:rPr lang="en-US" sz="2800" dirty="0" smtClean="0"/>
              <a:t>What BMPs are required?</a:t>
            </a:r>
          </a:p>
          <a:p>
            <a:pPr eaLnBrk="1" hangingPunct="1"/>
            <a:r>
              <a:rPr lang="en-US" sz="2800" dirty="0" smtClean="0"/>
              <a:t>What projects must municipalities inspect?</a:t>
            </a:r>
          </a:p>
          <a:p>
            <a:pPr eaLnBrk="1" hangingPunct="1"/>
            <a:r>
              <a:rPr lang="en-US" sz="2800" dirty="0" smtClean="0"/>
              <a:t>What must be inspected</a:t>
            </a:r>
            <a:r>
              <a:rPr lang="en-US" sz="2800" dirty="0" smtClean="0"/>
              <a:t>?</a:t>
            </a:r>
          </a:p>
          <a:p>
            <a:pPr eaLnBrk="1" hangingPunct="1"/>
            <a:r>
              <a:rPr lang="en-US" sz="2800" dirty="0" smtClean="0"/>
              <a:t>What happens if a violation is found?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What must be tracked </a:t>
            </a:r>
            <a:r>
              <a:rPr lang="en-US" sz="2800" dirty="0" smtClean="0"/>
              <a:t> and documented?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What must be reported?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Projects Require BMPs?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Municipalities must require </a:t>
            </a:r>
            <a:r>
              <a:rPr lang="en-US" sz="3200" u="sng" dirty="0" smtClean="0"/>
              <a:t>all</a:t>
            </a:r>
            <a:r>
              <a:rPr lang="en-US" sz="3200" dirty="0" smtClean="0"/>
              <a:t> construction sites to have site-specific, and seasonally and phase-appropriate BMPs. 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What BMPs are Required?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Site-Specific BMPs in Six Categories</a:t>
            </a:r>
          </a:p>
          <a:p>
            <a:pPr lvl="1"/>
            <a:r>
              <a:rPr lang="en-US" sz="2800" dirty="0" smtClean="0"/>
              <a:t>Erosion Control</a:t>
            </a:r>
          </a:p>
          <a:p>
            <a:pPr lvl="1"/>
            <a:r>
              <a:rPr lang="en-US" sz="2800" dirty="0" smtClean="0"/>
              <a:t>Run-on and Run-off Control</a:t>
            </a:r>
          </a:p>
          <a:p>
            <a:pPr lvl="1"/>
            <a:r>
              <a:rPr lang="en-US" sz="2800" dirty="0" smtClean="0"/>
              <a:t>Sediment Control</a:t>
            </a:r>
          </a:p>
          <a:p>
            <a:pPr lvl="1"/>
            <a:r>
              <a:rPr lang="en-US" sz="2800" dirty="0" smtClean="0"/>
              <a:t>Active Treatment Systems (if needed)</a:t>
            </a:r>
          </a:p>
          <a:p>
            <a:pPr lvl="1"/>
            <a:r>
              <a:rPr lang="en-US" sz="2800" dirty="0" smtClean="0"/>
              <a:t>Good Site Management</a:t>
            </a:r>
          </a:p>
          <a:p>
            <a:pPr lvl="1"/>
            <a:r>
              <a:rPr lang="en-US" sz="2800" dirty="0" smtClean="0"/>
              <a:t>Non-</a:t>
            </a:r>
            <a:r>
              <a:rPr lang="en-US" sz="2800" dirty="0" err="1" smtClean="0"/>
              <a:t>Stormwater</a:t>
            </a:r>
            <a:r>
              <a:rPr lang="en-US" sz="2800" dirty="0" smtClean="0"/>
              <a:t> Management</a:t>
            </a:r>
          </a:p>
          <a:p>
            <a:r>
              <a:rPr lang="en-US" sz="3200" dirty="0" smtClean="0"/>
              <a:t>Same as Construction General Permit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BMPs are Required?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References for BMPs</a:t>
            </a:r>
          </a:p>
          <a:p>
            <a:pPr lvl="1"/>
            <a:r>
              <a:rPr lang="en-US" sz="2800" dirty="0" smtClean="0"/>
              <a:t>California BMP Handbooks (CASQA)</a:t>
            </a:r>
          </a:p>
          <a:p>
            <a:pPr lvl="1"/>
            <a:r>
              <a:rPr lang="en-US" sz="2800" dirty="0" smtClean="0"/>
              <a:t>Caltrans </a:t>
            </a:r>
            <a:r>
              <a:rPr lang="en-US" sz="2800" dirty="0" err="1" smtClean="0"/>
              <a:t>Stormwater</a:t>
            </a:r>
            <a:r>
              <a:rPr lang="en-US" sz="2800" dirty="0" smtClean="0"/>
              <a:t> Quality Handbooks</a:t>
            </a:r>
          </a:p>
          <a:p>
            <a:pPr lvl="1"/>
            <a:r>
              <a:rPr lang="en-US" sz="2800" dirty="0" smtClean="0"/>
              <a:t>RWQCB Erosion and Sediment Control Field Manual (2002)</a:t>
            </a:r>
          </a:p>
          <a:p>
            <a:pPr lvl="1"/>
            <a:r>
              <a:rPr lang="en-US" sz="2800" dirty="0" smtClean="0"/>
              <a:t>New BMPs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BMPs are Required?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Municipalities must:</a:t>
            </a:r>
          </a:p>
          <a:p>
            <a:pPr lvl="1"/>
            <a:r>
              <a:rPr lang="en-US" sz="2800" dirty="0" smtClean="0"/>
              <a:t>Review contractors’ SWPPP or erosion/pollution control plan to confirm appropriate BMPs are planned</a:t>
            </a:r>
          </a:p>
          <a:p>
            <a:pPr lvl="1"/>
            <a:r>
              <a:rPr lang="en-US" sz="2800" dirty="0" smtClean="0"/>
              <a:t>Provide outreach materials</a:t>
            </a:r>
          </a:p>
          <a:p>
            <a:pPr lvl="1"/>
            <a:r>
              <a:rPr lang="en-US" sz="2800" dirty="0" smtClean="0"/>
              <a:t>For sites disturbing an acre or more:</a:t>
            </a:r>
          </a:p>
          <a:p>
            <a:pPr lvl="2"/>
            <a:r>
              <a:rPr lang="en-US" sz="2400" dirty="0" smtClean="0"/>
              <a:t>Verify filing for Construction General Permit</a:t>
            </a:r>
          </a:p>
          <a:p>
            <a:pPr lvl="2"/>
            <a:r>
              <a:rPr lang="en-US" sz="2400" dirty="0" smtClean="0"/>
              <a:t>By September 1, remind owners/ developers to prepare for wet season</a:t>
            </a:r>
          </a:p>
          <a:p>
            <a:pPr lvl="1"/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Inspections—When and 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Monthly inspections</a:t>
            </a:r>
          </a:p>
          <a:p>
            <a:pPr lvl="1"/>
            <a:r>
              <a:rPr lang="en-US" dirty="0" smtClean="0"/>
              <a:t>All sites disturbing an acre or more</a:t>
            </a:r>
          </a:p>
          <a:p>
            <a:pPr lvl="1"/>
            <a:r>
              <a:rPr lang="en-US" dirty="0" smtClean="0"/>
              <a:t>“High Priority” sites, based on:</a:t>
            </a:r>
          </a:p>
          <a:p>
            <a:pPr lvl="2"/>
            <a:r>
              <a:rPr lang="en-US" dirty="0" smtClean="0"/>
              <a:t>Soil erosion potential</a:t>
            </a:r>
          </a:p>
          <a:p>
            <a:pPr lvl="2"/>
            <a:r>
              <a:rPr lang="en-US" dirty="0" smtClean="0"/>
              <a:t>Slope</a:t>
            </a:r>
          </a:p>
          <a:p>
            <a:pPr lvl="2"/>
            <a:r>
              <a:rPr lang="en-US" dirty="0" smtClean="0"/>
              <a:t>Project size and type</a:t>
            </a:r>
          </a:p>
          <a:p>
            <a:pPr lvl="2"/>
            <a:r>
              <a:rPr lang="en-US" dirty="0" smtClean="0"/>
              <a:t>Proximity/sensitivity of waters</a:t>
            </a:r>
          </a:p>
          <a:p>
            <a:pPr lvl="2"/>
            <a:r>
              <a:rPr lang="en-US" dirty="0" smtClean="0"/>
              <a:t>If Municipality or Water Board say so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Inspections — What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Inspections are for:</a:t>
            </a:r>
          </a:p>
          <a:p>
            <a:pPr lvl="1"/>
            <a:r>
              <a:rPr lang="en-US" sz="2800" dirty="0" smtClean="0"/>
              <a:t>Compliance with SWPPPs, etc.</a:t>
            </a:r>
          </a:p>
          <a:p>
            <a:pPr lvl="1"/>
            <a:r>
              <a:rPr lang="en-US" sz="2800" dirty="0" smtClean="0"/>
              <a:t>Adequacy of BMPs</a:t>
            </a:r>
          </a:p>
          <a:p>
            <a:pPr lvl="1"/>
            <a:r>
              <a:rPr lang="en-US" sz="2800" dirty="0" smtClean="0"/>
              <a:t>Evidence of discharge</a:t>
            </a:r>
          </a:p>
          <a:p>
            <a:pPr lvl="1"/>
            <a:r>
              <a:rPr lang="en-US" sz="2800" dirty="0" smtClean="0"/>
              <a:t>Actual or potential illicit connections</a:t>
            </a:r>
          </a:p>
          <a:p>
            <a:pPr lvl="1"/>
            <a:r>
              <a:rPr lang="en-US" sz="2800" dirty="0" smtClean="0"/>
              <a:t>Education</a:t>
            </a:r>
          </a:p>
          <a:p>
            <a:r>
              <a:rPr lang="en-US" sz="3200" dirty="0" smtClean="0"/>
              <a:t>All inspections are recorded</a:t>
            </a:r>
          </a:p>
          <a:p>
            <a:pPr lvl="1"/>
            <a:r>
              <a:rPr lang="en-US" sz="2800" dirty="0" smtClean="0"/>
              <a:t>Electronic database or tabular format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676400"/>
            <a:ext cx="3742185" cy="4889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Inspection Tracking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3429000" cy="4953000"/>
          </a:xfrm>
        </p:spPr>
        <p:txBody>
          <a:bodyPr/>
          <a:lstStyle/>
          <a:p>
            <a:r>
              <a:rPr lang="en-US" sz="2800" dirty="0" smtClean="0"/>
              <a:t>Project Info</a:t>
            </a:r>
          </a:p>
          <a:p>
            <a:r>
              <a:rPr lang="en-US" sz="2800" dirty="0" smtClean="0"/>
              <a:t>Inspection Info</a:t>
            </a:r>
          </a:p>
          <a:p>
            <a:r>
              <a:rPr lang="en-US" sz="2800" dirty="0" smtClean="0"/>
              <a:t>BMP Info</a:t>
            </a:r>
          </a:p>
          <a:p>
            <a:pPr lvl="1"/>
            <a:r>
              <a:rPr lang="en-US" sz="2400" dirty="0" smtClean="0"/>
              <a:t>6 categories</a:t>
            </a:r>
          </a:p>
          <a:p>
            <a:pPr lvl="1"/>
            <a:r>
              <a:rPr lang="en-US" sz="2400" dirty="0" smtClean="0"/>
              <a:t>4 columns</a:t>
            </a:r>
          </a:p>
          <a:p>
            <a:pPr lvl="1"/>
            <a:r>
              <a:rPr lang="en-US" sz="2400" dirty="0" smtClean="0"/>
              <a:t>Comments</a:t>
            </a:r>
          </a:p>
          <a:p>
            <a:r>
              <a:rPr lang="en-US" sz="2800" dirty="0" smtClean="0"/>
              <a:t>Enforcement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Franklin Gothic Heav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6228</TotalTime>
  <Words>431</Words>
  <Application>Microsoft Office PowerPoint</Application>
  <PresentationFormat>On-screen Show (4:3)</PresentationFormat>
  <Paragraphs>125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Municipal Regional Permit Provision C.6</vt:lpstr>
      <vt:lpstr>Provision C.6 Overview</vt:lpstr>
      <vt:lpstr>What Projects Require BMPs?</vt:lpstr>
      <vt:lpstr>What BMPs are Required?</vt:lpstr>
      <vt:lpstr>What BMPs are Required?</vt:lpstr>
      <vt:lpstr>What BMPs are Required?</vt:lpstr>
      <vt:lpstr>Inspections—When and Where</vt:lpstr>
      <vt:lpstr>Inspections — What </vt:lpstr>
      <vt:lpstr>Inspection Tracking</vt:lpstr>
      <vt:lpstr>Enforcement</vt:lpstr>
      <vt:lpstr>Enforcement Level One</vt:lpstr>
      <vt:lpstr>Enforcement Level Two</vt:lpstr>
      <vt:lpstr>Enforcement Level Three</vt:lpstr>
      <vt:lpstr>Enforcement Level Four</vt:lpstr>
      <vt:lpstr>Staff Training</vt:lpstr>
    </vt:vector>
  </TitlesOfParts>
  <Company>Dan Cloak Environmental Consulting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Cloak</dc:creator>
  <cp:lastModifiedBy>Dan Cloak</cp:lastModifiedBy>
  <cp:revision>326</cp:revision>
  <dcterms:created xsi:type="dcterms:W3CDTF">2007-05-17T05:16:22Z</dcterms:created>
  <dcterms:modified xsi:type="dcterms:W3CDTF">2012-04-30T21:20:04Z</dcterms:modified>
</cp:coreProperties>
</file>