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0E5"/>
    <a:srgbClr val="D5E1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91" y="-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ED5D-6FB7-4B14-ADE4-8C0A9BEA4628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0C554-C4A5-4EC6-9348-DFBC26F0A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000">
              <a:srgbClr val="777777"/>
            </a:gs>
            <a:gs pos="67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678180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DBE0E5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BE0E5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9B6A-4756-4413-92F5-85892E19B1CE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9B6A-4756-4413-92F5-85892E19B1CE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467600" cy="4876800"/>
          </a:xfrm>
        </p:spPr>
        <p:txBody>
          <a:bodyPr/>
          <a:lstStyle>
            <a:lvl1pPr>
              <a:buClr>
                <a:srgbClr val="DBE0E5"/>
              </a:buClr>
              <a:buSzPct val="110000"/>
              <a:buFont typeface="Wingdings" pitchFamily="2" charset="2"/>
              <a:buChar char="n"/>
              <a:defRPr sz="2800">
                <a:solidFill>
                  <a:srgbClr val="DBE0E5"/>
                </a:solidFill>
                <a:latin typeface="Bookman Old Style" pitchFamily="18" charset="0"/>
              </a:defRPr>
            </a:lvl1pPr>
            <a:lvl2pPr>
              <a:buClr>
                <a:srgbClr val="DBE0E5"/>
              </a:buClr>
              <a:buFont typeface="Arial" pitchFamily="34" charset="0"/>
              <a:buChar char="●"/>
              <a:defRPr sz="2400">
                <a:solidFill>
                  <a:srgbClr val="DBE0E5"/>
                </a:solidFill>
                <a:latin typeface="Bookman Old Style" pitchFamily="18" charset="0"/>
              </a:defRPr>
            </a:lvl2pPr>
            <a:lvl3pPr>
              <a:buClr>
                <a:srgbClr val="DBE0E5"/>
              </a:buClr>
              <a:defRPr sz="2400">
                <a:solidFill>
                  <a:srgbClr val="DBE0E5"/>
                </a:solidFill>
                <a:latin typeface="Bookman Old Style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9B6A-4756-4413-92F5-85892E19B1CE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429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9B6A-4756-4413-92F5-85892E19B1CE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Background and </a:t>
            </a:r>
            <a:endParaRPr lang="en-US" dirty="0"/>
          </a:p>
        </p:txBody>
      </p:sp>
      <p:pic>
        <p:nvPicPr>
          <p:cNvPr id="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9B6A-4756-4413-92F5-85892E19B1CE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9B6A-4756-4413-92F5-85892E19B1CE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199B6A-4756-4413-92F5-85892E19B1CE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777777"/>
            </a:gs>
            <a:gs pos="66000">
              <a:schemeClr val="tx1">
                <a:lumMod val="50000"/>
                <a:lumOff val="50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13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4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rgbClr val="DBE0E5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BE0E5"/>
        </a:buClr>
        <a:buSzPct val="110000"/>
        <a:buFont typeface="Wingdings" pitchFamily="2" charset="2"/>
        <a:buChar char="n"/>
        <a:defRPr sz="32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10000"/>
        <a:buFont typeface="Arial" pitchFamily="34" charset="0"/>
        <a:buChar char="●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 Dalziel, Manager</a:t>
            </a:r>
          </a:p>
          <a:p>
            <a:r>
              <a:rPr lang="en-US" dirty="0" smtClean="0"/>
              <a:t>Contra Costa Clean Water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8000" contrast="-56000"/>
          </a:blip>
          <a:srcRect/>
          <a:stretch>
            <a:fillRect/>
          </a:stretch>
        </p:blipFill>
        <p:spPr bwMode="auto">
          <a:xfrm>
            <a:off x="12192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this Morning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C.3 Requirements</a:t>
            </a:r>
          </a:p>
          <a:p>
            <a:r>
              <a:rPr lang="en-US" dirty="0" smtClean="0"/>
              <a:t>Know how to analyze a site and formulate a strategy for LID</a:t>
            </a:r>
          </a:p>
          <a:p>
            <a:r>
              <a:rPr lang="en-US" dirty="0" smtClean="0"/>
              <a:t>Be able to develop a workable preliminary LID design</a:t>
            </a:r>
          </a:p>
          <a:p>
            <a:r>
              <a:rPr lang="en-US" dirty="0" smtClean="0"/>
              <a:t>Be able to use calculations to demonstrate C.3 compliance</a:t>
            </a:r>
          </a:p>
          <a:p>
            <a:r>
              <a:rPr lang="en-US" dirty="0" smtClean="0"/>
              <a:t>Know how to prepare a </a:t>
            </a:r>
            <a:br>
              <a:rPr lang="en-US" dirty="0" smtClean="0"/>
            </a:br>
            <a:r>
              <a:rPr lang="en-US" dirty="0" err="1" smtClean="0"/>
              <a:t>Stormwater</a:t>
            </a:r>
            <a:r>
              <a:rPr lang="en-US" dirty="0" smtClean="0"/>
              <a:t> Control Plan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8000" contrast="-56000"/>
          </a:blip>
          <a:srcRect/>
          <a:stretch>
            <a:fillRect/>
          </a:stretch>
        </p:blipFill>
        <p:spPr bwMode="auto">
          <a:xfrm>
            <a:off x="12192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Schedule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575666"/>
          <a:ext cx="8763000" cy="495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7620000"/>
              </a:tblGrid>
              <a:tr h="6935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9:00</a:t>
                      </a:r>
                      <a:endParaRPr lang="en-US" sz="2400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DBE0E5"/>
                          </a:solidFill>
                          <a:latin typeface="Futura Bk BT" pitchFamily="34" charset="0"/>
                        </a:rPr>
                        <a:t>Background</a:t>
                      </a:r>
                      <a:r>
                        <a:rPr lang="en-US" sz="2400" baseline="0" dirty="0" smtClean="0">
                          <a:solidFill>
                            <a:srgbClr val="DBE0E5"/>
                          </a:solidFill>
                          <a:latin typeface="Futura Bk BT" pitchFamily="34" charset="0"/>
                        </a:rPr>
                        <a:t> and Update </a:t>
                      </a:r>
                      <a:r>
                        <a:rPr lang="en-US" sz="2400" baseline="0" dirty="0" smtClean="0">
                          <a:solidFill>
                            <a:srgbClr val="DBE0E5"/>
                          </a:solidFill>
                          <a:latin typeface="Futura Bk BT" pitchFamily="34" charset="0"/>
                        </a:rPr>
                        <a:t>on </a:t>
                      </a:r>
                      <a:r>
                        <a:rPr lang="en-US" sz="2400" baseline="0" dirty="0" smtClean="0">
                          <a:solidFill>
                            <a:srgbClr val="DBE0E5"/>
                          </a:solidFill>
                          <a:latin typeface="Futura Bk BT" pitchFamily="34" charset="0"/>
                        </a:rPr>
                        <a:t>C.3 Compliance</a:t>
                      </a:r>
                      <a:endParaRPr lang="en-US" sz="2400" dirty="0">
                        <a:solidFill>
                          <a:srgbClr val="DBE0E5"/>
                        </a:solidFill>
                        <a:latin typeface="Futura Bk B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6935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9:45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Conceptual LID Design </a:t>
                      </a:r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Development Sites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  <a:alpha val="0"/>
                      </a:schemeClr>
                    </a:solidFill>
                  </a:tcPr>
                </a:tc>
              </a:tr>
              <a:tr h="7984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10:15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Evaluating Feasibility of </a:t>
                      </a:r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Harvesting </a:t>
                      </a:r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and Reuse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6935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10:45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  <a:alpha val="0"/>
                      </a:schemeClr>
                    </a:solidFill>
                  </a:tcPr>
                </a:tc>
              </a:tr>
              <a:tr h="6935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11:00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Preparing</a:t>
                      </a:r>
                      <a:r>
                        <a:rPr lang="en-US" sz="2400" b="1" kern="1200" baseline="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2400" b="1" kern="1200" baseline="0" dirty="0" err="1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Stormwater</a:t>
                      </a:r>
                      <a:r>
                        <a:rPr lang="en-US" sz="2400" b="1" kern="1200" baseline="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 Control Plan</a:t>
                      </a:r>
                      <a:endParaRPr lang="en-US" sz="2400" b="1" kern="1200" dirty="0" smtClean="0">
                        <a:solidFill>
                          <a:srgbClr val="DBE0E5"/>
                        </a:solidFill>
                        <a:latin typeface="Futura Bk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6935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12:00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err="1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Bioretention</a:t>
                      </a:r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2400" b="1" kern="1200" baseline="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 Getting the Details Right</a:t>
                      </a:r>
                      <a:endParaRPr lang="en-US" sz="2400" b="1" kern="1200" dirty="0" smtClean="0">
                        <a:solidFill>
                          <a:srgbClr val="DBE0E5"/>
                        </a:solidFill>
                        <a:latin typeface="Futura Bk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  <a:alpha val="0"/>
                      </a:schemeClr>
                    </a:solidFill>
                  </a:tcPr>
                </a:tc>
              </a:tr>
              <a:tr h="6935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12:30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DBE0E5"/>
                          </a:solidFill>
                          <a:latin typeface="Futura Bk BT" pitchFamily="34" charset="0"/>
                          <a:ea typeface="+mn-ea"/>
                          <a:cs typeface="+mn-cs"/>
                        </a:rPr>
                        <a:t>Adjourn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1z3\c\Data\Projects\CCCWP\IMP Pictures\2011-05-21\IMG_3497.JPG"/>
          <p:cNvPicPr>
            <a:picLocks noChangeAspect="1" noChangeArrowheads="1"/>
          </p:cNvPicPr>
          <p:nvPr/>
        </p:nvPicPr>
        <p:blipFill>
          <a:blip r:embed="rId3" cstate="print">
            <a:lum bright="-22000" contrast="-70000"/>
          </a:blip>
          <a:srcRect/>
          <a:stretch>
            <a:fillRect/>
          </a:stretch>
        </p:blipFill>
        <p:spPr bwMode="auto">
          <a:xfrm>
            <a:off x="1158458" y="0"/>
            <a:ext cx="914326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97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Welcome</vt:lpstr>
      <vt:lpstr>Objectives for this Morning</vt:lpstr>
      <vt:lpstr>Today’s Schedule</vt:lpstr>
      <vt:lpstr>Logistics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Cloak</dc:creator>
  <cp:lastModifiedBy>Dan Cloak</cp:lastModifiedBy>
  <cp:revision>13</cp:revision>
  <dcterms:created xsi:type="dcterms:W3CDTF">2012-05-09T21:55:02Z</dcterms:created>
  <dcterms:modified xsi:type="dcterms:W3CDTF">2012-05-15T20:52:27Z</dcterms:modified>
</cp:coreProperties>
</file>