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1" r:id="rId7"/>
    <p:sldId id="259" r:id="rId8"/>
    <p:sldId id="264" r:id="rId9"/>
    <p:sldId id="260" r:id="rId10"/>
    <p:sldId id="272" r:id="rId11"/>
    <p:sldId id="273" r:id="rId12"/>
    <p:sldId id="269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40404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601EC-6EB3-4D36-8D23-26D7E850BD98}" v="106" dt="2019-03-15T22:58:42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8415" autoAdjust="0"/>
  </p:normalViewPr>
  <p:slideViewPr>
    <p:cSldViewPr snapToGrid="0" showGuides="1">
      <p:cViewPr varScale="1">
        <p:scale>
          <a:sx n="75" d="100"/>
          <a:sy n="75" d="100"/>
        </p:scale>
        <p:origin x="979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IN" smtClean="0"/>
              <a:t>15-03-2019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IN" smtClean="0"/>
              <a:t>15-03-2019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964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sure to use gloves and grabbers to remove dangerous trash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(needles, animal carcasses, etc.) and dispose of safely.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Spills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 spills could easily introduce pollutants into facilities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piped stormwater system. Workers should always have a spill kit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hand in order to prevent any spills from reaching the facility, local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bodies, or stormwater inlets.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Animals/Wildlife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handle animals or wildlife.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 not use poisons or other toxic baits in a stormwater facility. If you call vector control, be sure to alert them that the facility drains to a creek.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Check O&amp; M plan for the facility to see if it has different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685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Suggested Frequencies from Oregon State University</a:t>
            </a:r>
          </a:p>
          <a:p>
            <a:r>
              <a:rPr lang="en-IN" dirty="0"/>
              <a:t>Many Sites have O&amp;M plans with required maintenance frequencies called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6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Bird nesting starts February 1 so I always tell people to prune or take out trees in January.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247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15-03-2019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15-03-2019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15-03-2019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Preparation for maintenance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 Ready before you go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5A98E-3869-4658-B030-14B24DE4B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25168" r="63930" b="9377"/>
          <a:stretch/>
        </p:blipFill>
        <p:spPr bwMode="auto">
          <a:xfrm>
            <a:off x="0" y="-1"/>
            <a:ext cx="4622800" cy="685800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391AE69-6061-436D-8075-D0AEAD1B4600}"/>
              </a:ext>
            </a:extLst>
          </p:cNvPr>
          <p:cNvSpPr txBox="1">
            <a:spLocks/>
          </p:cNvSpPr>
          <p:nvPr/>
        </p:nvSpPr>
        <p:spPr>
          <a:xfrm>
            <a:off x="8600831" y="6354641"/>
            <a:ext cx="462280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Megan W. Stromberg Consulting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-82841"/>
            <a:ext cx="10046676" cy="1114784"/>
          </a:xfrm>
        </p:spPr>
        <p:txBody>
          <a:bodyPr/>
          <a:lstStyle/>
          <a:p>
            <a:r>
              <a:rPr lang="en-US" dirty="0"/>
              <a:t>Maintenance calendar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10</a:t>
            </a:fld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49980-34A9-48F7-AAF1-82CE3A6F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85647"/>
              </p:ext>
            </p:extLst>
          </p:nvPr>
        </p:nvGraphicFramePr>
        <p:xfrm>
          <a:off x="363416" y="1151448"/>
          <a:ext cx="11412023" cy="531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64">
                  <a:extLst>
                    <a:ext uri="{9D8B030D-6E8A-4147-A177-3AD203B41FA5}">
                      <a16:colId xmlns:a16="http://schemas.microsoft.com/office/drawing/2014/main" val="530825427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1652411235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395808606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6111558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259005232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197828464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861187546"/>
                    </a:ext>
                  </a:extLst>
                </a:gridCol>
              </a:tblGrid>
              <a:tr h="817815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Often?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44532"/>
                  </a:ext>
                </a:extLst>
              </a:tr>
              <a:tr h="981072">
                <a:tc>
                  <a:txBody>
                    <a:bodyPr/>
                    <a:lstStyle/>
                    <a:p>
                      <a:r>
                        <a:rPr lang="en-US" dirty="0"/>
                        <a:t>Check for clogging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Wet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57626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r>
                        <a:rPr lang="en-US" dirty="0"/>
                        <a:t>Rake &amp; Replenish Mulch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 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91382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r>
                        <a:rPr lang="en-US" dirty="0"/>
                        <a:t>Clear Outlets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 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15669"/>
                  </a:ext>
                </a:extLst>
              </a:tr>
              <a:tr h="949425">
                <a:tc>
                  <a:txBody>
                    <a:bodyPr/>
                    <a:lstStyle/>
                    <a:p>
                      <a:r>
                        <a:rPr lang="en-US" dirty="0"/>
                        <a:t>Remove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needed: if impeding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Spring-Fall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2935"/>
                  </a:ext>
                </a:extLst>
              </a:tr>
              <a:tr h="664597">
                <a:tc>
                  <a:txBody>
                    <a:bodyPr/>
                    <a:lstStyle/>
                    <a:p>
                      <a:r>
                        <a:rPr lang="en-US" dirty="0"/>
                        <a:t>Plant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needed, inspect 1/year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Spring or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64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-82841"/>
            <a:ext cx="10046676" cy="1114784"/>
          </a:xfrm>
        </p:spPr>
        <p:txBody>
          <a:bodyPr/>
          <a:lstStyle/>
          <a:p>
            <a:r>
              <a:rPr lang="en-US" dirty="0"/>
              <a:t>Maintenance calendar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11</a:t>
            </a:fld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49980-34A9-48F7-AAF1-82CE3A6F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51341"/>
              </p:ext>
            </p:extLst>
          </p:nvPr>
        </p:nvGraphicFramePr>
        <p:xfrm>
          <a:off x="363416" y="1151448"/>
          <a:ext cx="11412023" cy="519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64">
                  <a:extLst>
                    <a:ext uri="{9D8B030D-6E8A-4147-A177-3AD203B41FA5}">
                      <a16:colId xmlns:a16="http://schemas.microsoft.com/office/drawing/2014/main" val="530825427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1652411235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395808606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6111558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259005232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197828464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861187546"/>
                    </a:ext>
                  </a:extLst>
                </a:gridCol>
              </a:tblGrid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Often?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44532"/>
                  </a:ext>
                </a:extLst>
              </a:tr>
              <a:tr h="418399">
                <a:tc>
                  <a:txBody>
                    <a:bodyPr/>
                    <a:lstStyle/>
                    <a:p>
                      <a:r>
                        <a:rPr lang="en-US" dirty="0"/>
                        <a:t>Pruning trees and Shrubs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needed, inspect 1/year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–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57626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Grass pruning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needed, inspect 1/year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- early Spring (not during hot weather)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91382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Irrigation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62981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Inspect irrigation for leaks/breaks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1/year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15669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Inspect &amp; maintain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Fall, before 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5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9941"/>
            <a:ext cx="10515600" cy="1305379"/>
          </a:xfrm>
        </p:spPr>
        <p:txBody>
          <a:bodyPr/>
          <a:lstStyle/>
          <a:p>
            <a:r>
              <a:rPr lang="en-US" sz="2000" dirty="0"/>
              <a:t>Operations and Maintenance Plan</a:t>
            </a:r>
          </a:p>
          <a:p>
            <a:r>
              <a:rPr lang="en-US" sz="2000" dirty="0"/>
              <a:t>As-built or design report (locations of inlets/outlets, plantings, irrigation system, etc.)</a:t>
            </a:r>
          </a:p>
          <a:p>
            <a:r>
              <a:rPr lang="en-US" sz="2000" dirty="0"/>
              <a:t>Sections out of date and updates needed</a:t>
            </a:r>
          </a:p>
          <a:p>
            <a:r>
              <a:rPr lang="en-US" sz="2000" dirty="0"/>
              <a:t>Contact info for site personnel</a:t>
            </a:r>
          </a:p>
          <a:p>
            <a:r>
              <a:rPr lang="en-US" sz="2000" dirty="0"/>
              <a:t>Past Inspection and Maintenance Reports</a:t>
            </a:r>
            <a:endParaRPr lang="en-US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B9F076-D184-452B-9EEA-F66953A3B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2374248" y="449458"/>
            <a:ext cx="2362811" cy="30577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E479F5-62E9-4202-B414-DA46DD7BC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7302544" y="494589"/>
            <a:ext cx="2354838" cy="30474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DC6E0C-C4E8-4849-A13E-A293A9CF7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981" y="847726"/>
            <a:ext cx="3067107" cy="20433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193322" cy="345452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Boots, reflective vest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Cut resistant gloves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Eye &amp; Hearing protection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Hard hat for cutting overhead branches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Use a grabber for trash whenever possible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Shovel for sediment</a:t>
            </a:r>
          </a:p>
          <a:p>
            <a:pPr>
              <a:spcBef>
                <a:spcPct val="20000"/>
              </a:spcBef>
            </a:pPr>
            <a:r>
              <a:rPr lang="en-US" altLang="en-US" sz="2400" dirty="0">
                <a:latin typeface="Gill Sans MT" panose="020B0502020104020203" pitchFamily="34" charset="0"/>
              </a:rPr>
              <a:t>Pruning tools, rakes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40722B-A91C-41A4-BACF-82140DA8C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5556" b="10354"/>
          <a:stretch/>
        </p:blipFill>
        <p:spPr>
          <a:xfrm>
            <a:off x="7715250" y="109897"/>
            <a:ext cx="3886200" cy="422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AAD662-2AA9-405C-ACF1-7D88B6AAF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79" r="49918" b="19753"/>
          <a:stretch/>
        </p:blipFill>
        <p:spPr>
          <a:xfrm>
            <a:off x="7556500" y="4338997"/>
            <a:ext cx="3892550" cy="2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51" y="209550"/>
            <a:ext cx="4468698" cy="2252783"/>
          </a:xfrm>
        </p:spPr>
        <p:txBody>
          <a:bodyPr/>
          <a:lstStyle/>
          <a:p>
            <a:r>
              <a:rPr lang="en-US" dirty="0"/>
              <a:t>hazards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55" y="1758950"/>
            <a:ext cx="4330289" cy="4444999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800" dirty="0">
                <a:latin typeface="Gill Sans MT" panose="020B0502020104020203" pitchFamily="34" charset="0"/>
              </a:rPr>
              <a:t>Trash - needles, animal carcasses, </a:t>
            </a:r>
            <a:r>
              <a:rPr lang="en-US" altLang="en-US" sz="2800" dirty="0" err="1">
                <a:latin typeface="Gill Sans MT" panose="020B0502020104020203" pitchFamily="34" charset="0"/>
              </a:rPr>
              <a:t>feeces</a:t>
            </a:r>
            <a:endParaRPr lang="en-US" altLang="en-US" sz="2800" dirty="0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dirty="0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dirty="0">
                <a:latin typeface="Gill Sans MT" panose="020B0502020104020203" pitchFamily="34" charset="0"/>
              </a:rPr>
              <a:t>Spill Kit on Hand (Gloves, kitty litter, </a:t>
            </a:r>
            <a:r>
              <a:rPr lang="en-US" altLang="en-US" sz="2800" dirty="0" err="1">
                <a:latin typeface="Gill Sans MT" panose="020B0502020104020203" pitchFamily="34" charset="0"/>
              </a:rPr>
              <a:t>absorbant</a:t>
            </a:r>
            <a:r>
              <a:rPr lang="en-US" altLang="en-US" sz="2800" dirty="0">
                <a:latin typeface="Gill Sans MT" panose="020B0502020104020203" pitchFamily="34" charset="0"/>
              </a:rPr>
              <a:t> pad, bag/bucket)</a:t>
            </a:r>
          </a:p>
          <a:p>
            <a:pPr>
              <a:spcBef>
                <a:spcPct val="20000"/>
              </a:spcBef>
            </a:pPr>
            <a:r>
              <a:rPr lang="en-US" altLang="en-US" sz="2800" dirty="0">
                <a:latin typeface="Gill Sans MT" panose="020B0502020104020203" pitchFamily="34" charset="0"/>
              </a:rPr>
              <a:t>Spill Hotline: </a:t>
            </a:r>
            <a:r>
              <a:rPr lang="en-US" sz="2800" dirty="0">
                <a:latin typeface="Gill Sans MT" panose="020B0502020104020203" pitchFamily="34" charset="0"/>
              </a:rPr>
              <a:t>925-335-3232</a:t>
            </a:r>
            <a:endParaRPr lang="en-US" altLang="en-US" sz="2800" dirty="0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dirty="0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dirty="0">
                <a:latin typeface="Gill Sans MT" panose="020B0502020104020203" pitchFamily="34" charset="0"/>
              </a:rPr>
              <a:t>Animals/Wildlife – call animal or vector control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356FB-D1FD-4D7A-B99A-BD1897AC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75" y="287056"/>
            <a:ext cx="3513956" cy="2632075"/>
          </a:xfrm>
          <a:prstGeom prst="rect">
            <a:avLst/>
          </a:prstGeom>
        </p:spPr>
      </p:pic>
      <p:pic>
        <p:nvPicPr>
          <p:cNvPr id="5122" name="Picture 2" descr="Image result for oakland wasp nest">
            <a:extLst>
              <a:ext uri="{FF2B5EF4-FFF2-40B4-BE49-F238E27FC236}">
                <a16:creationId xmlns:a16="http://schemas.microsoft.com/office/drawing/2014/main" id="{3515266A-85FB-4D5D-9DB1-0B98CB7B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47" y="3353146"/>
            <a:ext cx="3611684" cy="31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t trash meme">
            <a:extLst>
              <a:ext uri="{FF2B5EF4-FFF2-40B4-BE49-F238E27FC236}">
                <a16:creationId xmlns:a16="http://schemas.microsoft.com/office/drawing/2014/main" id="{CD7F230C-9664-4083-A270-A29E68C5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94" y="145408"/>
            <a:ext cx="2735036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3433884" cy="1037492"/>
          </a:xfrm>
        </p:spPr>
        <p:txBody>
          <a:bodyPr/>
          <a:lstStyle/>
          <a:p>
            <a:r>
              <a:rPr lang="en-US" dirty="0"/>
              <a:t>Prevent Spills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05A85-0100-4B67-A2A5-22134AD6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7300" y="3429000"/>
            <a:ext cx="7131050" cy="3090863"/>
          </a:xfrm>
        </p:spPr>
        <p:txBody>
          <a:bodyPr/>
          <a:lstStyle/>
          <a:p>
            <a:r>
              <a:rPr lang="en-US" sz="2000" dirty="0">
                <a:latin typeface="Gill Sans MT" panose="020B0502020104020203" pitchFamily="34" charset="0"/>
              </a:rPr>
              <a:t>Do not fuel the tank while engine is hot or running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Conduct fueling operations over drip pans or other hard surfaces</a:t>
            </a:r>
          </a:p>
          <a:p>
            <a:r>
              <a:rPr lang="en-US" sz="2000" dirty="0"/>
              <a:t>Keep away from storm drain inlets, the stormwater system, and waterways.</a:t>
            </a:r>
          </a:p>
          <a:p>
            <a:r>
              <a:rPr lang="en-US" sz="2000" dirty="0"/>
              <a:t>Do not “top off” fuel tanks.</a:t>
            </a:r>
          </a:p>
          <a:p>
            <a:r>
              <a:rPr lang="en-US" sz="2000" dirty="0"/>
              <a:t>Keep clean absorbent materials on hand for minor spills.</a:t>
            </a:r>
          </a:p>
          <a:p>
            <a:r>
              <a:rPr lang="en-US" sz="2000" dirty="0"/>
              <a:t>Make sure portable fuel tanks are leak free and are secured during transit.</a:t>
            </a:r>
            <a:endParaRPr lang="en-US" altLang="en-US" sz="2000" dirty="0">
              <a:solidFill>
                <a:srgbClr val="000099"/>
              </a:solidFill>
              <a:latin typeface="Gill Sans MT" panose="020B0502020104020203" pitchFamily="34" charset="0"/>
            </a:endParaRPr>
          </a:p>
          <a:p>
            <a:endParaRPr lang="en-US" altLang="en-US" sz="2000" dirty="0">
              <a:latin typeface="Gill Sans MT" panose="020B0502020104020203" pitchFamily="34" charset="0"/>
            </a:endParaRPr>
          </a:p>
          <a:p>
            <a:endParaRPr lang="en-IN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BBB0D3-F4B5-4146-8064-6CACD6B0C1A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797300" y="2621837"/>
            <a:ext cx="5695950" cy="635713"/>
          </a:xfrm>
        </p:spPr>
        <p:txBody>
          <a:bodyPr/>
          <a:lstStyle/>
          <a:p>
            <a:r>
              <a:rPr lang="en-US" sz="2400" b="0" dirty="0">
                <a:latin typeface="Gill Sans MT" panose="020B0502020104020203" pitchFamily="34" charset="0"/>
              </a:rPr>
              <a:t>When re-fueling equipment in the field:</a:t>
            </a:r>
            <a:endParaRPr lang="en-IN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D6CEFA7-5AB5-47CF-83D8-F5F3DF38D2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Your company name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A3DB3-A445-4949-AB8E-8B2F3C33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5CF64A-F9D9-4B6C-B775-61FB62E53A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052" name="Picture 4" descr="Image result for refueling weed whip">
            <a:extLst>
              <a:ext uri="{FF2B5EF4-FFF2-40B4-BE49-F238E27FC236}">
                <a16:creationId xmlns:a16="http://schemas.microsoft.com/office/drawing/2014/main" id="{EC0E11AB-F544-48A5-86E2-510C39ED0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"/>
          <a:stretch/>
        </p:blipFill>
        <p:spPr bwMode="auto">
          <a:xfrm>
            <a:off x="5564188" y="338137"/>
            <a:ext cx="3705225" cy="24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3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&amp; Maintenance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51112"/>
            <a:ext cx="5920154" cy="3454523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Gill Sans MT" panose="020B0502020104020203" pitchFamily="34" charset="0"/>
              </a:rPr>
              <a:t>Consult your local jurisdiction for frequency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Gill Sans MT" panose="020B0502020104020203" pitchFamily="34" charset="0"/>
              </a:rPr>
              <a:t>Once a year as minimum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Gill Sans MT" panose="020B0502020104020203" pitchFamily="34" charset="0"/>
              </a:rPr>
              <a:t>Schedule inspection within 48 hours after ½” rain if possible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Gill Sans MT" panose="020B0502020104020203" pitchFamily="34" charset="0"/>
              </a:rPr>
              <a:t>Document inspections (O&amp;M form), take photos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200" dirty="0">
              <a:latin typeface="Gill Sans MT" panose="020B0502020104020203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2202CE5-7DC9-427B-8A63-013C1AD07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21206" r="20430" b="6148"/>
          <a:stretch/>
        </p:blipFill>
        <p:spPr bwMode="auto">
          <a:xfrm>
            <a:off x="161372" y="326571"/>
            <a:ext cx="5446325" cy="62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451516"/>
            <a:ext cx="3433884" cy="1037492"/>
          </a:xfrm>
        </p:spPr>
        <p:txBody>
          <a:bodyPr/>
          <a:lstStyle/>
          <a:p>
            <a:r>
              <a:rPr lang="en-US" dirty="0"/>
              <a:t>Inspection Checklist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05A85-0100-4B67-A2A5-22134AD6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7300" y="1224280"/>
            <a:ext cx="4597402" cy="5295583"/>
          </a:xfrm>
        </p:spPr>
        <p:txBody>
          <a:bodyPr/>
          <a:lstStyle/>
          <a:p>
            <a:r>
              <a:rPr lang="en-US" sz="2000" dirty="0">
                <a:latin typeface="Gill Sans MT" panose="020B0502020104020203" pitchFamily="34" charset="0"/>
              </a:rPr>
              <a:t>Is there sediment accumulation?</a:t>
            </a:r>
          </a:p>
          <a:p>
            <a:r>
              <a:rPr lang="en-US" sz="2000" dirty="0"/>
              <a:t>Are trash, excessive leaves, grass clippings, or other debris present?</a:t>
            </a:r>
          </a:p>
          <a:p>
            <a:r>
              <a:rPr lang="en-US" sz="2000" dirty="0"/>
              <a:t>Is anything blocking or clogging inlets or outlets?</a:t>
            </a:r>
          </a:p>
          <a:p>
            <a:r>
              <a:rPr lang="en-US" sz="2000" dirty="0"/>
              <a:t>Are there areas of bare soil or erosion?</a:t>
            </a:r>
          </a:p>
          <a:p>
            <a:r>
              <a:rPr lang="en-US" sz="2000" dirty="0"/>
              <a:t>Is there standing water 48 or more hours after rainfall?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Are weeds or invasive plants present?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Corrective actions needed?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latin typeface="Gill Sans MT" panose="020B0502020104020203" pitchFamily="34" charset="0"/>
              </a:rPr>
              <a:t>Template Inspector’s Report:  </a:t>
            </a:r>
            <a:r>
              <a:rPr lang="en-US" sz="2000" dirty="0">
                <a:latin typeface="Gill Sans MT" panose="020B0502020104020203" pitchFamily="34" charset="0"/>
              </a:rPr>
              <a:t>https://www.cccleanwater.org/construction-business/development/stormwater-c-3-guidebook</a:t>
            </a:r>
          </a:p>
          <a:p>
            <a:endParaRPr lang="en-US" altLang="en-US" sz="2000" dirty="0">
              <a:latin typeface="Gill Sans MT" panose="020B0502020104020203" pitchFamily="34" charset="0"/>
            </a:endParaRPr>
          </a:p>
          <a:p>
            <a:endParaRPr lang="en-IN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BBB0D3-F4B5-4146-8064-6CACD6B0C1A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797300" y="432390"/>
            <a:ext cx="5695950" cy="635713"/>
          </a:xfrm>
        </p:spPr>
        <p:txBody>
          <a:bodyPr/>
          <a:lstStyle/>
          <a:p>
            <a:r>
              <a:rPr lang="en-US" sz="2400" b="0" dirty="0">
                <a:latin typeface="Gill Sans MT" panose="020B0502020104020203" pitchFamily="34" charset="0"/>
              </a:rPr>
              <a:t>Yes or No?</a:t>
            </a:r>
            <a:endParaRPr lang="en-IN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475C1-3DBF-4E02-8FF0-F1AA1307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349">
            <a:off x="8815358" y="1102494"/>
            <a:ext cx="2750675" cy="35596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16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48788-B105-47E7-80F4-C5EE51F5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FA065-75F0-4710-B0E9-ECCA0213E87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CB78CF-FAC6-4C38-8BC2-2D04384A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32" y="-101010"/>
            <a:ext cx="9879523" cy="76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1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-82841"/>
            <a:ext cx="10046676" cy="1114784"/>
          </a:xfrm>
        </p:spPr>
        <p:txBody>
          <a:bodyPr/>
          <a:lstStyle/>
          <a:p>
            <a:r>
              <a:rPr lang="en-US" dirty="0"/>
              <a:t>Maintenance calendar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9</a:t>
            </a:fld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49980-34A9-48F7-AAF1-82CE3A6F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66934"/>
              </p:ext>
            </p:extLst>
          </p:nvPr>
        </p:nvGraphicFramePr>
        <p:xfrm>
          <a:off x="363416" y="1151448"/>
          <a:ext cx="11412023" cy="545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64">
                  <a:extLst>
                    <a:ext uri="{9D8B030D-6E8A-4147-A177-3AD203B41FA5}">
                      <a16:colId xmlns:a16="http://schemas.microsoft.com/office/drawing/2014/main" val="530825427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1652411235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395808606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61115585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259005232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197828464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861187546"/>
                    </a:ext>
                  </a:extLst>
                </a:gridCol>
              </a:tblGrid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Often?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44532"/>
                  </a:ext>
                </a:extLst>
              </a:tr>
              <a:tr h="418399">
                <a:tc>
                  <a:txBody>
                    <a:bodyPr/>
                    <a:lstStyle/>
                    <a:p>
                      <a:r>
                        <a:rPr lang="en-US" dirty="0"/>
                        <a:t>General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2/year min, 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57626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Remove trash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(weekly)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91382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Fix erosion problems (mulch or soil)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Wet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62981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Remove sediment from bottom of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 when reaches 2-3”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Dry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15669"/>
                  </a:ext>
                </a:extLst>
              </a:tr>
              <a:tr h="787645">
                <a:tc>
                  <a:txBody>
                    <a:bodyPr/>
                    <a:lstStyle/>
                    <a:p>
                      <a:r>
                        <a:rPr lang="en-US" dirty="0"/>
                        <a:t>Remove sediment from inlets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needed after every major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Any time of year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2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AAAE00-6035-4595-9AF7-D4D31844E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8AAE1-610C-4AC3-8008-2C517A4891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Widescreen</PresentationFormat>
  <Paragraphs>193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Office Theme</vt:lpstr>
      <vt:lpstr>Preparation for maintenance</vt:lpstr>
      <vt:lpstr>Background Info</vt:lpstr>
      <vt:lpstr>equipment</vt:lpstr>
      <vt:lpstr>hazards</vt:lpstr>
      <vt:lpstr>Prevent Spills</vt:lpstr>
      <vt:lpstr>Inspections &amp; Maintenance</vt:lpstr>
      <vt:lpstr>Inspection Checklist</vt:lpstr>
      <vt:lpstr>PowerPoint Presentation</vt:lpstr>
      <vt:lpstr>Maintenance calendar</vt:lpstr>
      <vt:lpstr>Maintenance calendar</vt:lpstr>
      <vt:lpstr>Maintenance calendar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2019-03-04T20:33:18Z</dcterms:created>
  <dcterms:modified xsi:type="dcterms:W3CDTF">2019-03-15T22:59:27Z</dcterms:modified>
</cp:coreProperties>
</file>