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5"/>
  </p:notesMasterIdLst>
  <p:sldIdLst>
    <p:sldId id="256" r:id="rId2"/>
    <p:sldId id="297" r:id="rId3"/>
    <p:sldId id="290" r:id="rId4"/>
    <p:sldId id="291" r:id="rId5"/>
    <p:sldId id="292" r:id="rId6"/>
    <p:sldId id="293" r:id="rId7"/>
    <p:sldId id="294" r:id="rId8"/>
    <p:sldId id="299" r:id="rId9"/>
    <p:sldId id="295" r:id="rId10"/>
    <p:sldId id="296" r:id="rId11"/>
    <p:sldId id="259" r:id="rId12"/>
    <p:sldId id="298" r:id="rId13"/>
    <p:sldId id="260" r:id="rId14"/>
    <p:sldId id="300" r:id="rId15"/>
    <p:sldId id="301" r:id="rId16"/>
    <p:sldId id="310" r:id="rId17"/>
    <p:sldId id="311" r:id="rId18"/>
    <p:sldId id="312" r:id="rId19"/>
    <p:sldId id="302" r:id="rId20"/>
    <p:sldId id="304" r:id="rId21"/>
    <p:sldId id="305" r:id="rId22"/>
    <p:sldId id="306" r:id="rId23"/>
    <p:sldId id="307" r:id="rId24"/>
    <p:sldId id="308" r:id="rId25"/>
    <p:sldId id="313" r:id="rId26"/>
    <p:sldId id="316" r:id="rId27"/>
    <p:sldId id="317" r:id="rId28"/>
    <p:sldId id="318" r:id="rId29"/>
    <p:sldId id="319" r:id="rId30"/>
    <p:sldId id="320" r:id="rId31"/>
    <p:sldId id="321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2" r:id="rId51"/>
    <p:sldId id="341" r:id="rId52"/>
    <p:sldId id="343" r:id="rId53"/>
    <p:sldId id="344" r:id="rId54"/>
    <p:sldId id="345" r:id="rId55"/>
    <p:sldId id="346" r:id="rId56"/>
    <p:sldId id="347" r:id="rId57"/>
    <p:sldId id="357" r:id="rId58"/>
    <p:sldId id="349" r:id="rId59"/>
    <p:sldId id="350" r:id="rId60"/>
    <p:sldId id="351" r:id="rId61"/>
    <p:sldId id="352" r:id="rId62"/>
    <p:sldId id="353" r:id="rId63"/>
    <p:sldId id="354" r:id="rId64"/>
    <p:sldId id="355" r:id="rId65"/>
    <p:sldId id="356" r:id="rId66"/>
    <p:sldId id="382" r:id="rId67"/>
    <p:sldId id="383" r:id="rId68"/>
    <p:sldId id="384" r:id="rId69"/>
    <p:sldId id="385" r:id="rId70"/>
    <p:sldId id="386" r:id="rId71"/>
    <p:sldId id="389" r:id="rId72"/>
    <p:sldId id="348" r:id="rId73"/>
    <p:sldId id="358" r:id="rId74"/>
    <p:sldId id="359" r:id="rId75"/>
    <p:sldId id="360" r:id="rId76"/>
    <p:sldId id="361" r:id="rId77"/>
    <p:sldId id="376" r:id="rId78"/>
    <p:sldId id="372" r:id="rId79"/>
    <p:sldId id="377" r:id="rId80"/>
    <p:sldId id="364" r:id="rId81"/>
    <p:sldId id="365" r:id="rId82"/>
    <p:sldId id="373" r:id="rId83"/>
    <p:sldId id="374" r:id="rId84"/>
    <p:sldId id="378" r:id="rId85"/>
    <p:sldId id="375" r:id="rId86"/>
    <p:sldId id="362" r:id="rId87"/>
    <p:sldId id="379" r:id="rId88"/>
    <p:sldId id="284" r:id="rId89"/>
    <p:sldId id="381" r:id="rId90"/>
    <p:sldId id="387" r:id="rId91"/>
    <p:sldId id="380" r:id="rId92"/>
    <p:sldId id="388" r:id="rId93"/>
    <p:sldId id="390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Cloak" initials="DC" lastIdx="2" clrIdx="0">
    <p:extLst>
      <p:ext uri="{19B8F6BF-5375-455C-9EA6-DF929625EA0E}">
        <p15:presenceInfo xmlns:p15="http://schemas.microsoft.com/office/powerpoint/2012/main" userId="Dan Clo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8258"/>
    <a:srgbClr val="CBCBCB"/>
    <a:srgbClr val="DBE0E5"/>
    <a:srgbClr val="D9D416"/>
    <a:srgbClr val="7CA1CE"/>
    <a:srgbClr val="D5E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037" y="29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19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6-07T12:04:29.882" idx="1">
    <p:pos x="10" y="10"/>
    <p:text>Add sketch to support this illustrative calculation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6-07T12:07:20.924" idx="2">
    <p:pos x="10" y="10"/>
    <p:text>Develop another diagram and set of calculations to support this point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9ED5D-6FB7-4B14-ADE4-8C0A9BEA4628}" type="datetimeFigureOut">
              <a:rPr lang="en-US" smtClean="0"/>
              <a:pPr/>
              <a:t>6/10/2013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0C554-C4A5-4EC6-9348-DFBC26F0A0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4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79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BA07AF-F605-4F4D-BEBD-94470CA024BB}" type="slidenum">
              <a:rPr lang="en-US"/>
              <a:pPr eaLnBrk="1" hangingPunct="1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1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4FA739-C5B9-4ED1-802E-D4CBCC0B57F4}" type="slidenum">
              <a:rPr lang="en-US"/>
              <a:pPr eaLnBrk="1" hangingPunct="1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38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C6428CD-1913-4A4C-A11E-A86148CF9846}" type="slidenum">
              <a:rPr lang="en-US"/>
              <a:pPr eaLnBrk="1" hangingPunct="1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7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FA52D59-E25C-4E88-B51E-D161F629718B}" type="slidenum">
              <a:rPr lang="en-US"/>
              <a:pPr eaLnBrk="1" hangingPunct="1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72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42FEA7-9451-4C0C-A522-62A446B27EF4}" type="slidenum">
              <a:rPr lang="en-US"/>
              <a:pPr eaLnBrk="1" hangingPunct="1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17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DBAD06-4AE1-4575-8728-B03C09898803}" type="slidenum">
              <a:rPr lang="en-US"/>
              <a:pPr eaLnBrk="1" hangingPunct="1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7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F6297A-0B3F-46BC-B4F1-371509658F38}" type="slidenum">
              <a:rPr lang="en-US"/>
              <a:pPr eaLnBrk="1" hangingPunct="1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6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96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8197A9-17BA-4743-B639-814449C02C0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49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6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4D8F11-8D42-4EEE-9D7D-7D02B5192CF9}" type="slidenum">
              <a:rPr lang="en-US"/>
              <a:pPr/>
              <a:t>3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2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81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85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72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4FA739-C5B9-4ED1-802E-D4CBCC0B57F4}" type="slidenum">
              <a:rPr lang="en-US"/>
              <a:pPr eaLnBrk="1" hangingPunct="1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C6428CD-1913-4A4C-A11E-A86148CF9846}" type="slidenum">
              <a:rPr lang="en-US"/>
              <a:pPr eaLnBrk="1" hangingPunct="1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E65C23-F5B1-4BE6-9D2E-E1C913F05A26}" type="slidenum">
              <a:rPr lang="en-US" smtClean="0"/>
              <a:pPr/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42625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362BF-82A2-4BF8-ADD4-054657743936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53778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BF6FA-E526-4F0A-BF95-2719BFC17DFF}" type="slidenum">
              <a:rPr lang="en-US"/>
              <a:pPr/>
              <a:t>51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28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1B1D94-F73B-4444-B1C6-94738310246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93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1B1B65-960C-430F-8DB0-4003EC7BA50A}" type="slidenum">
              <a:rPr lang="en-US"/>
              <a:pPr/>
              <a:t>4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3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1C54F4-2B99-4AFB-9E99-CA6DC2BB661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395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15BD5F-3C95-4E0D-9B6C-685BD0EFE1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734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CAAAD4-5BC0-456B-809E-B80EC77690A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812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261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287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64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89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23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641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42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1B1B65-960C-430F-8DB0-4003EC7BA50A}" type="slidenum">
              <a:rPr lang="en-US"/>
              <a:pPr/>
              <a:t>5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38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513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85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959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621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32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951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04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475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57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ED88CB5-B33C-4F7E-97A2-91405710E9AE}" type="slidenum">
              <a:rPr lang="en-US">
                <a:latin typeface="Arial" panose="020B0604020202020204" pitchFamily="34" charset="0"/>
              </a:rPr>
              <a:pPr/>
              <a:t>6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6260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34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61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93ADF6-8D65-4EE7-A1EA-262C9BDFA6D1}" type="slidenum">
              <a:rPr lang="en-US"/>
              <a:pPr eaLnBrk="1" hangingPunct="1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58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The pictures relate to items #1, #4, and #6 in the table.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67372D-FD4F-4011-9979-3959851939F5}" type="slidenum">
              <a:rPr lang="en-US"/>
              <a:pPr eaLnBrk="1" hangingPunct="1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130425"/>
            <a:ext cx="6781800" cy="1470025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rgbClr val="DBE0E5"/>
                </a:solidFill>
                <a:latin typeface="Bookman Old Style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38100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DBE0E5"/>
                </a:solidFill>
                <a:latin typeface="Bookman Old Style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6" name="Picture 2" descr="\\11z3\c\Data\Projects\CCCWP\Workshops\2012-05-17\raindrops_04.JPG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lum bright="14000" contrast="-26000"/>
          </a:blip>
          <a:srcRect l="87065" t="8320"/>
          <a:stretch>
            <a:fillRect/>
          </a:stretch>
        </p:blipFill>
        <p:spPr bwMode="auto">
          <a:xfrm rot="10800000" flipH="1" flipV="1">
            <a:off x="0" y="0"/>
            <a:ext cx="12954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-56000"/>
          </a:blip>
          <a:srcRect/>
          <a:stretch>
            <a:fillRect/>
          </a:stretch>
        </p:blipFill>
        <p:spPr bwMode="auto">
          <a:xfrm>
            <a:off x="76200" y="6108700"/>
            <a:ext cx="103749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9B6A-4756-4413-92F5-85892E19B1CE}" type="datetimeFigureOut">
              <a:rPr lang="en-US" smtClean="0"/>
              <a:pPr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4355-9612-4A58-BCDB-B6B2ABE2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9B6A-4756-4413-92F5-85892E19B1CE}" type="datetimeFigureOut">
              <a:rPr lang="en-US" smtClean="0"/>
              <a:pPr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4355-9612-4A58-BCDB-B6B2ABE2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3717D3-3632-421D-A1D9-A8E2FFCD6DE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01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1143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620000" cy="4876800"/>
          </a:xfrm>
        </p:spPr>
        <p:txBody>
          <a:bodyPr/>
          <a:lstStyle>
            <a:lvl1pPr>
              <a:buClr>
                <a:srgbClr val="DBE0E5"/>
              </a:buClr>
              <a:buSzPct val="110000"/>
              <a:buFont typeface="Wingdings" pitchFamily="2" charset="2"/>
              <a:buChar char="n"/>
              <a:defRPr sz="2800">
                <a:solidFill>
                  <a:srgbClr val="DBE0E5"/>
                </a:solidFill>
                <a:latin typeface="Bookman Old Style" pitchFamily="18" charset="0"/>
              </a:defRPr>
            </a:lvl1pPr>
            <a:lvl2pPr>
              <a:buClr>
                <a:srgbClr val="DBE0E5"/>
              </a:buClr>
              <a:buFont typeface="Arial" pitchFamily="34" charset="0"/>
              <a:buChar char="●"/>
              <a:defRPr sz="2400">
                <a:solidFill>
                  <a:srgbClr val="DBE0E5"/>
                </a:solidFill>
                <a:latin typeface="Bookman Old Style" pitchFamily="18" charset="0"/>
              </a:defRPr>
            </a:lvl2pPr>
            <a:lvl3pPr>
              <a:buClr>
                <a:srgbClr val="DBE0E5"/>
              </a:buClr>
              <a:defRPr sz="2400">
                <a:solidFill>
                  <a:srgbClr val="DBE0E5"/>
                </a:solidFill>
                <a:latin typeface="Bookman Old Style" pitchFamily="18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2" descr="\\11z3\c\Data\Projects\CCCWP\Workshops\2012-05-17\raindrops_04.JPG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lum bright="14000" contrast="-26000"/>
          </a:blip>
          <a:srcRect l="87065" t="8320"/>
          <a:stretch>
            <a:fillRect/>
          </a:stretch>
        </p:blipFill>
        <p:spPr bwMode="auto">
          <a:xfrm rot="10800000" flipH="1" flipV="1">
            <a:off x="0" y="0"/>
            <a:ext cx="12954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-56000"/>
          </a:blip>
          <a:srcRect/>
          <a:stretch>
            <a:fillRect/>
          </a:stretch>
        </p:blipFill>
        <p:spPr bwMode="auto">
          <a:xfrm>
            <a:off x="76200" y="6108700"/>
            <a:ext cx="103749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 contrast="-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9B6A-4756-4413-92F5-85892E19B1CE}" type="datetimeFigureOut">
              <a:rPr lang="en-US" smtClean="0"/>
              <a:pPr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4355-9612-4A58-BCDB-B6B2ABE2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429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505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2" descr="\\11z3\c\Data\Projects\CCCWP\Workshops\2012-05-17\raindrops_04.JPG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lum bright="14000" contrast="-26000"/>
          </a:blip>
          <a:srcRect l="87065" t="8320"/>
          <a:stretch>
            <a:fillRect/>
          </a:stretch>
        </p:blipFill>
        <p:spPr bwMode="auto">
          <a:xfrm rot="10800000" flipH="1" flipV="1">
            <a:off x="0" y="0"/>
            <a:ext cx="12954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-56000"/>
          </a:blip>
          <a:srcRect/>
          <a:stretch>
            <a:fillRect/>
          </a:stretch>
        </p:blipFill>
        <p:spPr bwMode="auto">
          <a:xfrm>
            <a:off x="76200" y="6108700"/>
            <a:ext cx="103749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9B6A-4756-4413-92F5-85892E19B1CE}" type="datetimeFigureOut">
              <a:rPr lang="en-US" smtClean="0"/>
              <a:pPr/>
              <a:t>6/10/2013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4355-9612-4A58-BCDB-B6B2ABE2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800" y="274638"/>
            <a:ext cx="7239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Background and </a:t>
            </a:r>
            <a:endParaRPr lang="en-US" dirty="0"/>
          </a:p>
        </p:txBody>
      </p:sp>
      <p:pic>
        <p:nvPicPr>
          <p:cNvPr id="6" name="Picture 2" descr="\\11z3\c\Data\Projects\CCCWP\Workshops\2012-05-17\raindrops_04.JPG"/>
          <p:cNvPicPr>
            <a:picLocks noChangeAspect="1" noChangeArrowheads="1"/>
          </p:cNvPicPr>
          <p:nvPr userDrawn="1"/>
        </p:nvPicPr>
        <p:blipFill>
          <a:blip r:embed="rId2" cstate="print">
            <a:grayscl/>
            <a:lum bright="14000" contrast="-26000"/>
          </a:blip>
          <a:srcRect l="87065" t="8320"/>
          <a:stretch>
            <a:fillRect/>
          </a:stretch>
        </p:blipFill>
        <p:spPr bwMode="auto">
          <a:xfrm rot="10800000" flipH="1" flipV="1">
            <a:off x="0" y="0"/>
            <a:ext cx="12954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-56000"/>
          </a:blip>
          <a:srcRect/>
          <a:stretch>
            <a:fillRect/>
          </a:stretch>
        </p:blipFill>
        <p:spPr bwMode="auto">
          <a:xfrm>
            <a:off x="76200" y="6108700"/>
            <a:ext cx="103749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9B6A-4756-4413-92F5-85892E19B1CE}" type="datetimeFigureOut">
              <a:rPr lang="en-US" smtClean="0"/>
              <a:pPr/>
              <a:t>6/10/2013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4355-9612-4A58-BCDB-B6B2ABE2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9B6A-4756-4413-92F5-85892E19B1CE}" type="datetimeFigureOut">
              <a:rPr lang="en-US" smtClean="0"/>
              <a:pPr/>
              <a:t>6/10/2013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4355-9612-4A58-BCDB-B6B2ABE2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9B6A-4756-4413-92F5-85892E19B1CE}" type="datetimeFigureOut">
              <a:rPr lang="en-US" smtClean="0"/>
              <a:pPr/>
              <a:t>6/10/2013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4355-9612-4A58-BCDB-B6B2ABE2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180">
              <a:srgbClr val="797979"/>
            </a:gs>
            <a:gs pos="7000">
              <a:srgbClr val="777777"/>
            </a:gs>
            <a:gs pos="100000">
              <a:schemeClr val="tx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99B6A-4756-4413-92F5-85892E19B1CE}" type="datetimeFigureOut">
              <a:rPr lang="en-US" smtClean="0"/>
              <a:pPr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4355-9612-4A58-BCDB-B6B2ABE2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3600" b="1" kern="1200" dirty="0" smtClean="0">
          <a:solidFill>
            <a:srgbClr val="DBE0E5"/>
          </a:solidFill>
          <a:latin typeface="Bookman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DBE0E5"/>
        </a:buClr>
        <a:buSzPct val="110000"/>
        <a:buFont typeface="Wingdings" pitchFamily="2" charset="2"/>
        <a:buChar char="n"/>
        <a:defRPr sz="3200" kern="1200">
          <a:solidFill>
            <a:srgbClr val="DBE0E5"/>
          </a:solidFill>
          <a:latin typeface="Bookman Old Style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110000"/>
        <a:buFont typeface="Arial" pitchFamily="34" charset="0"/>
        <a:buChar char="●"/>
        <a:defRPr sz="2400" kern="1200">
          <a:solidFill>
            <a:srgbClr val="DBE0E5"/>
          </a:solidFill>
          <a:latin typeface="Bookman Old Style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DBE0E5"/>
          </a:solidFill>
          <a:latin typeface="Bookman Old Style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image" Target="../media/image13.wmf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microsoft.com/office/2007/relationships/hdphoto" Target="../media/hdphoto5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180">
              <a:srgbClr val="797979"/>
            </a:gs>
            <a:gs pos="7000">
              <a:srgbClr val="77777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Implementing MRP Provision C.3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Stormwater</a:t>
            </a:r>
            <a:r>
              <a:rPr lang="en-US" dirty="0" smtClean="0"/>
              <a:t> NPDES Compliance </a:t>
            </a:r>
          </a:p>
          <a:p>
            <a:r>
              <a:rPr lang="en-US" dirty="0" smtClean="0"/>
              <a:t>For New Developments</a:t>
            </a:r>
            <a:endParaRPr lang="en-US" dirty="0"/>
          </a:p>
        </p:txBody>
      </p:sp>
      <p:pic>
        <p:nvPicPr>
          <p:cNvPr id="1026" name="Picture 2" descr="\\11z3\c\Data\Projects\CCCWP\Workshops\2012-05-17\DanCloak2.png"/>
          <p:cNvPicPr>
            <a:picLocks noChangeAspect="1" noChangeArrowheads="1"/>
          </p:cNvPicPr>
          <p:nvPr/>
        </p:nvPicPr>
        <p:blipFill>
          <a:blip r:embed="rId3" cstate="print">
            <a:lum bright="72000" contrast="44000"/>
          </a:blip>
          <a:srcRect/>
          <a:stretch>
            <a:fillRect/>
          </a:stretch>
        </p:blipFill>
        <p:spPr bwMode="auto">
          <a:xfrm rot="16200000">
            <a:off x="-1047522" y="4171722"/>
            <a:ext cx="3314243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Applicability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Stormwater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NPDES Compliance for New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Developments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1143000"/>
          </a:xfrm>
        </p:spPr>
        <p:txBody>
          <a:bodyPr/>
          <a:lstStyle/>
          <a:p>
            <a:r>
              <a:rPr lang="en-US" dirty="0" smtClean="0"/>
              <a:t>In Summary…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APPLICABILITY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653748"/>
              </p:ext>
            </p:extLst>
          </p:nvPr>
        </p:nvGraphicFramePr>
        <p:xfrm>
          <a:off x="1447800" y="2666999"/>
          <a:ext cx="7391400" cy="3314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5410200"/>
              </a:tblGrid>
              <a:tr h="533400">
                <a:tc>
                  <a:txBody>
                    <a:bodyPr/>
                    <a:lstStyle/>
                    <a:p>
                      <a:pPr algn="r"/>
                      <a:r>
                        <a:rPr lang="en-US" sz="2200" dirty="0" smtClean="0">
                          <a:solidFill>
                            <a:srgbClr val="DBE0E5"/>
                          </a:solidFill>
                          <a:latin typeface="Futura Md BT" pitchFamily="34" charset="0"/>
                        </a:rPr>
                        <a:t>All projects</a:t>
                      </a:r>
                      <a:endParaRPr lang="en-US" sz="2200" dirty="0">
                        <a:solidFill>
                          <a:srgbClr val="DBE0E5"/>
                        </a:solidFill>
                        <a:latin typeface="Futura Md BT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DBE0E5"/>
                          </a:solidFill>
                          <a:latin typeface="Futura Bk BT" pitchFamily="34" charset="0"/>
                        </a:rPr>
                        <a:t>Site design measures </a:t>
                      </a:r>
                      <a:r>
                        <a:rPr lang="en-US" sz="2200" dirty="0" smtClean="0">
                          <a:solidFill>
                            <a:srgbClr val="DBE0E5"/>
                          </a:solidFill>
                          <a:latin typeface="Futura Bk BT" pitchFamily="34" charset="0"/>
                        </a:rPr>
                        <a:t/>
                      </a:r>
                      <a:br>
                        <a:rPr lang="en-US" sz="2200" dirty="0" smtClean="0">
                          <a:solidFill>
                            <a:srgbClr val="DBE0E5"/>
                          </a:solidFill>
                          <a:latin typeface="Futura Bk BT" pitchFamily="34" charset="0"/>
                        </a:rPr>
                      </a:br>
                      <a:r>
                        <a:rPr lang="en-US" sz="2200" dirty="0" smtClean="0">
                          <a:solidFill>
                            <a:srgbClr val="DBE0E5"/>
                          </a:solidFill>
                          <a:latin typeface="Futura Bk BT" pitchFamily="34" charset="0"/>
                        </a:rPr>
                        <a:t>and </a:t>
                      </a:r>
                      <a:r>
                        <a:rPr lang="en-US" sz="2200" dirty="0" smtClean="0">
                          <a:solidFill>
                            <a:srgbClr val="DBE0E5"/>
                          </a:solidFill>
                          <a:latin typeface="Futura Bk BT" pitchFamily="34" charset="0"/>
                        </a:rPr>
                        <a:t>source</a:t>
                      </a:r>
                      <a:r>
                        <a:rPr lang="en-US" sz="2200" baseline="0" dirty="0" smtClean="0">
                          <a:solidFill>
                            <a:srgbClr val="DBE0E5"/>
                          </a:solidFill>
                          <a:latin typeface="Futura Bk BT" pitchFamily="34" charset="0"/>
                        </a:rPr>
                        <a:t> controls</a:t>
                      </a:r>
                      <a:endParaRPr lang="en-US" sz="2200" dirty="0">
                        <a:solidFill>
                          <a:srgbClr val="DBE0E5"/>
                        </a:solidFill>
                        <a:latin typeface="Futura Bk BT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3518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200" b="1" kern="1200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≥2500 SF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>Include at</a:t>
                      </a:r>
                      <a:r>
                        <a:rPr lang="en-US" sz="2200" b="1" kern="1200" baseline="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> least </a:t>
                      </a:r>
                      <a:r>
                        <a:rPr lang="en-US" sz="2200" b="1" kern="1200" baseline="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en-US" sz="2200" b="1" kern="1200" baseline="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</a:br>
                      <a:r>
                        <a:rPr lang="en-US" sz="2200" b="1" kern="1200" baseline="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>one </a:t>
                      </a:r>
                      <a:r>
                        <a:rPr lang="en-US" sz="2200" b="1" kern="1200" baseline="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>of six LID measures</a:t>
                      </a:r>
                      <a:endParaRPr lang="en-US" sz="2200" b="1" kern="1200" dirty="0" smtClean="0">
                        <a:solidFill>
                          <a:srgbClr val="DBE0E5"/>
                        </a:solidFill>
                        <a:latin typeface="Futura Bk BT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842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200" b="1" kern="1200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≥(5,000 SF)</a:t>
                      </a:r>
                    </a:p>
                    <a:p>
                      <a:pPr marL="0" algn="r" defTabSz="914400" rtl="0" eaLnBrk="1" latinLnBrk="0" hangingPunct="1"/>
                      <a:r>
                        <a:rPr lang="en-US" sz="2200" b="1" kern="1200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≥10,000</a:t>
                      </a:r>
                      <a:r>
                        <a:rPr lang="en-US" sz="2200" b="1" kern="1200" baseline="0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 SF</a:t>
                      </a:r>
                      <a:endParaRPr lang="en-US" sz="2200" b="1" kern="1200" dirty="0" smtClean="0">
                        <a:solidFill>
                          <a:srgbClr val="DBE0E5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>(For parking lots, </a:t>
                      </a:r>
                      <a:r>
                        <a:rPr lang="en-US" sz="2200" b="1" kern="120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en-US" sz="2200" b="1" kern="120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</a:br>
                      <a:r>
                        <a:rPr lang="en-US" sz="2200" b="1" kern="120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>auto </a:t>
                      </a:r>
                      <a:r>
                        <a:rPr lang="en-US" sz="2200" b="1" kern="120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>service, restaurants)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2200" b="1" kern="120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>Treat</a:t>
                      </a:r>
                      <a:r>
                        <a:rPr lang="en-US" sz="2200" b="1" kern="1200" baseline="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> flows to numeric standard</a:t>
                      </a:r>
                      <a:endParaRPr lang="en-US" sz="2200" b="1" kern="1200" dirty="0" smtClean="0">
                        <a:solidFill>
                          <a:srgbClr val="DBE0E5"/>
                        </a:solidFill>
                        <a:latin typeface="Futura Bk BT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3518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200" b="1" kern="1200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≥1 acre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 err="1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>Hydromodification</a:t>
                      </a:r>
                      <a:r>
                        <a:rPr lang="en-US" sz="2200" b="1" kern="1200" baseline="0" dirty="0" smtClean="0">
                          <a:solidFill>
                            <a:srgbClr val="DBE0E5"/>
                          </a:solidFill>
                          <a:latin typeface="Futura Bk BT" pitchFamily="34" charset="0"/>
                          <a:ea typeface="+mn-ea"/>
                          <a:cs typeface="+mn-cs"/>
                        </a:rPr>
                        <a:t> Management</a:t>
                      </a:r>
                      <a:endParaRPr lang="en-US" sz="2200" b="1" kern="1200" dirty="0" smtClean="0">
                        <a:solidFill>
                          <a:srgbClr val="DBE0E5"/>
                        </a:solidFill>
                        <a:latin typeface="Futura Bk BT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7239000" y="3048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4</a:t>
            </a:r>
            <a:endParaRPr lang="en-US" b="1" dirty="0">
              <a:latin typeface="Futura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the Thresholds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Grandfathering and new approvals</a:t>
            </a:r>
          </a:p>
          <a:p>
            <a:r>
              <a:rPr lang="en-US" dirty="0" smtClean="0"/>
              <a:t>Phased Projects</a:t>
            </a:r>
          </a:p>
          <a:p>
            <a:pPr lvl="1"/>
            <a:r>
              <a:rPr lang="en-US" dirty="0" smtClean="0"/>
              <a:t>Apply threshold to the whole of the action</a:t>
            </a:r>
          </a:p>
          <a:p>
            <a:pPr lvl="1"/>
            <a:r>
              <a:rPr lang="en-US" dirty="0" smtClean="0"/>
              <a:t>Guard against </a:t>
            </a:r>
            <a:r>
              <a:rPr lang="en-US" dirty="0" err="1" smtClean="0"/>
              <a:t>piecemealing</a:t>
            </a:r>
            <a:endParaRPr lang="en-US" dirty="0" smtClean="0"/>
          </a:p>
          <a:p>
            <a:pPr lvl="1"/>
            <a:r>
              <a:rPr lang="en-US" dirty="0" smtClean="0"/>
              <a:t>Require the appropriate level of detail</a:t>
            </a:r>
          </a:p>
          <a:p>
            <a:r>
              <a:rPr lang="en-US" dirty="0" smtClean="0"/>
              <a:t>Subdivision Map Approvals</a:t>
            </a:r>
          </a:p>
          <a:p>
            <a:pPr lvl="1"/>
            <a:r>
              <a:rPr lang="en-US" dirty="0" smtClean="0"/>
              <a:t>Estimate future impervious area</a:t>
            </a:r>
          </a:p>
          <a:p>
            <a:pPr lvl="1"/>
            <a:r>
              <a:rPr lang="en-US" dirty="0" smtClean="0"/>
              <a:t>Type, size, location, final ownership of treatment and flow-control facilities</a:t>
            </a:r>
          </a:p>
          <a:p>
            <a:pPr lvl="1"/>
            <a:r>
              <a:rPr lang="en-US" dirty="0" smtClean="0"/>
              <a:t>Mechanism to ensure future implementation</a:t>
            </a:r>
          </a:p>
          <a:p>
            <a:pPr lvl="1"/>
            <a:r>
              <a:rPr lang="en-US" dirty="0" smtClean="0"/>
              <a:t>See the </a:t>
            </a:r>
            <a:r>
              <a:rPr lang="en-US" i="1" dirty="0" smtClean="0"/>
              <a:t>Policy on C.3 for Subdivisions</a:t>
            </a:r>
            <a:endParaRPr lang="en-US" i="1" dirty="0"/>
          </a:p>
        </p:txBody>
      </p:sp>
      <p:sp>
        <p:nvSpPr>
          <p:cNvPr id="4" name="Oval 3"/>
          <p:cNvSpPr/>
          <p:nvPr/>
        </p:nvSpPr>
        <p:spPr>
          <a:xfrm>
            <a:off x="7239000" y="3048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6</a:t>
            </a:r>
            <a:endParaRPr lang="en-US" b="1" dirty="0">
              <a:latin typeface="Futura Md B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APPLICABILITY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2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-Y0SaZnmsd_g/TyAJxg4Yw3I/AAAAAAAAAqs/Kj_2vgY0orU/s1600/11-page+color.jpg"/>
          <p:cNvPicPr>
            <a:picLocks noChangeAspect="1" noChangeArrowheads="1"/>
          </p:cNvPicPr>
          <p:nvPr/>
        </p:nvPicPr>
        <p:blipFill>
          <a:blip r:embed="rId3" cstate="print">
            <a:lum contrast="-34000"/>
          </a:blip>
          <a:srcRect l="13333" t="6084" r="12000" b="31559"/>
          <a:stretch>
            <a:fillRect/>
          </a:stretch>
        </p:blipFill>
        <p:spPr bwMode="auto">
          <a:xfrm>
            <a:off x="7010400" y="304800"/>
            <a:ext cx="1561171" cy="2286000"/>
          </a:xfrm>
          <a:prstGeom prst="ellipse">
            <a:avLst/>
          </a:prstGeom>
          <a:noFill/>
          <a:effectLst>
            <a:softEdge rad="63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6200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What if the project </a:t>
            </a:r>
            <a:r>
              <a:rPr lang="en-US" i="1" dirty="0" smtClean="0"/>
              <a:t>reduces</a:t>
            </a:r>
            <a:r>
              <a:rPr lang="en-US" dirty="0" smtClean="0"/>
              <a:t> the </a:t>
            </a:r>
            <a:br>
              <a:rPr lang="en-US" dirty="0" smtClean="0"/>
            </a:br>
            <a:r>
              <a:rPr lang="en-US" dirty="0" smtClean="0"/>
              <a:t>amount of impervious surface?</a:t>
            </a:r>
          </a:p>
          <a:p>
            <a:r>
              <a:rPr lang="en-US" dirty="0" smtClean="0"/>
              <a:t>What about a 6,000 SF project with two parking spaces?</a:t>
            </a:r>
          </a:p>
          <a:p>
            <a:r>
              <a:rPr lang="en-US" dirty="0" smtClean="0"/>
              <a:t>Does pervious pavement count?</a:t>
            </a:r>
          </a:p>
          <a:p>
            <a:r>
              <a:rPr lang="en-US" dirty="0" smtClean="0"/>
              <a:t>Does pavement replacement count?</a:t>
            </a:r>
          </a:p>
          <a:p>
            <a:r>
              <a:rPr lang="en-US" dirty="0" smtClean="0"/>
              <a:t>Are swimming pools impervious?</a:t>
            </a:r>
          </a:p>
          <a:p>
            <a:r>
              <a:rPr lang="en-US" dirty="0" smtClean="0"/>
              <a:t>Is gravel impervious?</a:t>
            </a:r>
          </a:p>
          <a:p>
            <a:r>
              <a:rPr lang="en-US" dirty="0" smtClean="0"/>
              <a:t>Are public improvements included?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Threshold </a:t>
            </a:r>
            <a:r>
              <a:rPr lang="en-US" dirty="0" err="1" smtClean="0"/>
              <a:t>Arcana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APPLICABILITY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APPLICABILITY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50% Rule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600200"/>
            <a:ext cx="4724400" cy="19812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4495800"/>
            <a:ext cx="4724400" cy="19812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1905000"/>
            <a:ext cx="1905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OLD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1905000"/>
            <a:ext cx="2057400" cy="14478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NEW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1676400"/>
            <a:ext cx="29065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Criterion in previous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permit (2003-2009):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Project results in an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increase of or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replacement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of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50% or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more of existing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development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67400" y="4343400"/>
            <a:ext cx="29001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MRP criterion: Project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results in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alteration of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more than 50% of the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previously existing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development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2600" y="3886200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Existing Development</a:t>
            </a:r>
            <a:endParaRPr lang="en-US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047750" y="3648075"/>
            <a:ext cx="723900" cy="463550"/>
          </a:xfrm>
          <a:custGeom>
            <a:avLst/>
            <a:gdLst>
              <a:gd name="connsiteX0" fmla="*/ 723900 w 723900"/>
              <a:gd name="connsiteY0" fmla="*/ 438150 h 463550"/>
              <a:gd name="connsiteX1" fmla="*/ 314325 w 723900"/>
              <a:gd name="connsiteY1" fmla="*/ 209550 h 463550"/>
              <a:gd name="connsiteX2" fmla="*/ 323850 w 723900"/>
              <a:gd name="connsiteY2" fmla="*/ 428625 h 463550"/>
              <a:gd name="connsiteX3" fmla="*/ 0 w 723900"/>
              <a:gd name="connsiteY3" fmla="*/ 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0" h="463550">
                <a:moveTo>
                  <a:pt x="723900" y="438150"/>
                </a:moveTo>
                <a:cubicBezTo>
                  <a:pt x="552450" y="324643"/>
                  <a:pt x="381000" y="211137"/>
                  <a:pt x="314325" y="209550"/>
                </a:cubicBezTo>
                <a:cubicBezTo>
                  <a:pt x="247650" y="207963"/>
                  <a:pt x="376238" y="463550"/>
                  <a:pt x="323850" y="428625"/>
                </a:cubicBezTo>
                <a:cubicBezTo>
                  <a:pt x="271463" y="393700"/>
                  <a:pt x="135731" y="196850"/>
                  <a:pt x="0" y="0"/>
                </a:cubicBezTo>
              </a:path>
            </a:pathLst>
          </a:cu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333875" y="4086225"/>
            <a:ext cx="742950" cy="390525"/>
          </a:xfrm>
          <a:custGeom>
            <a:avLst/>
            <a:gdLst>
              <a:gd name="connsiteX0" fmla="*/ 0 w 742950"/>
              <a:gd name="connsiteY0" fmla="*/ 0 h 390525"/>
              <a:gd name="connsiteX1" fmla="*/ 419100 w 742950"/>
              <a:gd name="connsiteY1" fmla="*/ 238125 h 390525"/>
              <a:gd name="connsiteX2" fmla="*/ 314325 w 742950"/>
              <a:gd name="connsiteY2" fmla="*/ 66675 h 390525"/>
              <a:gd name="connsiteX3" fmla="*/ 742950 w 742950"/>
              <a:gd name="connsiteY3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390525">
                <a:moveTo>
                  <a:pt x="0" y="0"/>
                </a:moveTo>
                <a:cubicBezTo>
                  <a:pt x="183356" y="113506"/>
                  <a:pt x="366713" y="227013"/>
                  <a:pt x="419100" y="238125"/>
                </a:cubicBezTo>
                <a:cubicBezTo>
                  <a:pt x="471487" y="249237"/>
                  <a:pt x="260350" y="41275"/>
                  <a:pt x="314325" y="66675"/>
                </a:cubicBezTo>
                <a:cubicBezTo>
                  <a:pt x="368300" y="92075"/>
                  <a:pt x="555625" y="241300"/>
                  <a:pt x="742950" y="390525"/>
                </a:cubicBezTo>
              </a:path>
            </a:pathLst>
          </a:cu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38200" y="4724400"/>
            <a:ext cx="1905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OLD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6600" y="4724400"/>
            <a:ext cx="2057400" cy="14478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NEW</a:t>
            </a:r>
            <a:endParaRPr lang="en-US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4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5.55556E-6 L -0.19166 5.55556E-6 " pathEditMode="relative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5.55556E-6 L -0.19166 5.55556E-6 " pathEditMode="relative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7" grpId="1" animBg="1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 CONCEPTUAL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Stormwater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NPDES Compliance for New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Developments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4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Conventional Urban Drainage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Impervious surfaces: </a:t>
            </a:r>
            <a:br>
              <a:rPr lang="en-US" dirty="0" smtClean="0"/>
            </a:br>
            <a:r>
              <a:rPr lang="en-US" dirty="0" smtClean="0"/>
              <a:t>roofs and pavement</a:t>
            </a:r>
          </a:p>
          <a:p>
            <a:r>
              <a:rPr lang="en-US" dirty="0" smtClean="0"/>
              <a:t>Catch basins and </a:t>
            </a:r>
            <a:br>
              <a:rPr lang="en-US" dirty="0" smtClean="0"/>
            </a:br>
            <a:r>
              <a:rPr lang="en-US" dirty="0" smtClean="0"/>
              <a:t>piped drainage</a:t>
            </a:r>
          </a:p>
          <a:p>
            <a:r>
              <a:rPr lang="en-US" dirty="0" smtClean="0"/>
              <a:t>“Collect and </a:t>
            </a:r>
            <a:br>
              <a:rPr lang="en-US" dirty="0" smtClean="0"/>
            </a:br>
            <a:r>
              <a:rPr lang="en-US" dirty="0" smtClean="0"/>
              <a:t>convey” design </a:t>
            </a:r>
            <a:br>
              <a:rPr lang="en-US" dirty="0" smtClean="0"/>
            </a:br>
            <a:r>
              <a:rPr lang="en-US" dirty="0" smtClean="0"/>
              <a:t>objective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506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38600"/>
            <a:ext cx="25146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3860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413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83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06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06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06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14488"/>
            <a:ext cx="68580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Drainage Impacts</a:t>
            </a:r>
          </a:p>
        </p:txBody>
      </p:sp>
      <p:graphicFrame>
        <p:nvGraphicFramePr>
          <p:cNvPr id="5" name="Group 39"/>
          <p:cNvGraphicFramePr>
            <a:graphicFrameLocks/>
          </p:cNvGraphicFramePr>
          <p:nvPr/>
        </p:nvGraphicFramePr>
        <p:xfrm>
          <a:off x="533400" y="2590800"/>
          <a:ext cx="8229600" cy="3343275"/>
        </p:xfrm>
        <a:graphic>
          <a:graphicData uri="http://schemas.openxmlformats.org/drawingml/2006/table">
            <a:tbl>
              <a:tblPr/>
              <a:tblGrid>
                <a:gridCol w="3048000"/>
                <a:gridCol w="51816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Site Scale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Watershed and Stream Scale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Higher peak flows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Flooding and scouring of stream beds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Lower time of concentration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Flash flows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Runoff from small storms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Discharge when runoff did not previously occur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Increased runoff durations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Stream erosion at moderate stream flow rates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Greater runoff volumes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Higher pollutant loading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Greater runoff energy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Conveys trash and gross pollutants to streams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Decreased infiltration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Lower and less frequent stream base flow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Dry weather discharges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High pollutant concentrations during low flows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5079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3582988"/>
            <a:ext cx="2455862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2484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2860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8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07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07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507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LID Design Objectives</a:t>
            </a:r>
          </a:p>
        </p:txBody>
      </p:sp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14488"/>
            <a:ext cx="68580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59" name="Group 3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416811"/>
              </p:ext>
            </p:extLst>
          </p:nvPr>
        </p:nvGraphicFramePr>
        <p:xfrm>
          <a:off x="914400" y="2874923"/>
          <a:ext cx="8229600" cy="3983077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Watershed and Stream Scale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Site scale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peak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Detain runoff on site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Increase time of concentration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Slow runoff from leaving site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 runoff from small storms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Infiltrate, </a:t>
                      </a:r>
                      <a:r>
                        <a:rPr kumimoji="0" lang="en-US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evapotranspirate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and reuse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duration of moderate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Let runoff seep away very slowly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runoff volume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Infiltrate and reuse where possible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runoff energy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Detain and slow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40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Increase groundwater storage and stream base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Facilitate infiltration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pollutants in runoff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Detain and filter runoff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Protect against spills and dumping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Disconnect drainage and filter runoff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LID Design Process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1981200"/>
            <a:ext cx="1905000" cy="1371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Analyze Project for LID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95600" y="1981200"/>
            <a:ext cx="2895600" cy="1371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Develop and Document LID Drainage Design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00800" y="1981200"/>
            <a:ext cx="2438400" cy="1371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Specify LID Preliminary Design Details</a:t>
            </a:r>
          </a:p>
        </p:txBody>
      </p:sp>
      <p:sp>
        <p:nvSpPr>
          <p:cNvPr id="7" name="Curved Right Arrow 6"/>
          <p:cNvSpPr/>
          <p:nvPr/>
        </p:nvSpPr>
        <p:spPr>
          <a:xfrm rot="16200000">
            <a:off x="2231897" y="2948179"/>
            <a:ext cx="839724" cy="1645920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5400000">
            <a:off x="2262377" y="816102"/>
            <a:ext cx="839724" cy="1645920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5867400" y="2514600"/>
            <a:ext cx="457200" cy="381000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Left-Right Arrow 9"/>
          <p:cNvSpPr/>
          <p:nvPr/>
        </p:nvSpPr>
        <p:spPr>
          <a:xfrm rot="16200000">
            <a:off x="647700" y="3695701"/>
            <a:ext cx="1409700" cy="72390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4863775"/>
            <a:ext cx="8305800" cy="6858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Coordinate with Site Design and Landscape Design</a:t>
            </a:r>
          </a:p>
        </p:txBody>
      </p:sp>
      <p:sp>
        <p:nvSpPr>
          <p:cNvPr id="14" name="Left-Right Arrow 13"/>
          <p:cNvSpPr/>
          <p:nvPr/>
        </p:nvSpPr>
        <p:spPr>
          <a:xfrm rot="16200000">
            <a:off x="6819900" y="3695701"/>
            <a:ext cx="1409700" cy="72390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239000" y="3048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35</a:t>
            </a:r>
            <a:endParaRPr lang="en-US" b="1" dirty="0"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9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Stormwater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NPDES Compliance for New Developments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Analyzing a Project for LID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b="1" u="sng" dirty="0" smtClean="0"/>
              <a:t>Five LID Strategies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742950" indent="-742950" eaLnBrk="1" hangingPunct="1">
              <a:buFont typeface="Franklin Gothic Heavy" pitchFamily="34" charset="0"/>
              <a:buAutoNum type="arabicPeriod"/>
            </a:pPr>
            <a:r>
              <a:rPr lang="en-US" dirty="0" smtClean="0"/>
              <a:t>Optimize the site layout</a:t>
            </a:r>
          </a:p>
          <a:p>
            <a:pPr marL="742950" indent="-742950" eaLnBrk="1" hangingPunct="1">
              <a:buFont typeface="Franklin Gothic Heavy" pitchFamily="34" charset="0"/>
              <a:buAutoNum type="arabicPeriod"/>
            </a:pPr>
            <a:r>
              <a:rPr lang="en-US" dirty="0" smtClean="0"/>
              <a:t>Use pervious surfaces</a:t>
            </a:r>
          </a:p>
          <a:p>
            <a:pPr marL="742950" indent="-742950" eaLnBrk="1" hangingPunct="1">
              <a:buFont typeface="Franklin Gothic Heavy" pitchFamily="34" charset="0"/>
              <a:buAutoNum type="arabicPeriod"/>
            </a:pPr>
            <a:r>
              <a:rPr lang="en-US" dirty="0" smtClean="0"/>
              <a:t>Disperse runoff</a:t>
            </a:r>
          </a:p>
          <a:p>
            <a:pPr marL="742950" indent="-742950" eaLnBrk="1" hangingPunct="1">
              <a:buFont typeface="Franklin Gothic Heavy" pitchFamily="34" charset="0"/>
              <a:buAutoNum type="arabicPeriod"/>
            </a:pPr>
            <a:r>
              <a:rPr lang="en-US" dirty="0" smtClean="0"/>
              <a:t>Store runoff and use it later</a:t>
            </a:r>
          </a:p>
          <a:p>
            <a:pPr marL="742950" indent="-742950" eaLnBrk="1" hangingPunct="1">
              <a:buFont typeface="Franklin Gothic Heavy" pitchFamily="34" charset="0"/>
              <a:buAutoNum type="arabicPeriod"/>
            </a:pPr>
            <a:r>
              <a:rPr lang="en-US" dirty="0" smtClean="0"/>
              <a:t>Direct runoff to </a:t>
            </a:r>
            <a:r>
              <a:rPr lang="en-US" dirty="0" err="1" smtClean="0"/>
              <a:t>bioretention</a:t>
            </a:r>
            <a:r>
              <a:rPr lang="en-US" dirty="0" smtClean="0"/>
              <a:t> facilities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7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1. Optimize the Site Layout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066800" y="1722437"/>
            <a:ext cx="3505200" cy="452596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800" dirty="0" smtClean="0"/>
              <a:t>Define the development envelope</a:t>
            </a:r>
          </a:p>
          <a:p>
            <a:pPr eaLnBrk="1" hangingPunct="1"/>
            <a:r>
              <a:rPr lang="en-US" sz="2800" dirty="0" smtClean="0"/>
              <a:t>Set back from creeks, wetlands, and </a:t>
            </a:r>
            <a:br>
              <a:rPr lang="en-US" sz="2800" dirty="0" smtClean="0"/>
            </a:br>
            <a:r>
              <a:rPr lang="en-US" sz="2800" dirty="0" smtClean="0"/>
              <a:t>riparian habitats</a:t>
            </a:r>
          </a:p>
          <a:p>
            <a:pPr eaLnBrk="1" hangingPunct="1"/>
            <a:r>
              <a:rPr lang="en-US" sz="2800" dirty="0" smtClean="0"/>
              <a:t>Preserve significant trees</a:t>
            </a:r>
          </a:p>
          <a:p>
            <a:pPr eaLnBrk="1" hangingPunct="1"/>
            <a:r>
              <a:rPr lang="en-US" sz="2800" dirty="0" smtClean="0"/>
              <a:t>Minimize grading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99" y="1981200"/>
            <a:ext cx="4131664" cy="4267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4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1. Optimize the Site Layout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062487" y="1851818"/>
            <a:ext cx="35052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smtClean="0"/>
              <a:t>Preserve and use permeable soils</a:t>
            </a:r>
          </a:p>
          <a:p>
            <a:pPr eaLnBrk="1" hangingPunct="1"/>
            <a:r>
              <a:rPr lang="en-US" sz="2800" dirty="0" smtClean="0"/>
              <a:t>Limit roofs and paving</a:t>
            </a:r>
          </a:p>
          <a:p>
            <a:pPr eaLnBrk="1" hangingPunct="1"/>
            <a:r>
              <a:rPr lang="en-US" sz="2800" dirty="0" smtClean="0"/>
              <a:t>Detain and retain runoff throughout the site</a:t>
            </a:r>
          </a:p>
          <a:p>
            <a:pPr eaLnBrk="1" hangingPunct="1"/>
            <a:r>
              <a:rPr lang="en-US" sz="2800" dirty="0" smtClean="0"/>
              <a:t>Use drainage as a design element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99" y="1981200"/>
            <a:ext cx="4131664" cy="4267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8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2. Use Pervious Surfaces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937185" y="4047226"/>
            <a:ext cx="3416300" cy="1104900"/>
          </a:xfrm>
        </p:spPr>
        <p:txBody>
          <a:bodyPr/>
          <a:lstStyle/>
          <a:p>
            <a:pPr eaLnBrk="1" hangingPunct="1"/>
            <a:r>
              <a:rPr lang="en-US" dirty="0" smtClean="0"/>
              <a:t>Green roofs</a:t>
            </a: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810000" cy="2540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7" y="2862172"/>
            <a:ext cx="2927350" cy="32766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600200" y="1752600"/>
            <a:ext cx="3352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DBE0E5"/>
              </a:buClr>
              <a:buSzPct val="110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DBE0E5"/>
                </a:solidFill>
                <a:latin typeface="Bookman Old Style" pitchFamily="18" charset="0"/>
              </a:rPr>
              <a:t>Permeable pavements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5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143000" y="337180"/>
            <a:ext cx="7620000" cy="1143000"/>
          </a:xfrm>
        </p:spPr>
        <p:txBody>
          <a:bodyPr/>
          <a:lstStyle/>
          <a:p>
            <a:pPr eaLnBrk="1" hangingPunct="1"/>
            <a:r>
              <a:rPr lang="en-US" smtClean="0"/>
              <a:t>3. Disperse Runoff </a:t>
            </a:r>
          </a:p>
        </p:txBody>
      </p:sp>
      <p:pic>
        <p:nvPicPr>
          <p:cNvPr id="37891" name="Picture 4" descr="p_rain_gard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3581400" cy="35814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81200"/>
            <a:ext cx="3587750" cy="2749550"/>
          </a:xfrm>
          <a:noFill/>
          <a:effectLst>
            <a:softEdge rad="6350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487863" cy="35814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1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Harvest and Reuse Runoff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Feasibility analysis </a:t>
            </a:r>
            <a:br>
              <a:rPr lang="en-US" dirty="0" smtClean="0"/>
            </a:br>
            <a:r>
              <a:rPr lang="en-US" dirty="0" smtClean="0"/>
              <a:t>mandated by permit</a:t>
            </a:r>
          </a:p>
          <a:p>
            <a:r>
              <a:rPr lang="en-US" dirty="0" smtClean="0"/>
              <a:t>Analysis not required if </a:t>
            </a:r>
            <a:br>
              <a:rPr lang="en-US" dirty="0" smtClean="0"/>
            </a:br>
            <a:r>
              <a:rPr lang="en-US" dirty="0" smtClean="0"/>
              <a:t>enough runoff can be</a:t>
            </a:r>
            <a:br>
              <a:rPr lang="en-US" dirty="0" smtClean="0"/>
            </a:br>
            <a:r>
              <a:rPr lang="en-US" dirty="0" smtClean="0"/>
              <a:t>infiltrated on-site</a:t>
            </a:r>
          </a:p>
          <a:p>
            <a:pPr lvl="1"/>
            <a:r>
              <a:rPr lang="en-US" dirty="0" smtClean="0"/>
              <a:t>80% of long-term runoff</a:t>
            </a:r>
          </a:p>
          <a:p>
            <a:pPr lvl="1"/>
            <a:r>
              <a:rPr lang="en-US" dirty="0" smtClean="0"/>
              <a:t>Requires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sat</a:t>
            </a:r>
            <a:r>
              <a:rPr lang="en-US" baseline="-25000" dirty="0" smtClean="0"/>
              <a:t> </a:t>
            </a:r>
            <a:r>
              <a:rPr lang="en-US" dirty="0" smtClean="0"/>
              <a:t>≥ 1.6“/hour (Group A soils)</a:t>
            </a:r>
          </a:p>
          <a:p>
            <a:r>
              <a:rPr lang="en-US" dirty="0" smtClean="0"/>
              <a:t>Simplified criteria submitted to </a:t>
            </a:r>
            <a:br>
              <a:rPr lang="en-US" dirty="0" smtClean="0"/>
            </a:br>
            <a:r>
              <a:rPr lang="en-US" dirty="0" smtClean="0"/>
              <a:t>Water Board in Dec. 2011</a:t>
            </a:r>
          </a:p>
          <a:p>
            <a:r>
              <a:rPr lang="en-US" dirty="0" smtClean="0"/>
              <a:t>Feasibility Status Report due Dec. 2014</a:t>
            </a:r>
            <a:endParaRPr lang="en-US" dirty="0"/>
          </a:p>
        </p:txBody>
      </p:sp>
      <p:pic>
        <p:nvPicPr>
          <p:cNvPr id="5" name="Picture 4" descr="http://enviropackllc.com/s/cc_images/cache_2539899204.jpg?t=13246514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8497" y="1752600"/>
            <a:ext cx="2372360" cy="177927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9278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Screening for Adequate 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Identify and list sub-areas of site from which runoff could feasibly be captured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Calculate on-site demand for:</a:t>
            </a:r>
          </a:p>
          <a:p>
            <a:pPr lvl="1"/>
            <a:r>
              <a:rPr lang="en-US" dirty="0" smtClean="0"/>
              <a:t>Toilet </a:t>
            </a:r>
            <a:r>
              <a:rPr lang="en-US" dirty="0"/>
              <a:t>flushing</a:t>
            </a:r>
          </a:p>
          <a:p>
            <a:pPr lvl="1"/>
            <a:r>
              <a:rPr lang="en-US" dirty="0"/>
              <a:t>Landscape Irrigation</a:t>
            </a:r>
          </a:p>
          <a:p>
            <a:pPr lvl="1"/>
            <a:r>
              <a:rPr lang="en-US" dirty="0"/>
              <a:t>Other uses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Compare on-site demand to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drawdown required given:</a:t>
            </a:r>
          </a:p>
          <a:p>
            <a:pPr lvl="1"/>
            <a:r>
              <a:rPr lang="en-US" dirty="0"/>
              <a:t>80% of </a:t>
            </a:r>
            <a:r>
              <a:rPr lang="en-US" dirty="0" smtClean="0"/>
              <a:t>runoff to be used</a:t>
            </a:r>
          </a:p>
          <a:p>
            <a:pPr lvl="1"/>
            <a:r>
              <a:rPr lang="en-US" dirty="0" smtClean="0"/>
              <a:t>50,000 gal. storage/acre impervious area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Oval 5"/>
          <p:cNvSpPr>
            <a:spLocks noChangeArrowheads="1"/>
          </p:cNvSpPr>
          <p:nvPr/>
        </p:nvSpPr>
        <p:spPr bwMode="auto">
          <a:xfrm>
            <a:off x="2573338" y="5334000"/>
            <a:ext cx="2514600" cy="685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Demand 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2590800" y="3290888"/>
            <a:ext cx="2490788" cy="2424112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8" name="Right Arrow 10"/>
          <p:cNvSpPr>
            <a:spLocks noChangeArrowheads="1"/>
          </p:cNvSpPr>
          <p:nvPr/>
        </p:nvSpPr>
        <p:spPr bwMode="auto">
          <a:xfrm>
            <a:off x="5029200" y="5257800"/>
            <a:ext cx="29718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B80C1">
              <a:alpha val="75000"/>
            </a:srgbClr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Reuse (80% of total)</a:t>
            </a:r>
            <a:endParaRPr lang="en-US" b="1" dirty="0">
              <a:solidFill>
                <a:srgbClr val="DBE0E5"/>
              </a:solidFill>
              <a:latin typeface="Futura Md BT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590800" y="5334000"/>
            <a:ext cx="2514600" cy="685800"/>
          </a:xfrm>
          <a:prstGeom prst="ellipse">
            <a:avLst/>
          </a:prstGeom>
          <a:solidFill>
            <a:srgbClr val="4B80C1">
              <a:alpha val="75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590800" y="3276600"/>
            <a:ext cx="2490788" cy="2438400"/>
          </a:xfrm>
          <a:prstGeom prst="rect">
            <a:avLst/>
          </a:prstGeom>
          <a:solidFill>
            <a:srgbClr val="4B80C1">
              <a:alpha val="75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DBE0E5"/>
                </a:solidFill>
                <a:latin typeface="Futura Md BT" pitchFamily="34" charset="0"/>
              </a:rPr>
              <a:t/>
            </a:r>
            <a:br>
              <a:rPr lang="en-US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50,000 </a:t>
            </a:r>
            <a:b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gallons</a:t>
            </a:r>
            <a:b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storage</a:t>
            </a:r>
          </a:p>
          <a:p>
            <a:pPr algn="ctr"/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(for example, </a:t>
            </a:r>
            <a:b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about</a:t>
            </a:r>
            <a:b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25' diameter </a:t>
            </a:r>
            <a:b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x 14' high)</a:t>
            </a:r>
          </a:p>
          <a:p>
            <a:pPr algn="ctr"/>
            <a:endParaRPr lang="en-US" dirty="0">
              <a:solidFill>
                <a:srgbClr val="DBE0E5"/>
              </a:solidFill>
              <a:latin typeface="Futura Md BT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590800" y="3073407"/>
            <a:ext cx="2514600" cy="381000"/>
          </a:xfrm>
          <a:prstGeom prst="ellipse">
            <a:avLst/>
          </a:prstGeom>
          <a:solidFill>
            <a:srgbClr val="4B80C1">
              <a:alpha val="7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 prst="slope"/>
          </a:sp3d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2800" y="1676400"/>
            <a:ext cx="1219200" cy="130003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7" name="TextBox 16"/>
          <p:cNvSpPr txBox="1"/>
          <p:nvPr/>
        </p:nvSpPr>
        <p:spPr>
          <a:xfrm>
            <a:off x="4648200" y="16002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  <a:t>30+ years of </a:t>
            </a:r>
            <a:b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  <a:t>hourly runoff from one acre </a:t>
            </a:r>
            <a:endParaRPr lang="en-US" b="1" dirty="0">
              <a:solidFill>
                <a:srgbClr val="DBE0E5"/>
              </a:solidFill>
              <a:latin typeface="Bookman Old Style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 rot="10800000">
            <a:off x="2057400" y="3276600"/>
            <a:ext cx="533400" cy="2286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52400" y="30480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  <a:t>Overflow</a:t>
            </a:r>
            <a:b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  <a:t>(20% </a:t>
            </a:r>
            <a:b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  <a:t>of total)</a:t>
            </a:r>
            <a:endParaRPr lang="en-US" b="1" dirty="0">
              <a:solidFill>
                <a:srgbClr val="DBE0E5"/>
              </a:solidFill>
              <a:latin typeface="Bookman Old Style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562600" y="2667000"/>
          <a:ext cx="3276600" cy="259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905000"/>
              </a:tblGrid>
              <a:tr h="4313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DBE0E5"/>
                          </a:solidFill>
                          <a:latin typeface="Bookman Old Style" pitchFamily="18" charset="0"/>
                        </a:rPr>
                        <a:t>Table 4-3 on page 41</a:t>
                      </a:r>
                      <a:endParaRPr lang="en-US" sz="1800" b="1" dirty="0">
                        <a:solidFill>
                          <a:srgbClr val="DBE0E5"/>
                        </a:solidFill>
                        <a:latin typeface="Bookman Old Style" pitchFamily="18" charset="0"/>
                      </a:endParaRPr>
                    </a:p>
                  </a:txBody>
                  <a:tcPr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Futura Md BT" pitchFamily="34" charset="0"/>
                      </a:endParaRPr>
                    </a:p>
                  </a:txBody>
                  <a:tcPr anchor="b">
                    <a:solidFill>
                      <a:srgbClr val="DBE0E5"/>
                    </a:solidFill>
                  </a:tcPr>
                </a:tc>
              </a:tr>
              <a:tr h="43135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Rain Gauge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utura Md BT" pitchFamily="34" charset="0"/>
                      </a:endParaRPr>
                    </a:p>
                  </a:txBody>
                  <a:tcPr anchor="b">
                    <a:solidFill>
                      <a:srgbClr val="DBE0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Min.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 Demand</a:t>
                      </a:r>
                      <a:br>
                        <a:rPr lang="en-US" sz="1400" b="1" baseline="0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(gal/day/acre)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utura Md BT" pitchFamily="34" charset="0"/>
                      </a:endParaRPr>
                    </a:p>
                  </a:txBody>
                  <a:tcPr anchor="b">
                    <a:solidFill>
                      <a:srgbClr val="DBE0E5"/>
                    </a:solidFill>
                  </a:tcPr>
                </a:tc>
              </a:tr>
              <a:tr h="3243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Berkeley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5900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utura Md BT" pitchFamily="34" charset="0"/>
                      </a:endParaRPr>
                    </a:p>
                  </a:txBody>
                  <a:tcPr/>
                </a:tc>
              </a:tr>
              <a:tr h="3354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Brentwood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4200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utura Md BT" pitchFamily="34" charset="0"/>
                      </a:endParaRPr>
                    </a:p>
                  </a:txBody>
                  <a:tcPr/>
                </a:tc>
              </a:tr>
              <a:tr h="3354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Martinez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5900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utura Md BT" pitchFamily="34" charset="0"/>
                      </a:endParaRPr>
                    </a:p>
                  </a:txBody>
                  <a:tcPr/>
                </a:tc>
              </a:tr>
              <a:tr h="4121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Dublin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Futura Md BT" pitchFamily="34" charset="0"/>
                        </a:rPr>
                        <a:t>4100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utura Md BT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8" name="Straight Connector 17"/>
          <p:cNvCxnSpPr>
            <a:stCxn id="4" idx="2"/>
          </p:cNvCxnSpPr>
          <p:nvPr/>
        </p:nvCxnSpPr>
        <p:spPr>
          <a:xfrm>
            <a:off x="2590800" y="3263907"/>
            <a:ext cx="0" cy="23748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05400" y="3276600"/>
            <a:ext cx="0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7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13" grpId="0" animBg="1"/>
      <p:bldP spid="14" grpId="0" animBg="1"/>
      <p:bldP spid="17" grpId="0"/>
      <p:bldP spid="20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Roofs or other Surfaces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“List specific impervious areas from which runoff might be feasibly captured or stored.</a:t>
            </a:r>
          </a:p>
          <a:p>
            <a:r>
              <a:rPr lang="en-US" dirty="0" smtClean="0"/>
              <a:t>All contiguous</a:t>
            </a:r>
            <a:br>
              <a:rPr lang="en-US" dirty="0" smtClean="0"/>
            </a:br>
            <a:r>
              <a:rPr lang="en-US" dirty="0" smtClean="0"/>
              <a:t>roof areas </a:t>
            </a:r>
            <a:br>
              <a:rPr lang="en-US" dirty="0" smtClean="0"/>
            </a:br>
            <a:r>
              <a:rPr lang="en-US" dirty="0" smtClean="0"/>
              <a:t>10,000 SF and</a:t>
            </a:r>
            <a:br>
              <a:rPr lang="en-US" dirty="0" smtClean="0"/>
            </a:br>
            <a:r>
              <a:rPr lang="en-US" dirty="0" smtClean="0"/>
              <a:t>greater must</a:t>
            </a:r>
            <a:br>
              <a:rPr lang="en-US" dirty="0" smtClean="0"/>
            </a:br>
            <a:r>
              <a:rPr lang="en-US" dirty="0" smtClean="0"/>
              <a:t>be listed.”</a:t>
            </a:r>
            <a:endParaRPr lang="en-US" dirty="0"/>
          </a:p>
        </p:txBody>
      </p:sp>
      <p:pic>
        <p:nvPicPr>
          <p:cNvPr id="14" name="Picture 2" descr="\\11z3\c\Data\Projects\CCCWP\Workshops\2012-05-17\TownhomesSitePlan.tif"/>
          <p:cNvPicPr>
            <a:picLocks noChangeAspect="1" noChangeArrowheads="1"/>
          </p:cNvPicPr>
          <p:nvPr/>
        </p:nvPicPr>
        <p:blipFill>
          <a:blip r:embed="rId3" cstate="print">
            <a:lum bright="10000" contrast="-32000"/>
          </a:blip>
          <a:srcRect l="22113" t="24775" r="17967" b="11395"/>
          <a:stretch>
            <a:fillRect/>
          </a:stretch>
        </p:blipFill>
        <p:spPr bwMode="auto">
          <a:xfrm>
            <a:off x="4648200" y="3379107"/>
            <a:ext cx="4495800" cy="34788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Freeform 14"/>
          <p:cNvSpPr/>
          <p:nvPr/>
        </p:nvSpPr>
        <p:spPr>
          <a:xfrm>
            <a:off x="4749800" y="3561987"/>
            <a:ext cx="3937000" cy="3246120"/>
          </a:xfrm>
          <a:custGeom>
            <a:avLst/>
            <a:gdLst>
              <a:gd name="connsiteX0" fmla="*/ 716280 w 4089400"/>
              <a:gd name="connsiteY0" fmla="*/ 157480 h 3261360"/>
              <a:gd name="connsiteX1" fmla="*/ 386080 w 4089400"/>
              <a:gd name="connsiteY1" fmla="*/ 76200 h 3261360"/>
              <a:gd name="connsiteX2" fmla="*/ 111760 w 4089400"/>
              <a:gd name="connsiteY2" fmla="*/ 0 h 3261360"/>
              <a:gd name="connsiteX3" fmla="*/ 35560 w 4089400"/>
              <a:gd name="connsiteY3" fmla="*/ 772160 h 3261360"/>
              <a:gd name="connsiteX4" fmla="*/ 0 w 4089400"/>
              <a:gd name="connsiteY4" fmla="*/ 1427480 h 3261360"/>
              <a:gd name="connsiteX5" fmla="*/ 30480 w 4089400"/>
              <a:gd name="connsiteY5" fmla="*/ 1671320 h 3261360"/>
              <a:gd name="connsiteX6" fmla="*/ 127000 w 4089400"/>
              <a:gd name="connsiteY6" fmla="*/ 1930400 h 3261360"/>
              <a:gd name="connsiteX7" fmla="*/ 289560 w 4089400"/>
              <a:gd name="connsiteY7" fmla="*/ 2286000 h 3261360"/>
              <a:gd name="connsiteX8" fmla="*/ 533400 w 4089400"/>
              <a:gd name="connsiteY8" fmla="*/ 2555240 h 3261360"/>
              <a:gd name="connsiteX9" fmla="*/ 660400 w 4089400"/>
              <a:gd name="connsiteY9" fmla="*/ 2656840 h 3261360"/>
              <a:gd name="connsiteX10" fmla="*/ 1112520 w 4089400"/>
              <a:gd name="connsiteY10" fmla="*/ 2895600 h 3261360"/>
              <a:gd name="connsiteX11" fmla="*/ 1290320 w 4089400"/>
              <a:gd name="connsiteY11" fmla="*/ 2946400 h 3261360"/>
              <a:gd name="connsiteX12" fmla="*/ 3144520 w 4089400"/>
              <a:gd name="connsiteY12" fmla="*/ 3164840 h 3261360"/>
              <a:gd name="connsiteX13" fmla="*/ 4089400 w 4089400"/>
              <a:gd name="connsiteY13" fmla="*/ 3261360 h 3261360"/>
              <a:gd name="connsiteX14" fmla="*/ 3952240 w 4089400"/>
              <a:gd name="connsiteY14" fmla="*/ 3098800 h 3261360"/>
              <a:gd name="connsiteX15" fmla="*/ 3769360 w 4089400"/>
              <a:gd name="connsiteY15" fmla="*/ 3108960 h 3261360"/>
              <a:gd name="connsiteX16" fmla="*/ 3769360 w 4089400"/>
              <a:gd name="connsiteY16" fmla="*/ 3108960 h 3261360"/>
              <a:gd name="connsiteX17" fmla="*/ 3357880 w 4089400"/>
              <a:gd name="connsiteY17" fmla="*/ 3078480 h 3261360"/>
              <a:gd name="connsiteX18" fmla="*/ 3368040 w 4089400"/>
              <a:gd name="connsiteY18" fmla="*/ 3042920 h 3261360"/>
              <a:gd name="connsiteX19" fmla="*/ 3246120 w 4089400"/>
              <a:gd name="connsiteY19" fmla="*/ 3032760 h 3261360"/>
              <a:gd name="connsiteX20" fmla="*/ 3210560 w 4089400"/>
              <a:gd name="connsiteY20" fmla="*/ 3053080 h 3261360"/>
              <a:gd name="connsiteX21" fmla="*/ 3042920 w 4089400"/>
              <a:gd name="connsiteY21" fmla="*/ 3042920 h 3261360"/>
              <a:gd name="connsiteX22" fmla="*/ 3042920 w 4089400"/>
              <a:gd name="connsiteY22" fmla="*/ 3007360 h 3261360"/>
              <a:gd name="connsiteX23" fmla="*/ 2768600 w 4089400"/>
              <a:gd name="connsiteY23" fmla="*/ 2976880 h 3261360"/>
              <a:gd name="connsiteX24" fmla="*/ 2768600 w 4089400"/>
              <a:gd name="connsiteY24" fmla="*/ 3002280 h 3261360"/>
              <a:gd name="connsiteX25" fmla="*/ 2722880 w 4089400"/>
              <a:gd name="connsiteY25" fmla="*/ 3002280 h 3261360"/>
              <a:gd name="connsiteX26" fmla="*/ 2580640 w 4089400"/>
              <a:gd name="connsiteY26" fmla="*/ 2971800 h 3261360"/>
              <a:gd name="connsiteX27" fmla="*/ 2550160 w 4089400"/>
              <a:gd name="connsiteY27" fmla="*/ 2941320 h 3261360"/>
              <a:gd name="connsiteX28" fmla="*/ 2443480 w 4089400"/>
              <a:gd name="connsiteY28" fmla="*/ 2931160 h 3261360"/>
              <a:gd name="connsiteX29" fmla="*/ 2433320 w 4089400"/>
              <a:gd name="connsiteY29" fmla="*/ 2951480 h 3261360"/>
              <a:gd name="connsiteX30" fmla="*/ 2026920 w 4089400"/>
              <a:gd name="connsiteY30" fmla="*/ 2900680 h 3261360"/>
              <a:gd name="connsiteX31" fmla="*/ 2026920 w 4089400"/>
              <a:gd name="connsiteY31" fmla="*/ 2895600 h 3261360"/>
              <a:gd name="connsiteX32" fmla="*/ 1905000 w 4089400"/>
              <a:gd name="connsiteY32" fmla="*/ 2854960 h 3261360"/>
              <a:gd name="connsiteX33" fmla="*/ 1920240 w 4089400"/>
              <a:gd name="connsiteY33" fmla="*/ 2743200 h 3261360"/>
              <a:gd name="connsiteX34" fmla="*/ 1884680 w 4089400"/>
              <a:gd name="connsiteY34" fmla="*/ 2733040 h 3261360"/>
              <a:gd name="connsiteX35" fmla="*/ 1894840 w 4089400"/>
              <a:gd name="connsiteY35" fmla="*/ 2585720 h 3261360"/>
              <a:gd name="connsiteX36" fmla="*/ 1955800 w 4089400"/>
              <a:gd name="connsiteY36" fmla="*/ 2580640 h 3261360"/>
              <a:gd name="connsiteX37" fmla="*/ 1960880 w 4089400"/>
              <a:gd name="connsiteY37" fmla="*/ 2473960 h 3261360"/>
              <a:gd name="connsiteX38" fmla="*/ 1752600 w 4089400"/>
              <a:gd name="connsiteY38" fmla="*/ 2438400 h 3261360"/>
              <a:gd name="connsiteX39" fmla="*/ 1722120 w 4089400"/>
              <a:gd name="connsiteY39" fmla="*/ 2570480 h 3261360"/>
              <a:gd name="connsiteX40" fmla="*/ 1762760 w 4089400"/>
              <a:gd name="connsiteY40" fmla="*/ 2565400 h 3261360"/>
              <a:gd name="connsiteX41" fmla="*/ 1656080 w 4089400"/>
              <a:gd name="connsiteY41" fmla="*/ 2717800 h 3261360"/>
              <a:gd name="connsiteX42" fmla="*/ 1656080 w 4089400"/>
              <a:gd name="connsiteY42" fmla="*/ 2687320 h 3261360"/>
              <a:gd name="connsiteX43" fmla="*/ 1574800 w 4089400"/>
              <a:gd name="connsiteY43" fmla="*/ 2819400 h 3261360"/>
              <a:gd name="connsiteX44" fmla="*/ 1463040 w 4089400"/>
              <a:gd name="connsiteY44" fmla="*/ 2748280 h 3261360"/>
              <a:gd name="connsiteX45" fmla="*/ 1468120 w 4089400"/>
              <a:gd name="connsiteY45" fmla="*/ 2783840 h 3261360"/>
              <a:gd name="connsiteX46" fmla="*/ 1087120 w 4089400"/>
              <a:gd name="connsiteY46" fmla="*/ 2565400 h 3261360"/>
              <a:gd name="connsiteX47" fmla="*/ 1102360 w 4089400"/>
              <a:gd name="connsiteY47" fmla="*/ 2565400 h 3261360"/>
              <a:gd name="connsiteX48" fmla="*/ 868680 w 4089400"/>
              <a:gd name="connsiteY48" fmla="*/ 2438400 h 3261360"/>
              <a:gd name="connsiteX49" fmla="*/ 863600 w 4089400"/>
              <a:gd name="connsiteY49" fmla="*/ 2463800 h 3261360"/>
              <a:gd name="connsiteX50" fmla="*/ 523240 w 4089400"/>
              <a:gd name="connsiteY50" fmla="*/ 2270760 h 3261360"/>
              <a:gd name="connsiteX51" fmla="*/ 523240 w 4089400"/>
              <a:gd name="connsiteY51" fmla="*/ 2245360 h 3261360"/>
              <a:gd name="connsiteX52" fmla="*/ 391160 w 4089400"/>
              <a:gd name="connsiteY52" fmla="*/ 2179320 h 3261360"/>
              <a:gd name="connsiteX53" fmla="*/ 472440 w 4089400"/>
              <a:gd name="connsiteY53" fmla="*/ 2057400 h 3261360"/>
              <a:gd name="connsiteX54" fmla="*/ 421640 w 4089400"/>
              <a:gd name="connsiteY54" fmla="*/ 2032000 h 3261360"/>
              <a:gd name="connsiteX55" fmla="*/ 523240 w 4089400"/>
              <a:gd name="connsiteY55" fmla="*/ 1884680 h 3261360"/>
              <a:gd name="connsiteX56" fmla="*/ 538480 w 4089400"/>
              <a:gd name="connsiteY56" fmla="*/ 1910080 h 3261360"/>
              <a:gd name="connsiteX57" fmla="*/ 594360 w 4089400"/>
              <a:gd name="connsiteY57" fmla="*/ 1833880 h 3261360"/>
              <a:gd name="connsiteX58" fmla="*/ 741680 w 4089400"/>
              <a:gd name="connsiteY58" fmla="*/ 1706880 h 3261360"/>
              <a:gd name="connsiteX59" fmla="*/ 701040 w 4089400"/>
              <a:gd name="connsiteY59" fmla="*/ 1595120 h 3261360"/>
              <a:gd name="connsiteX60" fmla="*/ 584200 w 4089400"/>
              <a:gd name="connsiteY60" fmla="*/ 1651000 h 3261360"/>
              <a:gd name="connsiteX61" fmla="*/ 472440 w 4089400"/>
              <a:gd name="connsiteY61" fmla="*/ 1661160 h 3261360"/>
              <a:gd name="connsiteX62" fmla="*/ 472440 w 4089400"/>
              <a:gd name="connsiteY62" fmla="*/ 1661160 h 3261360"/>
              <a:gd name="connsiteX63" fmla="*/ 340360 w 4089400"/>
              <a:gd name="connsiteY63" fmla="*/ 1676400 h 3261360"/>
              <a:gd name="connsiteX64" fmla="*/ 330200 w 4089400"/>
              <a:gd name="connsiteY64" fmla="*/ 1651000 h 3261360"/>
              <a:gd name="connsiteX65" fmla="*/ 208280 w 4089400"/>
              <a:gd name="connsiteY65" fmla="*/ 1630680 h 3261360"/>
              <a:gd name="connsiteX66" fmla="*/ 187960 w 4089400"/>
              <a:gd name="connsiteY66" fmla="*/ 1513840 h 3261360"/>
              <a:gd name="connsiteX67" fmla="*/ 172720 w 4089400"/>
              <a:gd name="connsiteY67" fmla="*/ 1498600 h 3261360"/>
              <a:gd name="connsiteX68" fmla="*/ 177800 w 4089400"/>
              <a:gd name="connsiteY68" fmla="*/ 1112520 h 3261360"/>
              <a:gd name="connsiteX69" fmla="*/ 213360 w 4089400"/>
              <a:gd name="connsiteY69" fmla="*/ 1112520 h 3261360"/>
              <a:gd name="connsiteX70" fmla="*/ 228600 w 4089400"/>
              <a:gd name="connsiteY70" fmla="*/ 848360 h 3261360"/>
              <a:gd name="connsiteX71" fmla="*/ 198120 w 4089400"/>
              <a:gd name="connsiteY71" fmla="*/ 822960 h 3261360"/>
              <a:gd name="connsiteX72" fmla="*/ 208280 w 4089400"/>
              <a:gd name="connsiteY72" fmla="*/ 452120 h 3261360"/>
              <a:gd name="connsiteX73" fmla="*/ 228600 w 4089400"/>
              <a:gd name="connsiteY73" fmla="*/ 421640 h 3261360"/>
              <a:gd name="connsiteX74" fmla="*/ 248920 w 4089400"/>
              <a:gd name="connsiteY74" fmla="*/ 299720 h 3261360"/>
              <a:gd name="connsiteX75" fmla="*/ 365760 w 4089400"/>
              <a:gd name="connsiteY75" fmla="*/ 314960 h 3261360"/>
              <a:gd name="connsiteX76" fmla="*/ 381000 w 4089400"/>
              <a:gd name="connsiteY76" fmla="*/ 279400 h 3261360"/>
              <a:gd name="connsiteX77" fmla="*/ 558800 w 4089400"/>
              <a:gd name="connsiteY77" fmla="*/ 269240 h 3261360"/>
              <a:gd name="connsiteX78" fmla="*/ 558800 w 4089400"/>
              <a:gd name="connsiteY78" fmla="*/ 309880 h 3261360"/>
              <a:gd name="connsiteX79" fmla="*/ 670560 w 4089400"/>
              <a:gd name="connsiteY79" fmla="*/ 320040 h 3261360"/>
              <a:gd name="connsiteX80" fmla="*/ 706120 w 4089400"/>
              <a:gd name="connsiteY80" fmla="*/ 330200 h 3261360"/>
              <a:gd name="connsiteX81" fmla="*/ 716280 w 4089400"/>
              <a:gd name="connsiteY81" fmla="*/ 157480 h 3261360"/>
              <a:gd name="connsiteX0" fmla="*/ 716280 w 3952240"/>
              <a:gd name="connsiteY0" fmla="*/ 157480 h 3246120"/>
              <a:gd name="connsiteX1" fmla="*/ 386080 w 3952240"/>
              <a:gd name="connsiteY1" fmla="*/ 76200 h 3246120"/>
              <a:gd name="connsiteX2" fmla="*/ 111760 w 3952240"/>
              <a:gd name="connsiteY2" fmla="*/ 0 h 3246120"/>
              <a:gd name="connsiteX3" fmla="*/ 35560 w 3952240"/>
              <a:gd name="connsiteY3" fmla="*/ 772160 h 3246120"/>
              <a:gd name="connsiteX4" fmla="*/ 0 w 3952240"/>
              <a:gd name="connsiteY4" fmla="*/ 1427480 h 3246120"/>
              <a:gd name="connsiteX5" fmla="*/ 30480 w 3952240"/>
              <a:gd name="connsiteY5" fmla="*/ 1671320 h 3246120"/>
              <a:gd name="connsiteX6" fmla="*/ 127000 w 3952240"/>
              <a:gd name="connsiteY6" fmla="*/ 1930400 h 3246120"/>
              <a:gd name="connsiteX7" fmla="*/ 289560 w 3952240"/>
              <a:gd name="connsiteY7" fmla="*/ 2286000 h 3246120"/>
              <a:gd name="connsiteX8" fmla="*/ 533400 w 3952240"/>
              <a:gd name="connsiteY8" fmla="*/ 2555240 h 3246120"/>
              <a:gd name="connsiteX9" fmla="*/ 660400 w 3952240"/>
              <a:gd name="connsiteY9" fmla="*/ 2656840 h 3246120"/>
              <a:gd name="connsiteX10" fmla="*/ 1112520 w 3952240"/>
              <a:gd name="connsiteY10" fmla="*/ 2895600 h 3246120"/>
              <a:gd name="connsiteX11" fmla="*/ 1290320 w 3952240"/>
              <a:gd name="connsiteY11" fmla="*/ 2946400 h 3246120"/>
              <a:gd name="connsiteX12" fmla="*/ 3144520 w 3952240"/>
              <a:gd name="connsiteY12" fmla="*/ 3164840 h 3246120"/>
              <a:gd name="connsiteX13" fmla="*/ 3937000 w 3952240"/>
              <a:gd name="connsiteY13" fmla="*/ 3246120 h 3246120"/>
              <a:gd name="connsiteX14" fmla="*/ 3952240 w 3952240"/>
              <a:gd name="connsiteY14" fmla="*/ 3098800 h 3246120"/>
              <a:gd name="connsiteX15" fmla="*/ 3769360 w 3952240"/>
              <a:gd name="connsiteY15" fmla="*/ 3108960 h 3246120"/>
              <a:gd name="connsiteX16" fmla="*/ 3769360 w 3952240"/>
              <a:gd name="connsiteY16" fmla="*/ 3108960 h 3246120"/>
              <a:gd name="connsiteX17" fmla="*/ 3357880 w 3952240"/>
              <a:gd name="connsiteY17" fmla="*/ 3078480 h 3246120"/>
              <a:gd name="connsiteX18" fmla="*/ 3368040 w 3952240"/>
              <a:gd name="connsiteY18" fmla="*/ 3042920 h 3246120"/>
              <a:gd name="connsiteX19" fmla="*/ 3246120 w 3952240"/>
              <a:gd name="connsiteY19" fmla="*/ 3032760 h 3246120"/>
              <a:gd name="connsiteX20" fmla="*/ 3210560 w 3952240"/>
              <a:gd name="connsiteY20" fmla="*/ 3053080 h 3246120"/>
              <a:gd name="connsiteX21" fmla="*/ 3042920 w 3952240"/>
              <a:gd name="connsiteY21" fmla="*/ 3042920 h 3246120"/>
              <a:gd name="connsiteX22" fmla="*/ 3042920 w 3952240"/>
              <a:gd name="connsiteY22" fmla="*/ 3007360 h 3246120"/>
              <a:gd name="connsiteX23" fmla="*/ 2768600 w 3952240"/>
              <a:gd name="connsiteY23" fmla="*/ 2976880 h 3246120"/>
              <a:gd name="connsiteX24" fmla="*/ 2768600 w 3952240"/>
              <a:gd name="connsiteY24" fmla="*/ 3002280 h 3246120"/>
              <a:gd name="connsiteX25" fmla="*/ 2722880 w 3952240"/>
              <a:gd name="connsiteY25" fmla="*/ 3002280 h 3246120"/>
              <a:gd name="connsiteX26" fmla="*/ 2580640 w 3952240"/>
              <a:gd name="connsiteY26" fmla="*/ 2971800 h 3246120"/>
              <a:gd name="connsiteX27" fmla="*/ 2550160 w 3952240"/>
              <a:gd name="connsiteY27" fmla="*/ 2941320 h 3246120"/>
              <a:gd name="connsiteX28" fmla="*/ 2443480 w 3952240"/>
              <a:gd name="connsiteY28" fmla="*/ 2931160 h 3246120"/>
              <a:gd name="connsiteX29" fmla="*/ 2433320 w 3952240"/>
              <a:gd name="connsiteY29" fmla="*/ 2951480 h 3246120"/>
              <a:gd name="connsiteX30" fmla="*/ 2026920 w 3952240"/>
              <a:gd name="connsiteY30" fmla="*/ 2900680 h 3246120"/>
              <a:gd name="connsiteX31" fmla="*/ 2026920 w 3952240"/>
              <a:gd name="connsiteY31" fmla="*/ 2895600 h 3246120"/>
              <a:gd name="connsiteX32" fmla="*/ 1905000 w 3952240"/>
              <a:gd name="connsiteY32" fmla="*/ 2854960 h 3246120"/>
              <a:gd name="connsiteX33" fmla="*/ 1920240 w 3952240"/>
              <a:gd name="connsiteY33" fmla="*/ 2743200 h 3246120"/>
              <a:gd name="connsiteX34" fmla="*/ 1884680 w 3952240"/>
              <a:gd name="connsiteY34" fmla="*/ 2733040 h 3246120"/>
              <a:gd name="connsiteX35" fmla="*/ 1894840 w 3952240"/>
              <a:gd name="connsiteY35" fmla="*/ 2585720 h 3246120"/>
              <a:gd name="connsiteX36" fmla="*/ 1955800 w 3952240"/>
              <a:gd name="connsiteY36" fmla="*/ 2580640 h 3246120"/>
              <a:gd name="connsiteX37" fmla="*/ 1960880 w 3952240"/>
              <a:gd name="connsiteY37" fmla="*/ 2473960 h 3246120"/>
              <a:gd name="connsiteX38" fmla="*/ 1752600 w 3952240"/>
              <a:gd name="connsiteY38" fmla="*/ 2438400 h 3246120"/>
              <a:gd name="connsiteX39" fmla="*/ 1722120 w 3952240"/>
              <a:gd name="connsiteY39" fmla="*/ 2570480 h 3246120"/>
              <a:gd name="connsiteX40" fmla="*/ 1762760 w 3952240"/>
              <a:gd name="connsiteY40" fmla="*/ 2565400 h 3246120"/>
              <a:gd name="connsiteX41" fmla="*/ 1656080 w 3952240"/>
              <a:gd name="connsiteY41" fmla="*/ 2717800 h 3246120"/>
              <a:gd name="connsiteX42" fmla="*/ 1656080 w 3952240"/>
              <a:gd name="connsiteY42" fmla="*/ 2687320 h 3246120"/>
              <a:gd name="connsiteX43" fmla="*/ 1574800 w 3952240"/>
              <a:gd name="connsiteY43" fmla="*/ 2819400 h 3246120"/>
              <a:gd name="connsiteX44" fmla="*/ 1463040 w 3952240"/>
              <a:gd name="connsiteY44" fmla="*/ 2748280 h 3246120"/>
              <a:gd name="connsiteX45" fmla="*/ 1468120 w 3952240"/>
              <a:gd name="connsiteY45" fmla="*/ 2783840 h 3246120"/>
              <a:gd name="connsiteX46" fmla="*/ 1087120 w 3952240"/>
              <a:gd name="connsiteY46" fmla="*/ 2565400 h 3246120"/>
              <a:gd name="connsiteX47" fmla="*/ 1102360 w 3952240"/>
              <a:gd name="connsiteY47" fmla="*/ 2565400 h 3246120"/>
              <a:gd name="connsiteX48" fmla="*/ 868680 w 3952240"/>
              <a:gd name="connsiteY48" fmla="*/ 2438400 h 3246120"/>
              <a:gd name="connsiteX49" fmla="*/ 863600 w 3952240"/>
              <a:gd name="connsiteY49" fmla="*/ 2463800 h 3246120"/>
              <a:gd name="connsiteX50" fmla="*/ 523240 w 3952240"/>
              <a:gd name="connsiteY50" fmla="*/ 2270760 h 3246120"/>
              <a:gd name="connsiteX51" fmla="*/ 523240 w 3952240"/>
              <a:gd name="connsiteY51" fmla="*/ 2245360 h 3246120"/>
              <a:gd name="connsiteX52" fmla="*/ 391160 w 3952240"/>
              <a:gd name="connsiteY52" fmla="*/ 2179320 h 3246120"/>
              <a:gd name="connsiteX53" fmla="*/ 472440 w 3952240"/>
              <a:gd name="connsiteY53" fmla="*/ 2057400 h 3246120"/>
              <a:gd name="connsiteX54" fmla="*/ 421640 w 3952240"/>
              <a:gd name="connsiteY54" fmla="*/ 2032000 h 3246120"/>
              <a:gd name="connsiteX55" fmla="*/ 523240 w 3952240"/>
              <a:gd name="connsiteY55" fmla="*/ 1884680 h 3246120"/>
              <a:gd name="connsiteX56" fmla="*/ 538480 w 3952240"/>
              <a:gd name="connsiteY56" fmla="*/ 1910080 h 3246120"/>
              <a:gd name="connsiteX57" fmla="*/ 594360 w 3952240"/>
              <a:gd name="connsiteY57" fmla="*/ 1833880 h 3246120"/>
              <a:gd name="connsiteX58" fmla="*/ 741680 w 3952240"/>
              <a:gd name="connsiteY58" fmla="*/ 1706880 h 3246120"/>
              <a:gd name="connsiteX59" fmla="*/ 701040 w 3952240"/>
              <a:gd name="connsiteY59" fmla="*/ 1595120 h 3246120"/>
              <a:gd name="connsiteX60" fmla="*/ 584200 w 3952240"/>
              <a:gd name="connsiteY60" fmla="*/ 1651000 h 3246120"/>
              <a:gd name="connsiteX61" fmla="*/ 472440 w 3952240"/>
              <a:gd name="connsiteY61" fmla="*/ 1661160 h 3246120"/>
              <a:gd name="connsiteX62" fmla="*/ 472440 w 3952240"/>
              <a:gd name="connsiteY62" fmla="*/ 1661160 h 3246120"/>
              <a:gd name="connsiteX63" fmla="*/ 340360 w 3952240"/>
              <a:gd name="connsiteY63" fmla="*/ 1676400 h 3246120"/>
              <a:gd name="connsiteX64" fmla="*/ 330200 w 3952240"/>
              <a:gd name="connsiteY64" fmla="*/ 1651000 h 3246120"/>
              <a:gd name="connsiteX65" fmla="*/ 208280 w 3952240"/>
              <a:gd name="connsiteY65" fmla="*/ 1630680 h 3246120"/>
              <a:gd name="connsiteX66" fmla="*/ 187960 w 3952240"/>
              <a:gd name="connsiteY66" fmla="*/ 1513840 h 3246120"/>
              <a:gd name="connsiteX67" fmla="*/ 172720 w 3952240"/>
              <a:gd name="connsiteY67" fmla="*/ 1498600 h 3246120"/>
              <a:gd name="connsiteX68" fmla="*/ 177800 w 3952240"/>
              <a:gd name="connsiteY68" fmla="*/ 1112520 h 3246120"/>
              <a:gd name="connsiteX69" fmla="*/ 213360 w 3952240"/>
              <a:gd name="connsiteY69" fmla="*/ 1112520 h 3246120"/>
              <a:gd name="connsiteX70" fmla="*/ 228600 w 3952240"/>
              <a:gd name="connsiteY70" fmla="*/ 848360 h 3246120"/>
              <a:gd name="connsiteX71" fmla="*/ 198120 w 3952240"/>
              <a:gd name="connsiteY71" fmla="*/ 822960 h 3246120"/>
              <a:gd name="connsiteX72" fmla="*/ 208280 w 3952240"/>
              <a:gd name="connsiteY72" fmla="*/ 452120 h 3246120"/>
              <a:gd name="connsiteX73" fmla="*/ 228600 w 3952240"/>
              <a:gd name="connsiteY73" fmla="*/ 421640 h 3246120"/>
              <a:gd name="connsiteX74" fmla="*/ 248920 w 3952240"/>
              <a:gd name="connsiteY74" fmla="*/ 299720 h 3246120"/>
              <a:gd name="connsiteX75" fmla="*/ 365760 w 3952240"/>
              <a:gd name="connsiteY75" fmla="*/ 314960 h 3246120"/>
              <a:gd name="connsiteX76" fmla="*/ 381000 w 3952240"/>
              <a:gd name="connsiteY76" fmla="*/ 279400 h 3246120"/>
              <a:gd name="connsiteX77" fmla="*/ 558800 w 3952240"/>
              <a:gd name="connsiteY77" fmla="*/ 269240 h 3246120"/>
              <a:gd name="connsiteX78" fmla="*/ 558800 w 3952240"/>
              <a:gd name="connsiteY78" fmla="*/ 309880 h 3246120"/>
              <a:gd name="connsiteX79" fmla="*/ 670560 w 3952240"/>
              <a:gd name="connsiteY79" fmla="*/ 320040 h 3246120"/>
              <a:gd name="connsiteX80" fmla="*/ 706120 w 3952240"/>
              <a:gd name="connsiteY80" fmla="*/ 330200 h 3246120"/>
              <a:gd name="connsiteX81" fmla="*/ 716280 w 395224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48920 w 3937000"/>
              <a:gd name="connsiteY74" fmla="*/ 299720 h 3246120"/>
              <a:gd name="connsiteX75" fmla="*/ 365760 w 3937000"/>
              <a:gd name="connsiteY75" fmla="*/ 314960 h 3246120"/>
              <a:gd name="connsiteX76" fmla="*/ 381000 w 3937000"/>
              <a:gd name="connsiteY76" fmla="*/ 27940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03200 w 3937000"/>
              <a:gd name="connsiteY74" fmla="*/ 350520 h 3246120"/>
              <a:gd name="connsiteX75" fmla="*/ 365760 w 3937000"/>
              <a:gd name="connsiteY75" fmla="*/ 314960 h 3246120"/>
              <a:gd name="connsiteX76" fmla="*/ 381000 w 3937000"/>
              <a:gd name="connsiteY76" fmla="*/ 27940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03200 w 3937000"/>
              <a:gd name="connsiteY74" fmla="*/ 350520 h 3246120"/>
              <a:gd name="connsiteX75" fmla="*/ 365760 w 3937000"/>
              <a:gd name="connsiteY75" fmla="*/ 314960 h 3246120"/>
              <a:gd name="connsiteX76" fmla="*/ 381000 w 3937000"/>
              <a:gd name="connsiteY76" fmla="*/ 27940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03200 w 3937000"/>
              <a:gd name="connsiteY74" fmla="*/ 350520 h 3246120"/>
              <a:gd name="connsiteX75" fmla="*/ 365760 w 3937000"/>
              <a:gd name="connsiteY75" fmla="*/ 314960 h 3246120"/>
              <a:gd name="connsiteX76" fmla="*/ 381000 w 3937000"/>
              <a:gd name="connsiteY76" fmla="*/ 27940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51460 w 3937000"/>
              <a:gd name="connsiteY74" fmla="*/ 320040 h 3246120"/>
              <a:gd name="connsiteX75" fmla="*/ 365760 w 3937000"/>
              <a:gd name="connsiteY75" fmla="*/ 314960 h 3246120"/>
              <a:gd name="connsiteX76" fmla="*/ 381000 w 3937000"/>
              <a:gd name="connsiteY76" fmla="*/ 27940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51460 w 3937000"/>
              <a:gd name="connsiteY74" fmla="*/ 320040 h 3246120"/>
              <a:gd name="connsiteX75" fmla="*/ 365760 w 3937000"/>
              <a:gd name="connsiteY75" fmla="*/ 314960 h 3246120"/>
              <a:gd name="connsiteX76" fmla="*/ 381000 w 3937000"/>
              <a:gd name="connsiteY76" fmla="*/ 26416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213360 w 3937000"/>
              <a:gd name="connsiteY66" fmla="*/ 150622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51460 w 3937000"/>
              <a:gd name="connsiteY74" fmla="*/ 320040 h 3246120"/>
              <a:gd name="connsiteX75" fmla="*/ 365760 w 3937000"/>
              <a:gd name="connsiteY75" fmla="*/ 314960 h 3246120"/>
              <a:gd name="connsiteX76" fmla="*/ 381000 w 3937000"/>
              <a:gd name="connsiteY76" fmla="*/ 26416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213360 w 3937000"/>
              <a:gd name="connsiteY66" fmla="*/ 150622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48920 w 3937000"/>
              <a:gd name="connsiteY73" fmla="*/ 441960 h 3246120"/>
              <a:gd name="connsiteX74" fmla="*/ 251460 w 3937000"/>
              <a:gd name="connsiteY74" fmla="*/ 320040 h 3246120"/>
              <a:gd name="connsiteX75" fmla="*/ 365760 w 3937000"/>
              <a:gd name="connsiteY75" fmla="*/ 314960 h 3246120"/>
              <a:gd name="connsiteX76" fmla="*/ 381000 w 3937000"/>
              <a:gd name="connsiteY76" fmla="*/ 26416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937000" h="3246120">
                <a:moveTo>
                  <a:pt x="716280" y="157480"/>
                </a:moveTo>
                <a:lnTo>
                  <a:pt x="386080" y="76200"/>
                </a:lnTo>
                <a:lnTo>
                  <a:pt x="111760" y="0"/>
                </a:lnTo>
                <a:lnTo>
                  <a:pt x="35560" y="772160"/>
                </a:lnTo>
                <a:lnTo>
                  <a:pt x="0" y="1427480"/>
                </a:lnTo>
                <a:lnTo>
                  <a:pt x="30480" y="1671320"/>
                </a:lnTo>
                <a:lnTo>
                  <a:pt x="127000" y="1930400"/>
                </a:lnTo>
                <a:lnTo>
                  <a:pt x="289560" y="2286000"/>
                </a:lnTo>
                <a:lnTo>
                  <a:pt x="533400" y="2555240"/>
                </a:lnTo>
                <a:lnTo>
                  <a:pt x="660400" y="2656840"/>
                </a:lnTo>
                <a:lnTo>
                  <a:pt x="1112520" y="2895600"/>
                </a:lnTo>
                <a:lnTo>
                  <a:pt x="1290320" y="2946400"/>
                </a:lnTo>
                <a:lnTo>
                  <a:pt x="3144520" y="3164840"/>
                </a:lnTo>
                <a:lnTo>
                  <a:pt x="3937000" y="3246120"/>
                </a:lnTo>
                <a:lnTo>
                  <a:pt x="3937000" y="3093720"/>
                </a:lnTo>
                <a:lnTo>
                  <a:pt x="3769360" y="3108960"/>
                </a:lnTo>
                <a:lnTo>
                  <a:pt x="3769360" y="3108960"/>
                </a:lnTo>
                <a:lnTo>
                  <a:pt x="3357880" y="3078480"/>
                </a:lnTo>
                <a:lnTo>
                  <a:pt x="3368040" y="3042920"/>
                </a:lnTo>
                <a:lnTo>
                  <a:pt x="3246120" y="3032760"/>
                </a:lnTo>
                <a:lnTo>
                  <a:pt x="3210560" y="3053080"/>
                </a:lnTo>
                <a:lnTo>
                  <a:pt x="3042920" y="3042920"/>
                </a:lnTo>
                <a:lnTo>
                  <a:pt x="3042920" y="3007360"/>
                </a:lnTo>
                <a:lnTo>
                  <a:pt x="2768600" y="2976880"/>
                </a:lnTo>
                <a:lnTo>
                  <a:pt x="2768600" y="3002280"/>
                </a:lnTo>
                <a:lnTo>
                  <a:pt x="2722880" y="3002280"/>
                </a:lnTo>
                <a:lnTo>
                  <a:pt x="2580640" y="2971800"/>
                </a:lnTo>
                <a:lnTo>
                  <a:pt x="2550160" y="2941320"/>
                </a:lnTo>
                <a:lnTo>
                  <a:pt x="2443480" y="2931160"/>
                </a:lnTo>
                <a:lnTo>
                  <a:pt x="2433320" y="2951480"/>
                </a:lnTo>
                <a:lnTo>
                  <a:pt x="2026920" y="2900680"/>
                </a:lnTo>
                <a:lnTo>
                  <a:pt x="2026920" y="2895600"/>
                </a:lnTo>
                <a:lnTo>
                  <a:pt x="1905000" y="2854960"/>
                </a:lnTo>
                <a:lnTo>
                  <a:pt x="1920240" y="2743200"/>
                </a:lnTo>
                <a:lnTo>
                  <a:pt x="1884680" y="2733040"/>
                </a:lnTo>
                <a:lnTo>
                  <a:pt x="1894840" y="2585720"/>
                </a:lnTo>
                <a:lnTo>
                  <a:pt x="1955800" y="2580640"/>
                </a:lnTo>
                <a:lnTo>
                  <a:pt x="1960880" y="2473960"/>
                </a:lnTo>
                <a:lnTo>
                  <a:pt x="1752600" y="2438400"/>
                </a:lnTo>
                <a:lnTo>
                  <a:pt x="1722120" y="2570480"/>
                </a:lnTo>
                <a:lnTo>
                  <a:pt x="1762760" y="2565400"/>
                </a:lnTo>
                <a:lnTo>
                  <a:pt x="1656080" y="2717800"/>
                </a:lnTo>
                <a:lnTo>
                  <a:pt x="1656080" y="2687320"/>
                </a:lnTo>
                <a:lnTo>
                  <a:pt x="1574800" y="2819400"/>
                </a:lnTo>
                <a:lnTo>
                  <a:pt x="1463040" y="2748280"/>
                </a:lnTo>
                <a:lnTo>
                  <a:pt x="1468120" y="2783840"/>
                </a:lnTo>
                <a:lnTo>
                  <a:pt x="1087120" y="2565400"/>
                </a:lnTo>
                <a:lnTo>
                  <a:pt x="1102360" y="2565400"/>
                </a:lnTo>
                <a:lnTo>
                  <a:pt x="868680" y="2438400"/>
                </a:lnTo>
                <a:lnTo>
                  <a:pt x="863600" y="2463800"/>
                </a:lnTo>
                <a:lnTo>
                  <a:pt x="523240" y="2270760"/>
                </a:lnTo>
                <a:lnTo>
                  <a:pt x="523240" y="2245360"/>
                </a:lnTo>
                <a:lnTo>
                  <a:pt x="391160" y="2179320"/>
                </a:lnTo>
                <a:lnTo>
                  <a:pt x="472440" y="2057400"/>
                </a:lnTo>
                <a:lnTo>
                  <a:pt x="421640" y="2032000"/>
                </a:lnTo>
                <a:lnTo>
                  <a:pt x="523240" y="1884680"/>
                </a:lnTo>
                <a:lnTo>
                  <a:pt x="538480" y="1910080"/>
                </a:lnTo>
                <a:lnTo>
                  <a:pt x="594360" y="1833880"/>
                </a:lnTo>
                <a:lnTo>
                  <a:pt x="741680" y="1706880"/>
                </a:lnTo>
                <a:lnTo>
                  <a:pt x="701040" y="1595120"/>
                </a:lnTo>
                <a:lnTo>
                  <a:pt x="584200" y="1651000"/>
                </a:lnTo>
                <a:lnTo>
                  <a:pt x="472440" y="1661160"/>
                </a:lnTo>
                <a:lnTo>
                  <a:pt x="472440" y="1661160"/>
                </a:lnTo>
                <a:lnTo>
                  <a:pt x="340360" y="1676400"/>
                </a:lnTo>
                <a:lnTo>
                  <a:pt x="330200" y="1651000"/>
                </a:lnTo>
                <a:lnTo>
                  <a:pt x="208280" y="1630680"/>
                </a:lnTo>
                <a:lnTo>
                  <a:pt x="213360" y="1506220"/>
                </a:lnTo>
                <a:lnTo>
                  <a:pt x="172720" y="1498600"/>
                </a:lnTo>
                <a:cubicBezTo>
                  <a:pt x="174413" y="1369907"/>
                  <a:pt x="176107" y="1241213"/>
                  <a:pt x="177800" y="1112520"/>
                </a:cubicBezTo>
                <a:lnTo>
                  <a:pt x="213360" y="1112520"/>
                </a:lnTo>
                <a:lnTo>
                  <a:pt x="228600" y="848360"/>
                </a:lnTo>
                <a:lnTo>
                  <a:pt x="198120" y="822960"/>
                </a:lnTo>
                <a:lnTo>
                  <a:pt x="208280" y="452120"/>
                </a:lnTo>
                <a:lnTo>
                  <a:pt x="248920" y="441960"/>
                </a:lnTo>
                <a:cubicBezTo>
                  <a:pt x="240453" y="418253"/>
                  <a:pt x="300567" y="341207"/>
                  <a:pt x="251460" y="320040"/>
                </a:cubicBezTo>
                <a:lnTo>
                  <a:pt x="365760" y="314960"/>
                </a:lnTo>
                <a:lnTo>
                  <a:pt x="381000" y="264160"/>
                </a:lnTo>
                <a:lnTo>
                  <a:pt x="558800" y="269240"/>
                </a:lnTo>
                <a:lnTo>
                  <a:pt x="558800" y="309880"/>
                </a:lnTo>
                <a:lnTo>
                  <a:pt x="670560" y="320040"/>
                </a:lnTo>
                <a:lnTo>
                  <a:pt x="706120" y="330200"/>
                </a:lnTo>
                <a:lnTo>
                  <a:pt x="716280" y="157480"/>
                </a:lnTo>
                <a:close/>
              </a:path>
            </a:pathLst>
          </a:custGeom>
          <a:solidFill>
            <a:srgbClr val="4379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513320" y="3771537"/>
            <a:ext cx="1295400" cy="1924050"/>
          </a:xfrm>
          <a:custGeom>
            <a:avLst/>
            <a:gdLst>
              <a:gd name="connsiteX0" fmla="*/ 11430 w 1295400"/>
              <a:gd name="connsiteY0" fmla="*/ 106680 h 1924050"/>
              <a:gd name="connsiteX1" fmla="*/ 11430 w 1295400"/>
              <a:gd name="connsiteY1" fmla="*/ 106680 h 1924050"/>
              <a:gd name="connsiteX2" fmla="*/ 0 w 1295400"/>
              <a:gd name="connsiteY2" fmla="*/ 240030 h 1924050"/>
              <a:gd name="connsiteX3" fmla="*/ 956310 w 1295400"/>
              <a:gd name="connsiteY3" fmla="*/ 350520 h 1924050"/>
              <a:gd name="connsiteX4" fmla="*/ 902970 w 1295400"/>
              <a:gd name="connsiteY4" fmla="*/ 1596390 h 1924050"/>
              <a:gd name="connsiteX5" fmla="*/ 971550 w 1295400"/>
              <a:gd name="connsiteY5" fmla="*/ 1809750 h 1924050"/>
              <a:gd name="connsiteX6" fmla="*/ 1295400 w 1295400"/>
              <a:gd name="connsiteY6" fmla="*/ 1924050 h 1924050"/>
              <a:gd name="connsiteX7" fmla="*/ 1184910 w 1295400"/>
              <a:gd name="connsiteY7" fmla="*/ 335280 h 1924050"/>
              <a:gd name="connsiteX8" fmla="*/ 1165860 w 1295400"/>
              <a:gd name="connsiteY8" fmla="*/ 152400 h 1924050"/>
              <a:gd name="connsiteX9" fmla="*/ 1093470 w 1295400"/>
              <a:gd name="connsiteY9" fmla="*/ 53340 h 1924050"/>
              <a:gd name="connsiteX10" fmla="*/ 967740 w 1295400"/>
              <a:gd name="connsiteY10" fmla="*/ 0 h 1924050"/>
              <a:gd name="connsiteX11" fmla="*/ 822960 w 1295400"/>
              <a:gd name="connsiteY11" fmla="*/ 11430 h 1924050"/>
              <a:gd name="connsiteX12" fmla="*/ 491490 w 1295400"/>
              <a:gd name="connsiteY12" fmla="*/ 76200 h 1924050"/>
              <a:gd name="connsiteX13" fmla="*/ 11430 w 1295400"/>
              <a:gd name="connsiteY13" fmla="*/ 10668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95400" h="1924050">
                <a:moveTo>
                  <a:pt x="11430" y="106680"/>
                </a:moveTo>
                <a:lnTo>
                  <a:pt x="11430" y="106680"/>
                </a:lnTo>
                <a:lnTo>
                  <a:pt x="0" y="240030"/>
                </a:lnTo>
                <a:lnTo>
                  <a:pt x="956310" y="350520"/>
                </a:lnTo>
                <a:lnTo>
                  <a:pt x="902970" y="1596390"/>
                </a:lnTo>
                <a:lnTo>
                  <a:pt x="971550" y="1809750"/>
                </a:lnTo>
                <a:lnTo>
                  <a:pt x="1295400" y="1924050"/>
                </a:lnTo>
                <a:lnTo>
                  <a:pt x="1184910" y="335280"/>
                </a:lnTo>
                <a:lnTo>
                  <a:pt x="1165860" y="152400"/>
                </a:lnTo>
                <a:lnTo>
                  <a:pt x="1093470" y="53340"/>
                </a:lnTo>
                <a:lnTo>
                  <a:pt x="967740" y="0"/>
                </a:lnTo>
                <a:lnTo>
                  <a:pt x="822960" y="11430"/>
                </a:lnTo>
                <a:lnTo>
                  <a:pt x="491490" y="76200"/>
                </a:lnTo>
                <a:lnTo>
                  <a:pt x="11430" y="106680"/>
                </a:lnTo>
                <a:close/>
              </a:path>
            </a:pathLst>
          </a:custGeom>
          <a:solidFill>
            <a:srgbClr val="4379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8656320" y="6221367"/>
            <a:ext cx="354330" cy="594360"/>
          </a:xfrm>
          <a:custGeom>
            <a:avLst/>
            <a:gdLst>
              <a:gd name="connsiteX0" fmla="*/ 45720 w 361950"/>
              <a:gd name="connsiteY0" fmla="*/ 0 h 628650"/>
              <a:gd name="connsiteX1" fmla="*/ 38100 w 361950"/>
              <a:gd name="connsiteY1" fmla="*/ 125730 h 628650"/>
              <a:gd name="connsiteX2" fmla="*/ 64770 w 361950"/>
              <a:gd name="connsiteY2" fmla="*/ 137160 h 628650"/>
              <a:gd name="connsiteX3" fmla="*/ 45720 w 361950"/>
              <a:gd name="connsiteY3" fmla="*/ 327660 h 628650"/>
              <a:gd name="connsiteX4" fmla="*/ 0 w 361950"/>
              <a:gd name="connsiteY4" fmla="*/ 327660 h 628650"/>
              <a:gd name="connsiteX5" fmla="*/ 26670 w 361950"/>
              <a:gd name="connsiteY5" fmla="*/ 624840 h 628650"/>
              <a:gd name="connsiteX6" fmla="*/ 361950 w 361950"/>
              <a:gd name="connsiteY6" fmla="*/ 628650 h 628650"/>
              <a:gd name="connsiteX7" fmla="*/ 217170 w 361950"/>
              <a:gd name="connsiteY7" fmla="*/ 41910 h 628650"/>
              <a:gd name="connsiteX8" fmla="*/ 45720 w 361950"/>
              <a:gd name="connsiteY8" fmla="*/ 0 h 628650"/>
              <a:gd name="connsiteX0" fmla="*/ 45720 w 361950"/>
              <a:gd name="connsiteY0" fmla="*/ 0 h 628650"/>
              <a:gd name="connsiteX1" fmla="*/ 38100 w 361950"/>
              <a:gd name="connsiteY1" fmla="*/ 125730 h 628650"/>
              <a:gd name="connsiteX2" fmla="*/ 64770 w 361950"/>
              <a:gd name="connsiteY2" fmla="*/ 137160 h 628650"/>
              <a:gd name="connsiteX3" fmla="*/ 45720 w 361950"/>
              <a:gd name="connsiteY3" fmla="*/ 327660 h 628650"/>
              <a:gd name="connsiteX4" fmla="*/ 0 w 361950"/>
              <a:gd name="connsiteY4" fmla="*/ 327660 h 628650"/>
              <a:gd name="connsiteX5" fmla="*/ 26670 w 361950"/>
              <a:gd name="connsiteY5" fmla="*/ 624840 h 628650"/>
              <a:gd name="connsiteX6" fmla="*/ 361950 w 361950"/>
              <a:gd name="connsiteY6" fmla="*/ 628650 h 628650"/>
              <a:gd name="connsiteX7" fmla="*/ 247650 w 361950"/>
              <a:gd name="connsiteY7" fmla="*/ 7620 h 628650"/>
              <a:gd name="connsiteX8" fmla="*/ 45720 w 361950"/>
              <a:gd name="connsiteY8" fmla="*/ 0 h 628650"/>
              <a:gd name="connsiteX0" fmla="*/ 45720 w 361950"/>
              <a:gd name="connsiteY0" fmla="*/ 0 h 628650"/>
              <a:gd name="connsiteX1" fmla="*/ 38100 w 361950"/>
              <a:gd name="connsiteY1" fmla="*/ 125730 h 628650"/>
              <a:gd name="connsiteX2" fmla="*/ 64770 w 361950"/>
              <a:gd name="connsiteY2" fmla="*/ 137160 h 628650"/>
              <a:gd name="connsiteX3" fmla="*/ 45720 w 361950"/>
              <a:gd name="connsiteY3" fmla="*/ 327660 h 628650"/>
              <a:gd name="connsiteX4" fmla="*/ 0 w 361950"/>
              <a:gd name="connsiteY4" fmla="*/ 327660 h 628650"/>
              <a:gd name="connsiteX5" fmla="*/ 30480 w 361950"/>
              <a:gd name="connsiteY5" fmla="*/ 586740 h 628650"/>
              <a:gd name="connsiteX6" fmla="*/ 361950 w 361950"/>
              <a:gd name="connsiteY6" fmla="*/ 628650 h 628650"/>
              <a:gd name="connsiteX7" fmla="*/ 247650 w 361950"/>
              <a:gd name="connsiteY7" fmla="*/ 7620 h 628650"/>
              <a:gd name="connsiteX8" fmla="*/ 45720 w 361950"/>
              <a:gd name="connsiteY8" fmla="*/ 0 h 628650"/>
              <a:gd name="connsiteX0" fmla="*/ 45720 w 354330"/>
              <a:gd name="connsiteY0" fmla="*/ 0 h 594360"/>
              <a:gd name="connsiteX1" fmla="*/ 38100 w 354330"/>
              <a:gd name="connsiteY1" fmla="*/ 125730 h 594360"/>
              <a:gd name="connsiteX2" fmla="*/ 64770 w 354330"/>
              <a:gd name="connsiteY2" fmla="*/ 137160 h 594360"/>
              <a:gd name="connsiteX3" fmla="*/ 45720 w 354330"/>
              <a:gd name="connsiteY3" fmla="*/ 327660 h 594360"/>
              <a:gd name="connsiteX4" fmla="*/ 0 w 354330"/>
              <a:gd name="connsiteY4" fmla="*/ 327660 h 594360"/>
              <a:gd name="connsiteX5" fmla="*/ 30480 w 354330"/>
              <a:gd name="connsiteY5" fmla="*/ 586740 h 594360"/>
              <a:gd name="connsiteX6" fmla="*/ 354330 w 354330"/>
              <a:gd name="connsiteY6" fmla="*/ 594360 h 594360"/>
              <a:gd name="connsiteX7" fmla="*/ 247650 w 354330"/>
              <a:gd name="connsiteY7" fmla="*/ 7620 h 594360"/>
              <a:gd name="connsiteX8" fmla="*/ 45720 w 354330"/>
              <a:gd name="connsiteY8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330" h="594360">
                <a:moveTo>
                  <a:pt x="45720" y="0"/>
                </a:moveTo>
                <a:lnTo>
                  <a:pt x="38100" y="125730"/>
                </a:lnTo>
                <a:lnTo>
                  <a:pt x="64770" y="137160"/>
                </a:lnTo>
                <a:lnTo>
                  <a:pt x="45720" y="327660"/>
                </a:lnTo>
                <a:lnTo>
                  <a:pt x="0" y="327660"/>
                </a:lnTo>
                <a:lnTo>
                  <a:pt x="30480" y="586740"/>
                </a:lnTo>
                <a:lnTo>
                  <a:pt x="354330" y="594360"/>
                </a:lnTo>
                <a:lnTo>
                  <a:pt x="247650" y="7620"/>
                </a:lnTo>
                <a:lnTo>
                  <a:pt x="45720" y="0"/>
                </a:lnTo>
                <a:close/>
              </a:path>
            </a:pathLst>
          </a:custGeom>
          <a:solidFill>
            <a:srgbClr val="4379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145530" y="4800237"/>
            <a:ext cx="1005840" cy="464820"/>
          </a:xfrm>
          <a:custGeom>
            <a:avLst/>
            <a:gdLst>
              <a:gd name="connsiteX0" fmla="*/ 11430 w 1005840"/>
              <a:gd name="connsiteY0" fmla="*/ 0 h 464820"/>
              <a:gd name="connsiteX1" fmla="*/ 0 w 1005840"/>
              <a:gd name="connsiteY1" fmla="*/ 430530 h 464820"/>
              <a:gd name="connsiteX2" fmla="*/ 601980 w 1005840"/>
              <a:gd name="connsiteY2" fmla="*/ 449580 h 464820"/>
              <a:gd name="connsiteX3" fmla="*/ 990600 w 1005840"/>
              <a:gd name="connsiteY3" fmla="*/ 464820 h 464820"/>
              <a:gd name="connsiteX4" fmla="*/ 1005840 w 1005840"/>
              <a:gd name="connsiteY4" fmla="*/ 34290 h 464820"/>
              <a:gd name="connsiteX5" fmla="*/ 11430 w 1005840"/>
              <a:gd name="connsiteY5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840" h="464820">
                <a:moveTo>
                  <a:pt x="11430" y="0"/>
                </a:moveTo>
                <a:lnTo>
                  <a:pt x="0" y="430530"/>
                </a:lnTo>
                <a:lnTo>
                  <a:pt x="601980" y="449580"/>
                </a:lnTo>
                <a:lnTo>
                  <a:pt x="990600" y="464820"/>
                </a:lnTo>
                <a:lnTo>
                  <a:pt x="1005840" y="34290"/>
                </a:lnTo>
                <a:lnTo>
                  <a:pt x="11430" y="0"/>
                </a:lnTo>
                <a:close/>
              </a:path>
            </a:pathLst>
          </a:custGeom>
          <a:solidFill>
            <a:srgbClr val="4379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56626" y="3832546"/>
            <a:ext cx="457200" cy="1375526"/>
          </a:xfrm>
          <a:prstGeom prst="rect">
            <a:avLst/>
          </a:prstGeom>
          <a:solidFill>
            <a:srgbClr val="CC9B0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848600" y="4293507"/>
            <a:ext cx="457200" cy="1375526"/>
          </a:xfrm>
          <a:prstGeom prst="rect">
            <a:avLst/>
          </a:prstGeom>
          <a:solidFill>
            <a:srgbClr val="CC9B0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580890">
            <a:off x="6411663" y="3422876"/>
            <a:ext cx="457200" cy="1676400"/>
          </a:xfrm>
          <a:prstGeom prst="rect">
            <a:avLst/>
          </a:prstGeom>
          <a:solidFill>
            <a:srgbClr val="CC9B0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7062854">
            <a:off x="5601709" y="5188890"/>
            <a:ext cx="457200" cy="1397516"/>
          </a:xfrm>
          <a:prstGeom prst="rect">
            <a:avLst/>
          </a:prstGeom>
          <a:solidFill>
            <a:srgbClr val="CC9B0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5844372">
            <a:off x="7444482" y="5305688"/>
            <a:ext cx="457200" cy="2045494"/>
          </a:xfrm>
          <a:prstGeom prst="rect">
            <a:avLst/>
          </a:prstGeom>
          <a:solidFill>
            <a:srgbClr val="CC9B0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425440" y="3718197"/>
            <a:ext cx="3455670" cy="2472690"/>
          </a:xfrm>
          <a:custGeom>
            <a:avLst/>
            <a:gdLst>
              <a:gd name="connsiteX0" fmla="*/ 68580 w 3455670"/>
              <a:gd name="connsiteY0" fmla="*/ 0 h 2472690"/>
              <a:gd name="connsiteX1" fmla="*/ 34290 w 3455670"/>
              <a:gd name="connsiteY1" fmla="*/ 80010 h 2472690"/>
              <a:gd name="connsiteX2" fmla="*/ 0 w 3455670"/>
              <a:gd name="connsiteY2" fmla="*/ 1177290 h 2472690"/>
              <a:gd name="connsiteX3" fmla="*/ 3810 w 3455670"/>
              <a:gd name="connsiteY3" fmla="*/ 1295400 h 2472690"/>
              <a:gd name="connsiteX4" fmla="*/ 38100 w 3455670"/>
              <a:gd name="connsiteY4" fmla="*/ 1447800 h 2472690"/>
              <a:gd name="connsiteX5" fmla="*/ 175260 w 3455670"/>
              <a:gd name="connsiteY5" fmla="*/ 1672590 h 2472690"/>
              <a:gd name="connsiteX6" fmla="*/ 419100 w 3455670"/>
              <a:gd name="connsiteY6" fmla="*/ 1851660 h 2472690"/>
              <a:gd name="connsiteX7" fmla="*/ 1089660 w 3455670"/>
              <a:gd name="connsiteY7" fmla="*/ 2179320 h 2472690"/>
              <a:gd name="connsiteX8" fmla="*/ 1409700 w 3455670"/>
              <a:gd name="connsiteY8" fmla="*/ 2221230 h 2472690"/>
              <a:gd name="connsiteX9" fmla="*/ 3364230 w 3455670"/>
              <a:gd name="connsiteY9" fmla="*/ 2472690 h 2472690"/>
              <a:gd name="connsiteX10" fmla="*/ 3455670 w 3455670"/>
              <a:gd name="connsiteY10" fmla="*/ 2465070 h 2472690"/>
              <a:gd name="connsiteX11" fmla="*/ 3387090 w 3455670"/>
              <a:gd name="connsiteY11" fmla="*/ 2160270 h 2472690"/>
              <a:gd name="connsiteX12" fmla="*/ 2400300 w 3455670"/>
              <a:gd name="connsiteY12" fmla="*/ 2049780 h 2472690"/>
              <a:gd name="connsiteX13" fmla="*/ 2354580 w 3455670"/>
              <a:gd name="connsiteY13" fmla="*/ 2019300 h 2472690"/>
              <a:gd name="connsiteX14" fmla="*/ 2331720 w 3455670"/>
              <a:gd name="connsiteY14" fmla="*/ 1981200 h 2472690"/>
              <a:gd name="connsiteX15" fmla="*/ 2331720 w 3455670"/>
              <a:gd name="connsiteY15" fmla="*/ 1943100 h 2472690"/>
              <a:gd name="connsiteX16" fmla="*/ 2392680 w 3455670"/>
              <a:gd name="connsiteY16" fmla="*/ 571500 h 2472690"/>
              <a:gd name="connsiteX17" fmla="*/ 2133600 w 3455670"/>
              <a:gd name="connsiteY17" fmla="*/ 571500 h 2472690"/>
              <a:gd name="connsiteX18" fmla="*/ 2118360 w 3455670"/>
              <a:gd name="connsiteY18" fmla="*/ 1264920 h 2472690"/>
              <a:gd name="connsiteX19" fmla="*/ 2004060 w 3455670"/>
              <a:gd name="connsiteY19" fmla="*/ 1272540 h 2472690"/>
              <a:gd name="connsiteX20" fmla="*/ 1992630 w 3455670"/>
              <a:gd name="connsiteY20" fmla="*/ 1535430 h 2472690"/>
              <a:gd name="connsiteX21" fmla="*/ 2084070 w 3455670"/>
              <a:gd name="connsiteY21" fmla="*/ 1546860 h 2472690"/>
              <a:gd name="connsiteX22" fmla="*/ 2072640 w 3455670"/>
              <a:gd name="connsiteY22" fmla="*/ 1939290 h 2472690"/>
              <a:gd name="connsiteX23" fmla="*/ 2045970 w 3455670"/>
              <a:gd name="connsiteY23" fmla="*/ 1943100 h 2472690"/>
              <a:gd name="connsiteX24" fmla="*/ 2026920 w 3455670"/>
              <a:gd name="connsiteY24" fmla="*/ 1943100 h 2472690"/>
              <a:gd name="connsiteX25" fmla="*/ 2019300 w 3455670"/>
              <a:gd name="connsiteY25" fmla="*/ 1924050 h 2472690"/>
              <a:gd name="connsiteX26" fmla="*/ 2026920 w 3455670"/>
              <a:gd name="connsiteY26" fmla="*/ 1695450 h 2472690"/>
              <a:gd name="connsiteX27" fmla="*/ 1268730 w 3455670"/>
              <a:gd name="connsiteY27" fmla="*/ 1661160 h 2472690"/>
              <a:gd name="connsiteX28" fmla="*/ 1261110 w 3455670"/>
              <a:gd name="connsiteY28" fmla="*/ 1634490 h 2472690"/>
              <a:gd name="connsiteX29" fmla="*/ 1051560 w 3455670"/>
              <a:gd name="connsiteY29" fmla="*/ 1626870 h 2472690"/>
              <a:gd name="connsiteX30" fmla="*/ 1040130 w 3455670"/>
              <a:gd name="connsiteY30" fmla="*/ 1805940 h 2472690"/>
              <a:gd name="connsiteX31" fmla="*/ 1040130 w 3455670"/>
              <a:gd name="connsiteY31" fmla="*/ 1805940 h 2472690"/>
              <a:gd name="connsiteX32" fmla="*/ 1017270 w 3455670"/>
              <a:gd name="connsiteY32" fmla="*/ 1805940 h 2472690"/>
              <a:gd name="connsiteX33" fmla="*/ 422910 w 3455670"/>
              <a:gd name="connsiteY33" fmla="*/ 1516380 h 2472690"/>
              <a:gd name="connsiteX34" fmla="*/ 403860 w 3455670"/>
              <a:gd name="connsiteY34" fmla="*/ 1478280 h 2472690"/>
              <a:gd name="connsiteX35" fmla="*/ 415290 w 3455670"/>
              <a:gd name="connsiteY35" fmla="*/ 1455420 h 2472690"/>
              <a:gd name="connsiteX36" fmla="*/ 472440 w 3455670"/>
              <a:gd name="connsiteY36" fmla="*/ 1455420 h 2472690"/>
              <a:gd name="connsiteX37" fmla="*/ 605790 w 3455670"/>
              <a:gd name="connsiteY37" fmla="*/ 1455420 h 2472690"/>
              <a:gd name="connsiteX38" fmla="*/ 617220 w 3455670"/>
              <a:gd name="connsiteY38" fmla="*/ 1143000 h 2472690"/>
              <a:gd name="connsiteX39" fmla="*/ 396240 w 3455670"/>
              <a:gd name="connsiteY39" fmla="*/ 1112520 h 2472690"/>
              <a:gd name="connsiteX40" fmla="*/ 377190 w 3455670"/>
              <a:gd name="connsiteY40" fmla="*/ 1112520 h 2472690"/>
              <a:gd name="connsiteX41" fmla="*/ 358140 w 3455670"/>
              <a:gd name="connsiteY41" fmla="*/ 1101090 h 2472690"/>
              <a:gd name="connsiteX42" fmla="*/ 358140 w 3455670"/>
              <a:gd name="connsiteY42" fmla="*/ 1074420 h 2472690"/>
              <a:gd name="connsiteX43" fmla="*/ 388620 w 3455670"/>
              <a:gd name="connsiteY43" fmla="*/ 1062990 h 2472690"/>
              <a:gd name="connsiteX44" fmla="*/ 461010 w 3455670"/>
              <a:gd name="connsiteY44" fmla="*/ 1059180 h 2472690"/>
              <a:gd name="connsiteX45" fmla="*/ 2042160 w 3455670"/>
              <a:gd name="connsiteY45" fmla="*/ 1123950 h 2472690"/>
              <a:gd name="connsiteX46" fmla="*/ 2045970 w 3455670"/>
              <a:gd name="connsiteY46" fmla="*/ 864870 h 2472690"/>
              <a:gd name="connsiteX47" fmla="*/ 400050 w 3455670"/>
              <a:gd name="connsiteY47" fmla="*/ 807720 h 2472690"/>
              <a:gd name="connsiteX48" fmla="*/ 354330 w 3455670"/>
              <a:gd name="connsiteY48" fmla="*/ 792480 h 2472690"/>
              <a:gd name="connsiteX49" fmla="*/ 335280 w 3455670"/>
              <a:gd name="connsiteY49" fmla="*/ 777240 h 2472690"/>
              <a:gd name="connsiteX50" fmla="*/ 331470 w 3455670"/>
              <a:gd name="connsiteY50" fmla="*/ 750570 h 2472690"/>
              <a:gd name="connsiteX51" fmla="*/ 331470 w 3455670"/>
              <a:gd name="connsiteY51" fmla="*/ 712470 h 2472690"/>
              <a:gd name="connsiteX52" fmla="*/ 346710 w 3455670"/>
              <a:gd name="connsiteY52" fmla="*/ 201930 h 2472690"/>
              <a:gd name="connsiteX53" fmla="*/ 369570 w 3455670"/>
              <a:gd name="connsiteY53" fmla="*/ 76200 h 2472690"/>
              <a:gd name="connsiteX54" fmla="*/ 68580 w 3455670"/>
              <a:gd name="connsiteY54" fmla="*/ 0 h 247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455670" h="2472690">
                <a:moveTo>
                  <a:pt x="68580" y="0"/>
                </a:moveTo>
                <a:lnTo>
                  <a:pt x="34290" y="80010"/>
                </a:lnTo>
                <a:lnTo>
                  <a:pt x="0" y="1177290"/>
                </a:lnTo>
                <a:lnTo>
                  <a:pt x="3810" y="1295400"/>
                </a:lnTo>
                <a:lnTo>
                  <a:pt x="38100" y="1447800"/>
                </a:lnTo>
                <a:lnTo>
                  <a:pt x="175260" y="1672590"/>
                </a:lnTo>
                <a:lnTo>
                  <a:pt x="419100" y="1851660"/>
                </a:lnTo>
                <a:lnTo>
                  <a:pt x="1089660" y="2179320"/>
                </a:lnTo>
                <a:lnTo>
                  <a:pt x="1409700" y="2221230"/>
                </a:lnTo>
                <a:lnTo>
                  <a:pt x="3364230" y="2472690"/>
                </a:lnTo>
                <a:lnTo>
                  <a:pt x="3455670" y="2465070"/>
                </a:lnTo>
                <a:lnTo>
                  <a:pt x="3387090" y="2160270"/>
                </a:lnTo>
                <a:lnTo>
                  <a:pt x="2400300" y="2049780"/>
                </a:lnTo>
                <a:lnTo>
                  <a:pt x="2354580" y="2019300"/>
                </a:lnTo>
                <a:lnTo>
                  <a:pt x="2331720" y="1981200"/>
                </a:lnTo>
                <a:lnTo>
                  <a:pt x="2331720" y="1943100"/>
                </a:lnTo>
                <a:lnTo>
                  <a:pt x="2392680" y="571500"/>
                </a:lnTo>
                <a:lnTo>
                  <a:pt x="2133600" y="571500"/>
                </a:lnTo>
                <a:lnTo>
                  <a:pt x="2118360" y="1264920"/>
                </a:lnTo>
                <a:lnTo>
                  <a:pt x="2004060" y="1272540"/>
                </a:lnTo>
                <a:lnTo>
                  <a:pt x="1992630" y="1535430"/>
                </a:lnTo>
                <a:lnTo>
                  <a:pt x="2084070" y="1546860"/>
                </a:lnTo>
                <a:lnTo>
                  <a:pt x="2072640" y="1939290"/>
                </a:lnTo>
                <a:lnTo>
                  <a:pt x="2045970" y="1943100"/>
                </a:lnTo>
                <a:lnTo>
                  <a:pt x="2026920" y="1943100"/>
                </a:lnTo>
                <a:lnTo>
                  <a:pt x="2019300" y="1924050"/>
                </a:lnTo>
                <a:lnTo>
                  <a:pt x="2026920" y="1695450"/>
                </a:lnTo>
                <a:lnTo>
                  <a:pt x="1268730" y="1661160"/>
                </a:lnTo>
                <a:lnTo>
                  <a:pt x="1261110" y="1634490"/>
                </a:lnTo>
                <a:lnTo>
                  <a:pt x="1051560" y="1626870"/>
                </a:lnTo>
                <a:lnTo>
                  <a:pt x="1040130" y="1805940"/>
                </a:lnTo>
                <a:lnTo>
                  <a:pt x="1040130" y="1805940"/>
                </a:lnTo>
                <a:lnTo>
                  <a:pt x="1017270" y="1805940"/>
                </a:lnTo>
                <a:lnTo>
                  <a:pt x="422910" y="1516380"/>
                </a:lnTo>
                <a:lnTo>
                  <a:pt x="403860" y="1478280"/>
                </a:lnTo>
                <a:lnTo>
                  <a:pt x="415290" y="1455420"/>
                </a:lnTo>
                <a:lnTo>
                  <a:pt x="472440" y="1455420"/>
                </a:lnTo>
                <a:lnTo>
                  <a:pt x="605790" y="1455420"/>
                </a:lnTo>
                <a:lnTo>
                  <a:pt x="617220" y="1143000"/>
                </a:lnTo>
                <a:lnTo>
                  <a:pt x="396240" y="1112520"/>
                </a:lnTo>
                <a:lnTo>
                  <a:pt x="377190" y="1112520"/>
                </a:lnTo>
                <a:lnTo>
                  <a:pt x="358140" y="1101090"/>
                </a:lnTo>
                <a:lnTo>
                  <a:pt x="358140" y="1074420"/>
                </a:lnTo>
                <a:lnTo>
                  <a:pt x="388620" y="1062990"/>
                </a:lnTo>
                <a:lnTo>
                  <a:pt x="461010" y="1059180"/>
                </a:lnTo>
                <a:lnTo>
                  <a:pt x="2042160" y="1123950"/>
                </a:lnTo>
                <a:lnTo>
                  <a:pt x="2045970" y="864870"/>
                </a:lnTo>
                <a:lnTo>
                  <a:pt x="400050" y="807720"/>
                </a:lnTo>
                <a:lnTo>
                  <a:pt x="354330" y="792480"/>
                </a:lnTo>
                <a:lnTo>
                  <a:pt x="335280" y="777240"/>
                </a:lnTo>
                <a:lnTo>
                  <a:pt x="331470" y="750570"/>
                </a:lnTo>
                <a:lnTo>
                  <a:pt x="331470" y="712470"/>
                </a:lnTo>
                <a:lnTo>
                  <a:pt x="346710" y="201930"/>
                </a:lnTo>
                <a:lnTo>
                  <a:pt x="369570" y="76200"/>
                </a:lnTo>
                <a:lnTo>
                  <a:pt x="68580" y="0"/>
                </a:lnTo>
                <a:close/>
              </a:path>
            </a:pathLst>
          </a:custGeom>
          <a:solidFill>
            <a:schemeClr val="bg2">
              <a:lumMod val="25000"/>
              <a:alpha val="5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620000" y="6858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40</a:t>
            </a:r>
            <a:endParaRPr lang="en-US" b="1" dirty="0"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0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Default Toilet Flushing Use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600202"/>
          <a:ext cx="7772400" cy="4240931"/>
        </p:xfrm>
        <a:graphic>
          <a:graphicData uri="http://schemas.openxmlformats.org/drawingml/2006/table">
            <a:tbl>
              <a:tblPr/>
              <a:tblGrid>
                <a:gridCol w="2260722"/>
                <a:gridCol w="2148620"/>
                <a:gridCol w="1961784"/>
                <a:gridCol w="1401274"/>
              </a:tblGrid>
              <a:tr h="102858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i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Land Use Type</a:t>
                      </a:r>
                      <a:endParaRPr lang="en-US" sz="2800" b="1" dirty="0">
                        <a:solidFill>
                          <a:srgbClr val="DBE0E5"/>
                        </a:solidFill>
                        <a:latin typeface="Futura Md BT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i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User Unit</a:t>
                      </a:r>
                      <a:endParaRPr lang="en-US" sz="2800" b="1" dirty="0">
                        <a:solidFill>
                          <a:srgbClr val="DBE0E5"/>
                        </a:solidFill>
                        <a:latin typeface="Futura Md BT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i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User Unit Factor (Optional—use project-specific data if available)</a:t>
                      </a:r>
                      <a:endParaRPr lang="en-US" sz="2800" b="1" dirty="0">
                        <a:solidFill>
                          <a:srgbClr val="DBE0E5"/>
                        </a:solidFill>
                        <a:latin typeface="Futura Md BT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i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Daily Use/Unit (gal./day</a:t>
                      </a:r>
                      <a:r>
                        <a:rPr lang="en-US" sz="1600" b="1" i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/</a:t>
                      </a:r>
                      <a:br>
                        <a:rPr lang="en-US" sz="1600" b="1" i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600" b="1" i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user unit)*</a:t>
                      </a:r>
                      <a:endParaRPr lang="en-US" sz="2800" b="1" dirty="0">
                        <a:solidFill>
                          <a:srgbClr val="DBE0E5"/>
                        </a:solidFill>
                        <a:latin typeface="Futura Md BT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6191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Residential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Resident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2.8 residents/ dwelling unit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8.6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6191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Office or Retail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Employee </a:t>
                      </a:r>
                      <a:b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(non-visitor)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200 SF</a:t>
                      </a:r>
                      <a:r>
                        <a:rPr lang="en-US" sz="1800" b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/</a:t>
                      </a:r>
                      <a:br>
                        <a:rPr lang="en-US" sz="1800" b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employee</a:t>
                      </a:r>
                      <a:endParaRPr lang="en-US" sz="1800" b="1" dirty="0">
                        <a:solidFill>
                          <a:srgbClr val="DBE0E5"/>
                        </a:solidFill>
                        <a:latin typeface="Futura Md BT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6.9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302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Schools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Employee (does not include students)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50 SF</a:t>
                      </a:r>
                      <a:r>
                        <a:rPr lang="en-US" sz="1800" b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/</a:t>
                      </a:r>
                      <a:br>
                        <a:rPr lang="en-US" sz="1800" b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employee</a:t>
                      </a:r>
                      <a:endParaRPr lang="en-US" sz="1800" b="1" dirty="0">
                        <a:solidFill>
                          <a:srgbClr val="DBE0E5"/>
                        </a:solidFill>
                        <a:latin typeface="Futura Md BT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33.9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655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Industrial Uses </a:t>
                      </a:r>
                      <a:r>
                        <a:rPr lang="en-US" sz="1800" b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800" b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 smtClean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not including process water)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Employee </a:t>
                      </a:r>
                      <a:b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(non-visitor)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rgbClr val="DBE0E5"/>
                        </a:solidFill>
                        <a:latin typeface="Futura Md BT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rgbClr val="DBE0E5"/>
                          </a:solidFill>
                          <a:latin typeface="Futura Md BT" pitchFamily="34" charset="0"/>
                          <a:ea typeface="Times New Roman"/>
                          <a:cs typeface="Times New Roman"/>
                        </a:rPr>
                        <a:t>5.4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E0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6096000"/>
            <a:ext cx="291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DBE0E5"/>
                </a:solidFill>
              </a:rPr>
              <a:t>*Or use project-specific data</a:t>
            </a:r>
            <a:endParaRPr lang="en-US" b="1" i="1" dirty="0">
              <a:solidFill>
                <a:srgbClr val="DBE0E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1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C.3 Regulatory </a:t>
            </a:r>
            <a:r>
              <a:rPr lang="en-US" dirty="0"/>
              <a:t>History</a:t>
            </a:r>
          </a:p>
        </p:txBody>
      </p:sp>
      <p:graphicFrame>
        <p:nvGraphicFramePr>
          <p:cNvPr id="56591" name="Group 27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45473"/>
              </p:ext>
            </p:extLst>
          </p:nvPr>
        </p:nvGraphicFramePr>
        <p:xfrm>
          <a:off x="1143000" y="1676400"/>
          <a:ext cx="7620000" cy="4556760"/>
        </p:xfrm>
        <a:graphic>
          <a:graphicData uri="http://schemas.openxmlformats.org/drawingml/2006/table">
            <a:tbl>
              <a:tblPr/>
              <a:tblGrid>
                <a:gridCol w="1143000"/>
                <a:gridCol w="6477000"/>
              </a:tblGrid>
              <a:tr h="801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1987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Congress adds Section 402(p) to Clean Water Act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3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1990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USEPA regulations require states to issue </a:t>
                      </a:r>
                      <a:r>
                        <a:rPr kumimoji="0" lang="en-US" sz="2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stormwater</a:t>
                      </a: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NPDES permits to large municipalities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1990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Regional Water Board issues first Bay Area </a:t>
                      </a:r>
                      <a:r>
                        <a:rPr kumimoji="0" lang="en-US" sz="2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stormwater</a:t>
                      </a: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NPDES permits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0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2000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State Water Resources Control Board “Bellflower decision” confirms municipalities must require new developments to treat runoff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32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OVERVIEW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5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Use Development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065652"/>
              </p:ext>
            </p:extLst>
          </p:nvPr>
        </p:nvGraphicFramePr>
        <p:xfrm>
          <a:off x="304800" y="1600200"/>
          <a:ext cx="86106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762000"/>
                <a:gridCol w="762000"/>
                <a:gridCol w="838200"/>
                <a:gridCol w="1295400"/>
                <a:gridCol w="838200"/>
                <a:gridCol w="914400"/>
                <a:gridCol w="685800"/>
                <a:gridCol w="990600"/>
                <a:gridCol w="838200"/>
              </a:tblGrid>
              <a:tr h="203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A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>
                    <a:solidFill>
                      <a:schemeClr val="accent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B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>
                    <a:solidFill>
                      <a:schemeClr val="accent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C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>
                    <a:solidFill>
                      <a:schemeClr val="accent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D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>
                    <a:solidFill>
                      <a:schemeClr val="accent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E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>
                    <a:solidFill>
                      <a:schemeClr val="accent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F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>
                    <a:solidFill>
                      <a:schemeClr val="accent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G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>
                    <a:solidFill>
                      <a:schemeClr val="accent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H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>
                    <a:solidFill>
                      <a:schemeClr val="accent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I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>
                    <a:solidFill>
                      <a:schemeClr val="accent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J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>
                    <a:solidFill>
                      <a:schemeClr val="accent1">
                        <a:alpha val="94000"/>
                      </a:schemeClr>
                    </a:solidFill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Area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SF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Acres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Uses and User Units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Toilet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and Urinal Usage</a:t>
                      </a:r>
                    </a:p>
                    <a:p>
                      <a:pPr algn="ctr"/>
                      <a:r>
                        <a:rPr lang="en-US" sz="1400" baseline="0" dirty="0" smtClean="0">
                          <a:latin typeface="Futura Md BT" pitchFamily="34" charset="0"/>
                        </a:rPr>
                        <a:t>(gal/day)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Water Use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per Acre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Futura Md BT" pitchFamily="34" charset="0"/>
                        </a:rPr>
                        <a:t>Req’d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Demand per Acre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F&gt;G?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Adjacent pervious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area</a:t>
                      </a:r>
                      <a:r>
                        <a:rPr lang="en-US" sz="1400" b="1" baseline="0" dirty="0" smtClean="0">
                          <a:latin typeface="Futura Md BT" pitchFamily="34" charset="0"/>
                        </a:rPr>
                        <a:t> </a:t>
                      </a:r>
                      <a:r>
                        <a:rPr kumimoji="0" lang="en-US" sz="1400" b="1" kern="1200" baseline="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≥ 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2.5 </a:t>
                      </a:r>
                      <a:r>
                        <a:rPr lang="en-US" sz="1400" b="1" dirty="0" smtClean="0">
                          <a:latin typeface="Futura Md BT" pitchFamily="34" charset="0"/>
                          <a:sym typeface="Symbol"/>
                        </a:rPr>
                        <a:t>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“B”?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Other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Use ≥ “G”?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68000"/>
                      </a:schemeClr>
                    </a:solidFill>
                  </a:tcPr>
                </a:tc>
              </a:tr>
              <a:tr h="3835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B-1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utura Md BT" pitchFamily="34" charset="0"/>
                        </a:rPr>
                        <a:t>21000</a:t>
                      </a:r>
                      <a:endParaRPr lang="en-US" sz="1400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0.48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Futura Md BT" pitchFamily="34" charset="0"/>
                        </a:rPr>
                        <a:t>77 DUs</a:t>
                      </a:r>
                      <a:r>
                        <a:rPr lang="en-US" sz="1600" b="1" baseline="0" dirty="0" smtClean="0">
                          <a:latin typeface="Futura Md BT" pitchFamily="34" charset="0"/>
                        </a:rPr>
                        <a:t> + 9000 SF Retail</a:t>
                      </a:r>
                      <a:endParaRPr lang="en-US" sz="1600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57150" indent="0" algn="l">
                        <a:tabLst>
                          <a:tab pos="914400" algn="r"/>
                        </a:tabLst>
                      </a:pPr>
                      <a:r>
                        <a:rPr lang="en-US" b="1" dirty="0" smtClean="0">
                          <a:latin typeface="Futura Md BT" pitchFamily="34" charset="0"/>
                        </a:rPr>
                        <a:t>	1854</a:t>
                      </a:r>
                    </a:p>
                    <a:p>
                      <a:pPr marL="57150" indent="0" algn="l">
                        <a:tabLst>
                          <a:tab pos="914400" algn="r"/>
                        </a:tabLst>
                      </a:pPr>
                      <a:r>
                        <a:rPr lang="en-US" b="1" u="sng" dirty="0" smtClean="0">
                          <a:latin typeface="Futura Md BT" pitchFamily="34" charset="0"/>
                        </a:rPr>
                        <a:t>	+ 310</a:t>
                      </a:r>
                      <a:endParaRPr lang="en-US" b="1" u="none" dirty="0" smtClean="0">
                        <a:latin typeface="Futura Md BT" pitchFamily="34" charset="0"/>
                      </a:endParaRPr>
                    </a:p>
                    <a:p>
                      <a:pPr marL="57150" indent="0" algn="l">
                        <a:tabLst>
                          <a:tab pos="914400" algn="r"/>
                        </a:tabLst>
                      </a:pPr>
                      <a:r>
                        <a:rPr lang="en-US" b="1" u="none" dirty="0" smtClean="0">
                          <a:latin typeface="Futura Md BT" pitchFamily="34" charset="0"/>
                        </a:rPr>
                        <a:t>	= 2164</a:t>
                      </a:r>
                      <a:r>
                        <a:rPr kumimoji="0" lang="en-US" b="1" u="none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US" b="1" u="sng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4508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5900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No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No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No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66800" y="5638800"/>
            <a:ext cx="7997702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77 DUs </a:t>
            </a: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  <a:sym typeface="Symbol"/>
              </a:rPr>
              <a:t> 2.8 residents/DU  8.6 gal/day/resident = 1854 gal/day</a:t>
            </a:r>
          </a:p>
          <a:p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  <a:sym typeface="Symbol"/>
              </a:rPr>
              <a:t>9000 SF retail  200 SF/employee  6.9 gal/day/employee = 310 gal/day  </a:t>
            </a:r>
            <a:endParaRPr lang="en-US" b="1" dirty="0">
              <a:solidFill>
                <a:srgbClr val="DBE0E5"/>
              </a:solidFill>
              <a:latin typeface="Futura Md B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620000" y="2286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41</a:t>
            </a:r>
            <a:endParaRPr lang="en-US" b="1" dirty="0"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6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228600"/>
          <a:ext cx="861060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762000"/>
                <a:gridCol w="762000"/>
                <a:gridCol w="762000"/>
                <a:gridCol w="1066800"/>
                <a:gridCol w="838200"/>
                <a:gridCol w="914400"/>
                <a:gridCol w="685800"/>
                <a:gridCol w="990600"/>
                <a:gridCol w="838200"/>
              </a:tblGrid>
              <a:tr h="203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A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B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C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D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E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F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G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H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I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 pitchFamily="34" charset="0"/>
                        </a:rPr>
                        <a:t>J</a:t>
                      </a:r>
                      <a:endParaRPr lang="en-US" dirty="0">
                        <a:latin typeface="Futura Md BT" pitchFamily="34" charset="0"/>
                      </a:endParaRPr>
                    </a:p>
                  </a:txBody>
                  <a:tcPr/>
                </a:tc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Area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SF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Acres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Uses and User Units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Toilet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and Urinal Usage</a:t>
                      </a:r>
                    </a:p>
                    <a:p>
                      <a:pPr algn="ctr"/>
                      <a:r>
                        <a:rPr lang="en-US" sz="1400" baseline="0" dirty="0" smtClean="0">
                          <a:latin typeface="Futura Md BT" pitchFamily="34" charset="0"/>
                        </a:rPr>
                        <a:t>(gal/day)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Water Use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per Acre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Futura Md BT" pitchFamily="34" charset="0"/>
                        </a:rPr>
                        <a:t>Req’d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Demand per Acre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F&gt;G?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Futura Md BT" pitchFamily="34" charset="0"/>
                        </a:rPr>
                        <a:t>Adjacentpervious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area</a:t>
                      </a:r>
                      <a:r>
                        <a:rPr lang="en-US" sz="1400" b="1" baseline="0" dirty="0" smtClean="0">
                          <a:latin typeface="Futura Md BT" pitchFamily="34" charset="0"/>
                        </a:rPr>
                        <a:t> </a:t>
                      </a:r>
                      <a:r>
                        <a:rPr kumimoji="0" lang="en-US" sz="1400" b="1" kern="1200" baseline="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≥ 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2.5 </a:t>
                      </a:r>
                      <a:r>
                        <a:rPr lang="en-US" sz="1400" b="1" dirty="0" smtClean="0">
                          <a:latin typeface="Futura Md BT" pitchFamily="34" charset="0"/>
                          <a:sym typeface="Symbol"/>
                        </a:rPr>
                        <a:t>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“B”?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utura Md BT" pitchFamily="34" charset="0"/>
                        </a:rPr>
                        <a:t>Other</a:t>
                      </a:r>
                      <a:r>
                        <a:rPr lang="en-US" sz="1400" baseline="0" dirty="0" smtClean="0">
                          <a:latin typeface="Futura Md BT" pitchFamily="34" charset="0"/>
                        </a:rPr>
                        <a:t> Use ≥ “G”?</a:t>
                      </a:r>
                      <a:endParaRPr lang="en-US" sz="1400" dirty="0">
                        <a:latin typeface="Futura Md BT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5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All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utura Md BT" pitchFamily="34" charset="0"/>
                        </a:rPr>
                        <a:t>41102</a:t>
                      </a:r>
                      <a:endParaRPr lang="en-US" sz="1400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0.94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23</a:t>
                      </a:r>
                      <a:b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DUs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57150" indent="0" algn="ctr">
                        <a:tabLst>
                          <a:tab pos="914400" algn="r"/>
                        </a:tabLst>
                      </a:pPr>
                      <a:r>
                        <a:rPr lang="en-US" b="1" dirty="0" smtClean="0">
                          <a:latin typeface="Futura Md BT" pitchFamily="34" charset="0"/>
                        </a:rPr>
                        <a:t>554</a:t>
                      </a:r>
                      <a:endParaRPr lang="en-US" b="1" u="sng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589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5900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No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No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No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Futura Md BT" pitchFamily="34" charset="0"/>
                        </a:rPr>
                        <a:t>Bldgs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18975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0.44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Futura Md BT" pitchFamily="34" charset="0"/>
                        </a:rPr>
                        <a:t>23</a:t>
                      </a:r>
                      <a:br>
                        <a:rPr lang="en-US" sz="1800" b="1" dirty="0" smtClean="0">
                          <a:latin typeface="Futura Md BT" pitchFamily="34" charset="0"/>
                        </a:rPr>
                      </a:br>
                      <a:r>
                        <a:rPr lang="en-US" sz="1800" b="1" dirty="0" smtClean="0">
                          <a:latin typeface="Futura Md BT" pitchFamily="34" charset="0"/>
                        </a:rPr>
                        <a:t>DUs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554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1271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5900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No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No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No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Bldg A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4125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0.09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Futura Md BT" pitchFamily="34" charset="0"/>
                        </a:rPr>
                        <a:t>23</a:t>
                      </a:r>
                      <a:br>
                        <a:rPr lang="en-US" sz="1800" b="1" dirty="0" smtClean="0">
                          <a:latin typeface="Futura Md BT" pitchFamily="34" charset="0"/>
                        </a:rPr>
                      </a:br>
                      <a:r>
                        <a:rPr lang="en-US" sz="1800" b="1" dirty="0" smtClean="0">
                          <a:latin typeface="Futura Md BT" pitchFamily="34" charset="0"/>
                        </a:rPr>
                        <a:t>DUs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554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5850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5900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Futura Md BT" pitchFamily="34" charset="0"/>
                          <a:ea typeface="+mn-ea"/>
                          <a:cs typeface="+mn-cs"/>
                        </a:rPr>
                        <a:t>No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Futura Md BT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No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Futura Md BT" pitchFamily="34" charset="0"/>
                        </a:rPr>
                        <a:t>No</a:t>
                      </a:r>
                      <a:endParaRPr lang="en-US" b="1" dirty="0">
                        <a:latin typeface="Futura Md BT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2" descr="\\11z3\c\Data\Projects\CCCWP\Workshops\2012-05-17\TownhomesSitePlan.tif"/>
          <p:cNvPicPr>
            <a:picLocks noChangeAspect="1" noChangeArrowheads="1"/>
          </p:cNvPicPr>
          <p:nvPr/>
        </p:nvPicPr>
        <p:blipFill>
          <a:blip r:embed="rId3" cstate="print">
            <a:lum bright="10000" contrast="-32000"/>
          </a:blip>
          <a:srcRect l="22113" t="24775" r="17967" b="11395"/>
          <a:stretch>
            <a:fillRect/>
          </a:stretch>
        </p:blipFill>
        <p:spPr bwMode="auto">
          <a:xfrm>
            <a:off x="4648200" y="3379107"/>
            <a:ext cx="4495800" cy="34788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Freeform 5"/>
          <p:cNvSpPr/>
          <p:nvPr/>
        </p:nvSpPr>
        <p:spPr>
          <a:xfrm>
            <a:off x="4749800" y="3561987"/>
            <a:ext cx="3937000" cy="3246120"/>
          </a:xfrm>
          <a:custGeom>
            <a:avLst/>
            <a:gdLst>
              <a:gd name="connsiteX0" fmla="*/ 716280 w 4089400"/>
              <a:gd name="connsiteY0" fmla="*/ 157480 h 3261360"/>
              <a:gd name="connsiteX1" fmla="*/ 386080 w 4089400"/>
              <a:gd name="connsiteY1" fmla="*/ 76200 h 3261360"/>
              <a:gd name="connsiteX2" fmla="*/ 111760 w 4089400"/>
              <a:gd name="connsiteY2" fmla="*/ 0 h 3261360"/>
              <a:gd name="connsiteX3" fmla="*/ 35560 w 4089400"/>
              <a:gd name="connsiteY3" fmla="*/ 772160 h 3261360"/>
              <a:gd name="connsiteX4" fmla="*/ 0 w 4089400"/>
              <a:gd name="connsiteY4" fmla="*/ 1427480 h 3261360"/>
              <a:gd name="connsiteX5" fmla="*/ 30480 w 4089400"/>
              <a:gd name="connsiteY5" fmla="*/ 1671320 h 3261360"/>
              <a:gd name="connsiteX6" fmla="*/ 127000 w 4089400"/>
              <a:gd name="connsiteY6" fmla="*/ 1930400 h 3261360"/>
              <a:gd name="connsiteX7" fmla="*/ 289560 w 4089400"/>
              <a:gd name="connsiteY7" fmla="*/ 2286000 h 3261360"/>
              <a:gd name="connsiteX8" fmla="*/ 533400 w 4089400"/>
              <a:gd name="connsiteY8" fmla="*/ 2555240 h 3261360"/>
              <a:gd name="connsiteX9" fmla="*/ 660400 w 4089400"/>
              <a:gd name="connsiteY9" fmla="*/ 2656840 h 3261360"/>
              <a:gd name="connsiteX10" fmla="*/ 1112520 w 4089400"/>
              <a:gd name="connsiteY10" fmla="*/ 2895600 h 3261360"/>
              <a:gd name="connsiteX11" fmla="*/ 1290320 w 4089400"/>
              <a:gd name="connsiteY11" fmla="*/ 2946400 h 3261360"/>
              <a:gd name="connsiteX12" fmla="*/ 3144520 w 4089400"/>
              <a:gd name="connsiteY12" fmla="*/ 3164840 h 3261360"/>
              <a:gd name="connsiteX13" fmla="*/ 4089400 w 4089400"/>
              <a:gd name="connsiteY13" fmla="*/ 3261360 h 3261360"/>
              <a:gd name="connsiteX14" fmla="*/ 3952240 w 4089400"/>
              <a:gd name="connsiteY14" fmla="*/ 3098800 h 3261360"/>
              <a:gd name="connsiteX15" fmla="*/ 3769360 w 4089400"/>
              <a:gd name="connsiteY15" fmla="*/ 3108960 h 3261360"/>
              <a:gd name="connsiteX16" fmla="*/ 3769360 w 4089400"/>
              <a:gd name="connsiteY16" fmla="*/ 3108960 h 3261360"/>
              <a:gd name="connsiteX17" fmla="*/ 3357880 w 4089400"/>
              <a:gd name="connsiteY17" fmla="*/ 3078480 h 3261360"/>
              <a:gd name="connsiteX18" fmla="*/ 3368040 w 4089400"/>
              <a:gd name="connsiteY18" fmla="*/ 3042920 h 3261360"/>
              <a:gd name="connsiteX19" fmla="*/ 3246120 w 4089400"/>
              <a:gd name="connsiteY19" fmla="*/ 3032760 h 3261360"/>
              <a:gd name="connsiteX20" fmla="*/ 3210560 w 4089400"/>
              <a:gd name="connsiteY20" fmla="*/ 3053080 h 3261360"/>
              <a:gd name="connsiteX21" fmla="*/ 3042920 w 4089400"/>
              <a:gd name="connsiteY21" fmla="*/ 3042920 h 3261360"/>
              <a:gd name="connsiteX22" fmla="*/ 3042920 w 4089400"/>
              <a:gd name="connsiteY22" fmla="*/ 3007360 h 3261360"/>
              <a:gd name="connsiteX23" fmla="*/ 2768600 w 4089400"/>
              <a:gd name="connsiteY23" fmla="*/ 2976880 h 3261360"/>
              <a:gd name="connsiteX24" fmla="*/ 2768600 w 4089400"/>
              <a:gd name="connsiteY24" fmla="*/ 3002280 h 3261360"/>
              <a:gd name="connsiteX25" fmla="*/ 2722880 w 4089400"/>
              <a:gd name="connsiteY25" fmla="*/ 3002280 h 3261360"/>
              <a:gd name="connsiteX26" fmla="*/ 2580640 w 4089400"/>
              <a:gd name="connsiteY26" fmla="*/ 2971800 h 3261360"/>
              <a:gd name="connsiteX27" fmla="*/ 2550160 w 4089400"/>
              <a:gd name="connsiteY27" fmla="*/ 2941320 h 3261360"/>
              <a:gd name="connsiteX28" fmla="*/ 2443480 w 4089400"/>
              <a:gd name="connsiteY28" fmla="*/ 2931160 h 3261360"/>
              <a:gd name="connsiteX29" fmla="*/ 2433320 w 4089400"/>
              <a:gd name="connsiteY29" fmla="*/ 2951480 h 3261360"/>
              <a:gd name="connsiteX30" fmla="*/ 2026920 w 4089400"/>
              <a:gd name="connsiteY30" fmla="*/ 2900680 h 3261360"/>
              <a:gd name="connsiteX31" fmla="*/ 2026920 w 4089400"/>
              <a:gd name="connsiteY31" fmla="*/ 2895600 h 3261360"/>
              <a:gd name="connsiteX32" fmla="*/ 1905000 w 4089400"/>
              <a:gd name="connsiteY32" fmla="*/ 2854960 h 3261360"/>
              <a:gd name="connsiteX33" fmla="*/ 1920240 w 4089400"/>
              <a:gd name="connsiteY33" fmla="*/ 2743200 h 3261360"/>
              <a:gd name="connsiteX34" fmla="*/ 1884680 w 4089400"/>
              <a:gd name="connsiteY34" fmla="*/ 2733040 h 3261360"/>
              <a:gd name="connsiteX35" fmla="*/ 1894840 w 4089400"/>
              <a:gd name="connsiteY35" fmla="*/ 2585720 h 3261360"/>
              <a:gd name="connsiteX36" fmla="*/ 1955800 w 4089400"/>
              <a:gd name="connsiteY36" fmla="*/ 2580640 h 3261360"/>
              <a:gd name="connsiteX37" fmla="*/ 1960880 w 4089400"/>
              <a:gd name="connsiteY37" fmla="*/ 2473960 h 3261360"/>
              <a:gd name="connsiteX38" fmla="*/ 1752600 w 4089400"/>
              <a:gd name="connsiteY38" fmla="*/ 2438400 h 3261360"/>
              <a:gd name="connsiteX39" fmla="*/ 1722120 w 4089400"/>
              <a:gd name="connsiteY39" fmla="*/ 2570480 h 3261360"/>
              <a:gd name="connsiteX40" fmla="*/ 1762760 w 4089400"/>
              <a:gd name="connsiteY40" fmla="*/ 2565400 h 3261360"/>
              <a:gd name="connsiteX41" fmla="*/ 1656080 w 4089400"/>
              <a:gd name="connsiteY41" fmla="*/ 2717800 h 3261360"/>
              <a:gd name="connsiteX42" fmla="*/ 1656080 w 4089400"/>
              <a:gd name="connsiteY42" fmla="*/ 2687320 h 3261360"/>
              <a:gd name="connsiteX43" fmla="*/ 1574800 w 4089400"/>
              <a:gd name="connsiteY43" fmla="*/ 2819400 h 3261360"/>
              <a:gd name="connsiteX44" fmla="*/ 1463040 w 4089400"/>
              <a:gd name="connsiteY44" fmla="*/ 2748280 h 3261360"/>
              <a:gd name="connsiteX45" fmla="*/ 1468120 w 4089400"/>
              <a:gd name="connsiteY45" fmla="*/ 2783840 h 3261360"/>
              <a:gd name="connsiteX46" fmla="*/ 1087120 w 4089400"/>
              <a:gd name="connsiteY46" fmla="*/ 2565400 h 3261360"/>
              <a:gd name="connsiteX47" fmla="*/ 1102360 w 4089400"/>
              <a:gd name="connsiteY47" fmla="*/ 2565400 h 3261360"/>
              <a:gd name="connsiteX48" fmla="*/ 868680 w 4089400"/>
              <a:gd name="connsiteY48" fmla="*/ 2438400 h 3261360"/>
              <a:gd name="connsiteX49" fmla="*/ 863600 w 4089400"/>
              <a:gd name="connsiteY49" fmla="*/ 2463800 h 3261360"/>
              <a:gd name="connsiteX50" fmla="*/ 523240 w 4089400"/>
              <a:gd name="connsiteY50" fmla="*/ 2270760 h 3261360"/>
              <a:gd name="connsiteX51" fmla="*/ 523240 w 4089400"/>
              <a:gd name="connsiteY51" fmla="*/ 2245360 h 3261360"/>
              <a:gd name="connsiteX52" fmla="*/ 391160 w 4089400"/>
              <a:gd name="connsiteY52" fmla="*/ 2179320 h 3261360"/>
              <a:gd name="connsiteX53" fmla="*/ 472440 w 4089400"/>
              <a:gd name="connsiteY53" fmla="*/ 2057400 h 3261360"/>
              <a:gd name="connsiteX54" fmla="*/ 421640 w 4089400"/>
              <a:gd name="connsiteY54" fmla="*/ 2032000 h 3261360"/>
              <a:gd name="connsiteX55" fmla="*/ 523240 w 4089400"/>
              <a:gd name="connsiteY55" fmla="*/ 1884680 h 3261360"/>
              <a:gd name="connsiteX56" fmla="*/ 538480 w 4089400"/>
              <a:gd name="connsiteY56" fmla="*/ 1910080 h 3261360"/>
              <a:gd name="connsiteX57" fmla="*/ 594360 w 4089400"/>
              <a:gd name="connsiteY57" fmla="*/ 1833880 h 3261360"/>
              <a:gd name="connsiteX58" fmla="*/ 741680 w 4089400"/>
              <a:gd name="connsiteY58" fmla="*/ 1706880 h 3261360"/>
              <a:gd name="connsiteX59" fmla="*/ 701040 w 4089400"/>
              <a:gd name="connsiteY59" fmla="*/ 1595120 h 3261360"/>
              <a:gd name="connsiteX60" fmla="*/ 584200 w 4089400"/>
              <a:gd name="connsiteY60" fmla="*/ 1651000 h 3261360"/>
              <a:gd name="connsiteX61" fmla="*/ 472440 w 4089400"/>
              <a:gd name="connsiteY61" fmla="*/ 1661160 h 3261360"/>
              <a:gd name="connsiteX62" fmla="*/ 472440 w 4089400"/>
              <a:gd name="connsiteY62" fmla="*/ 1661160 h 3261360"/>
              <a:gd name="connsiteX63" fmla="*/ 340360 w 4089400"/>
              <a:gd name="connsiteY63" fmla="*/ 1676400 h 3261360"/>
              <a:gd name="connsiteX64" fmla="*/ 330200 w 4089400"/>
              <a:gd name="connsiteY64" fmla="*/ 1651000 h 3261360"/>
              <a:gd name="connsiteX65" fmla="*/ 208280 w 4089400"/>
              <a:gd name="connsiteY65" fmla="*/ 1630680 h 3261360"/>
              <a:gd name="connsiteX66" fmla="*/ 187960 w 4089400"/>
              <a:gd name="connsiteY66" fmla="*/ 1513840 h 3261360"/>
              <a:gd name="connsiteX67" fmla="*/ 172720 w 4089400"/>
              <a:gd name="connsiteY67" fmla="*/ 1498600 h 3261360"/>
              <a:gd name="connsiteX68" fmla="*/ 177800 w 4089400"/>
              <a:gd name="connsiteY68" fmla="*/ 1112520 h 3261360"/>
              <a:gd name="connsiteX69" fmla="*/ 213360 w 4089400"/>
              <a:gd name="connsiteY69" fmla="*/ 1112520 h 3261360"/>
              <a:gd name="connsiteX70" fmla="*/ 228600 w 4089400"/>
              <a:gd name="connsiteY70" fmla="*/ 848360 h 3261360"/>
              <a:gd name="connsiteX71" fmla="*/ 198120 w 4089400"/>
              <a:gd name="connsiteY71" fmla="*/ 822960 h 3261360"/>
              <a:gd name="connsiteX72" fmla="*/ 208280 w 4089400"/>
              <a:gd name="connsiteY72" fmla="*/ 452120 h 3261360"/>
              <a:gd name="connsiteX73" fmla="*/ 228600 w 4089400"/>
              <a:gd name="connsiteY73" fmla="*/ 421640 h 3261360"/>
              <a:gd name="connsiteX74" fmla="*/ 248920 w 4089400"/>
              <a:gd name="connsiteY74" fmla="*/ 299720 h 3261360"/>
              <a:gd name="connsiteX75" fmla="*/ 365760 w 4089400"/>
              <a:gd name="connsiteY75" fmla="*/ 314960 h 3261360"/>
              <a:gd name="connsiteX76" fmla="*/ 381000 w 4089400"/>
              <a:gd name="connsiteY76" fmla="*/ 279400 h 3261360"/>
              <a:gd name="connsiteX77" fmla="*/ 558800 w 4089400"/>
              <a:gd name="connsiteY77" fmla="*/ 269240 h 3261360"/>
              <a:gd name="connsiteX78" fmla="*/ 558800 w 4089400"/>
              <a:gd name="connsiteY78" fmla="*/ 309880 h 3261360"/>
              <a:gd name="connsiteX79" fmla="*/ 670560 w 4089400"/>
              <a:gd name="connsiteY79" fmla="*/ 320040 h 3261360"/>
              <a:gd name="connsiteX80" fmla="*/ 706120 w 4089400"/>
              <a:gd name="connsiteY80" fmla="*/ 330200 h 3261360"/>
              <a:gd name="connsiteX81" fmla="*/ 716280 w 4089400"/>
              <a:gd name="connsiteY81" fmla="*/ 157480 h 3261360"/>
              <a:gd name="connsiteX0" fmla="*/ 716280 w 3952240"/>
              <a:gd name="connsiteY0" fmla="*/ 157480 h 3246120"/>
              <a:gd name="connsiteX1" fmla="*/ 386080 w 3952240"/>
              <a:gd name="connsiteY1" fmla="*/ 76200 h 3246120"/>
              <a:gd name="connsiteX2" fmla="*/ 111760 w 3952240"/>
              <a:gd name="connsiteY2" fmla="*/ 0 h 3246120"/>
              <a:gd name="connsiteX3" fmla="*/ 35560 w 3952240"/>
              <a:gd name="connsiteY3" fmla="*/ 772160 h 3246120"/>
              <a:gd name="connsiteX4" fmla="*/ 0 w 3952240"/>
              <a:gd name="connsiteY4" fmla="*/ 1427480 h 3246120"/>
              <a:gd name="connsiteX5" fmla="*/ 30480 w 3952240"/>
              <a:gd name="connsiteY5" fmla="*/ 1671320 h 3246120"/>
              <a:gd name="connsiteX6" fmla="*/ 127000 w 3952240"/>
              <a:gd name="connsiteY6" fmla="*/ 1930400 h 3246120"/>
              <a:gd name="connsiteX7" fmla="*/ 289560 w 3952240"/>
              <a:gd name="connsiteY7" fmla="*/ 2286000 h 3246120"/>
              <a:gd name="connsiteX8" fmla="*/ 533400 w 3952240"/>
              <a:gd name="connsiteY8" fmla="*/ 2555240 h 3246120"/>
              <a:gd name="connsiteX9" fmla="*/ 660400 w 3952240"/>
              <a:gd name="connsiteY9" fmla="*/ 2656840 h 3246120"/>
              <a:gd name="connsiteX10" fmla="*/ 1112520 w 3952240"/>
              <a:gd name="connsiteY10" fmla="*/ 2895600 h 3246120"/>
              <a:gd name="connsiteX11" fmla="*/ 1290320 w 3952240"/>
              <a:gd name="connsiteY11" fmla="*/ 2946400 h 3246120"/>
              <a:gd name="connsiteX12" fmla="*/ 3144520 w 3952240"/>
              <a:gd name="connsiteY12" fmla="*/ 3164840 h 3246120"/>
              <a:gd name="connsiteX13" fmla="*/ 3937000 w 3952240"/>
              <a:gd name="connsiteY13" fmla="*/ 3246120 h 3246120"/>
              <a:gd name="connsiteX14" fmla="*/ 3952240 w 3952240"/>
              <a:gd name="connsiteY14" fmla="*/ 3098800 h 3246120"/>
              <a:gd name="connsiteX15" fmla="*/ 3769360 w 3952240"/>
              <a:gd name="connsiteY15" fmla="*/ 3108960 h 3246120"/>
              <a:gd name="connsiteX16" fmla="*/ 3769360 w 3952240"/>
              <a:gd name="connsiteY16" fmla="*/ 3108960 h 3246120"/>
              <a:gd name="connsiteX17" fmla="*/ 3357880 w 3952240"/>
              <a:gd name="connsiteY17" fmla="*/ 3078480 h 3246120"/>
              <a:gd name="connsiteX18" fmla="*/ 3368040 w 3952240"/>
              <a:gd name="connsiteY18" fmla="*/ 3042920 h 3246120"/>
              <a:gd name="connsiteX19" fmla="*/ 3246120 w 3952240"/>
              <a:gd name="connsiteY19" fmla="*/ 3032760 h 3246120"/>
              <a:gd name="connsiteX20" fmla="*/ 3210560 w 3952240"/>
              <a:gd name="connsiteY20" fmla="*/ 3053080 h 3246120"/>
              <a:gd name="connsiteX21" fmla="*/ 3042920 w 3952240"/>
              <a:gd name="connsiteY21" fmla="*/ 3042920 h 3246120"/>
              <a:gd name="connsiteX22" fmla="*/ 3042920 w 3952240"/>
              <a:gd name="connsiteY22" fmla="*/ 3007360 h 3246120"/>
              <a:gd name="connsiteX23" fmla="*/ 2768600 w 3952240"/>
              <a:gd name="connsiteY23" fmla="*/ 2976880 h 3246120"/>
              <a:gd name="connsiteX24" fmla="*/ 2768600 w 3952240"/>
              <a:gd name="connsiteY24" fmla="*/ 3002280 h 3246120"/>
              <a:gd name="connsiteX25" fmla="*/ 2722880 w 3952240"/>
              <a:gd name="connsiteY25" fmla="*/ 3002280 h 3246120"/>
              <a:gd name="connsiteX26" fmla="*/ 2580640 w 3952240"/>
              <a:gd name="connsiteY26" fmla="*/ 2971800 h 3246120"/>
              <a:gd name="connsiteX27" fmla="*/ 2550160 w 3952240"/>
              <a:gd name="connsiteY27" fmla="*/ 2941320 h 3246120"/>
              <a:gd name="connsiteX28" fmla="*/ 2443480 w 3952240"/>
              <a:gd name="connsiteY28" fmla="*/ 2931160 h 3246120"/>
              <a:gd name="connsiteX29" fmla="*/ 2433320 w 3952240"/>
              <a:gd name="connsiteY29" fmla="*/ 2951480 h 3246120"/>
              <a:gd name="connsiteX30" fmla="*/ 2026920 w 3952240"/>
              <a:gd name="connsiteY30" fmla="*/ 2900680 h 3246120"/>
              <a:gd name="connsiteX31" fmla="*/ 2026920 w 3952240"/>
              <a:gd name="connsiteY31" fmla="*/ 2895600 h 3246120"/>
              <a:gd name="connsiteX32" fmla="*/ 1905000 w 3952240"/>
              <a:gd name="connsiteY32" fmla="*/ 2854960 h 3246120"/>
              <a:gd name="connsiteX33" fmla="*/ 1920240 w 3952240"/>
              <a:gd name="connsiteY33" fmla="*/ 2743200 h 3246120"/>
              <a:gd name="connsiteX34" fmla="*/ 1884680 w 3952240"/>
              <a:gd name="connsiteY34" fmla="*/ 2733040 h 3246120"/>
              <a:gd name="connsiteX35" fmla="*/ 1894840 w 3952240"/>
              <a:gd name="connsiteY35" fmla="*/ 2585720 h 3246120"/>
              <a:gd name="connsiteX36" fmla="*/ 1955800 w 3952240"/>
              <a:gd name="connsiteY36" fmla="*/ 2580640 h 3246120"/>
              <a:gd name="connsiteX37" fmla="*/ 1960880 w 3952240"/>
              <a:gd name="connsiteY37" fmla="*/ 2473960 h 3246120"/>
              <a:gd name="connsiteX38" fmla="*/ 1752600 w 3952240"/>
              <a:gd name="connsiteY38" fmla="*/ 2438400 h 3246120"/>
              <a:gd name="connsiteX39" fmla="*/ 1722120 w 3952240"/>
              <a:gd name="connsiteY39" fmla="*/ 2570480 h 3246120"/>
              <a:gd name="connsiteX40" fmla="*/ 1762760 w 3952240"/>
              <a:gd name="connsiteY40" fmla="*/ 2565400 h 3246120"/>
              <a:gd name="connsiteX41" fmla="*/ 1656080 w 3952240"/>
              <a:gd name="connsiteY41" fmla="*/ 2717800 h 3246120"/>
              <a:gd name="connsiteX42" fmla="*/ 1656080 w 3952240"/>
              <a:gd name="connsiteY42" fmla="*/ 2687320 h 3246120"/>
              <a:gd name="connsiteX43" fmla="*/ 1574800 w 3952240"/>
              <a:gd name="connsiteY43" fmla="*/ 2819400 h 3246120"/>
              <a:gd name="connsiteX44" fmla="*/ 1463040 w 3952240"/>
              <a:gd name="connsiteY44" fmla="*/ 2748280 h 3246120"/>
              <a:gd name="connsiteX45" fmla="*/ 1468120 w 3952240"/>
              <a:gd name="connsiteY45" fmla="*/ 2783840 h 3246120"/>
              <a:gd name="connsiteX46" fmla="*/ 1087120 w 3952240"/>
              <a:gd name="connsiteY46" fmla="*/ 2565400 h 3246120"/>
              <a:gd name="connsiteX47" fmla="*/ 1102360 w 3952240"/>
              <a:gd name="connsiteY47" fmla="*/ 2565400 h 3246120"/>
              <a:gd name="connsiteX48" fmla="*/ 868680 w 3952240"/>
              <a:gd name="connsiteY48" fmla="*/ 2438400 h 3246120"/>
              <a:gd name="connsiteX49" fmla="*/ 863600 w 3952240"/>
              <a:gd name="connsiteY49" fmla="*/ 2463800 h 3246120"/>
              <a:gd name="connsiteX50" fmla="*/ 523240 w 3952240"/>
              <a:gd name="connsiteY50" fmla="*/ 2270760 h 3246120"/>
              <a:gd name="connsiteX51" fmla="*/ 523240 w 3952240"/>
              <a:gd name="connsiteY51" fmla="*/ 2245360 h 3246120"/>
              <a:gd name="connsiteX52" fmla="*/ 391160 w 3952240"/>
              <a:gd name="connsiteY52" fmla="*/ 2179320 h 3246120"/>
              <a:gd name="connsiteX53" fmla="*/ 472440 w 3952240"/>
              <a:gd name="connsiteY53" fmla="*/ 2057400 h 3246120"/>
              <a:gd name="connsiteX54" fmla="*/ 421640 w 3952240"/>
              <a:gd name="connsiteY54" fmla="*/ 2032000 h 3246120"/>
              <a:gd name="connsiteX55" fmla="*/ 523240 w 3952240"/>
              <a:gd name="connsiteY55" fmla="*/ 1884680 h 3246120"/>
              <a:gd name="connsiteX56" fmla="*/ 538480 w 3952240"/>
              <a:gd name="connsiteY56" fmla="*/ 1910080 h 3246120"/>
              <a:gd name="connsiteX57" fmla="*/ 594360 w 3952240"/>
              <a:gd name="connsiteY57" fmla="*/ 1833880 h 3246120"/>
              <a:gd name="connsiteX58" fmla="*/ 741680 w 3952240"/>
              <a:gd name="connsiteY58" fmla="*/ 1706880 h 3246120"/>
              <a:gd name="connsiteX59" fmla="*/ 701040 w 3952240"/>
              <a:gd name="connsiteY59" fmla="*/ 1595120 h 3246120"/>
              <a:gd name="connsiteX60" fmla="*/ 584200 w 3952240"/>
              <a:gd name="connsiteY60" fmla="*/ 1651000 h 3246120"/>
              <a:gd name="connsiteX61" fmla="*/ 472440 w 3952240"/>
              <a:gd name="connsiteY61" fmla="*/ 1661160 h 3246120"/>
              <a:gd name="connsiteX62" fmla="*/ 472440 w 3952240"/>
              <a:gd name="connsiteY62" fmla="*/ 1661160 h 3246120"/>
              <a:gd name="connsiteX63" fmla="*/ 340360 w 3952240"/>
              <a:gd name="connsiteY63" fmla="*/ 1676400 h 3246120"/>
              <a:gd name="connsiteX64" fmla="*/ 330200 w 3952240"/>
              <a:gd name="connsiteY64" fmla="*/ 1651000 h 3246120"/>
              <a:gd name="connsiteX65" fmla="*/ 208280 w 3952240"/>
              <a:gd name="connsiteY65" fmla="*/ 1630680 h 3246120"/>
              <a:gd name="connsiteX66" fmla="*/ 187960 w 3952240"/>
              <a:gd name="connsiteY66" fmla="*/ 1513840 h 3246120"/>
              <a:gd name="connsiteX67" fmla="*/ 172720 w 3952240"/>
              <a:gd name="connsiteY67" fmla="*/ 1498600 h 3246120"/>
              <a:gd name="connsiteX68" fmla="*/ 177800 w 3952240"/>
              <a:gd name="connsiteY68" fmla="*/ 1112520 h 3246120"/>
              <a:gd name="connsiteX69" fmla="*/ 213360 w 3952240"/>
              <a:gd name="connsiteY69" fmla="*/ 1112520 h 3246120"/>
              <a:gd name="connsiteX70" fmla="*/ 228600 w 3952240"/>
              <a:gd name="connsiteY70" fmla="*/ 848360 h 3246120"/>
              <a:gd name="connsiteX71" fmla="*/ 198120 w 3952240"/>
              <a:gd name="connsiteY71" fmla="*/ 822960 h 3246120"/>
              <a:gd name="connsiteX72" fmla="*/ 208280 w 3952240"/>
              <a:gd name="connsiteY72" fmla="*/ 452120 h 3246120"/>
              <a:gd name="connsiteX73" fmla="*/ 228600 w 3952240"/>
              <a:gd name="connsiteY73" fmla="*/ 421640 h 3246120"/>
              <a:gd name="connsiteX74" fmla="*/ 248920 w 3952240"/>
              <a:gd name="connsiteY74" fmla="*/ 299720 h 3246120"/>
              <a:gd name="connsiteX75" fmla="*/ 365760 w 3952240"/>
              <a:gd name="connsiteY75" fmla="*/ 314960 h 3246120"/>
              <a:gd name="connsiteX76" fmla="*/ 381000 w 3952240"/>
              <a:gd name="connsiteY76" fmla="*/ 279400 h 3246120"/>
              <a:gd name="connsiteX77" fmla="*/ 558800 w 3952240"/>
              <a:gd name="connsiteY77" fmla="*/ 269240 h 3246120"/>
              <a:gd name="connsiteX78" fmla="*/ 558800 w 3952240"/>
              <a:gd name="connsiteY78" fmla="*/ 309880 h 3246120"/>
              <a:gd name="connsiteX79" fmla="*/ 670560 w 3952240"/>
              <a:gd name="connsiteY79" fmla="*/ 320040 h 3246120"/>
              <a:gd name="connsiteX80" fmla="*/ 706120 w 3952240"/>
              <a:gd name="connsiteY80" fmla="*/ 330200 h 3246120"/>
              <a:gd name="connsiteX81" fmla="*/ 716280 w 395224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48920 w 3937000"/>
              <a:gd name="connsiteY74" fmla="*/ 299720 h 3246120"/>
              <a:gd name="connsiteX75" fmla="*/ 365760 w 3937000"/>
              <a:gd name="connsiteY75" fmla="*/ 314960 h 3246120"/>
              <a:gd name="connsiteX76" fmla="*/ 381000 w 3937000"/>
              <a:gd name="connsiteY76" fmla="*/ 27940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03200 w 3937000"/>
              <a:gd name="connsiteY74" fmla="*/ 350520 h 3246120"/>
              <a:gd name="connsiteX75" fmla="*/ 365760 w 3937000"/>
              <a:gd name="connsiteY75" fmla="*/ 314960 h 3246120"/>
              <a:gd name="connsiteX76" fmla="*/ 381000 w 3937000"/>
              <a:gd name="connsiteY76" fmla="*/ 27940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03200 w 3937000"/>
              <a:gd name="connsiteY74" fmla="*/ 350520 h 3246120"/>
              <a:gd name="connsiteX75" fmla="*/ 365760 w 3937000"/>
              <a:gd name="connsiteY75" fmla="*/ 314960 h 3246120"/>
              <a:gd name="connsiteX76" fmla="*/ 381000 w 3937000"/>
              <a:gd name="connsiteY76" fmla="*/ 27940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03200 w 3937000"/>
              <a:gd name="connsiteY74" fmla="*/ 350520 h 3246120"/>
              <a:gd name="connsiteX75" fmla="*/ 365760 w 3937000"/>
              <a:gd name="connsiteY75" fmla="*/ 314960 h 3246120"/>
              <a:gd name="connsiteX76" fmla="*/ 381000 w 3937000"/>
              <a:gd name="connsiteY76" fmla="*/ 27940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51460 w 3937000"/>
              <a:gd name="connsiteY74" fmla="*/ 320040 h 3246120"/>
              <a:gd name="connsiteX75" fmla="*/ 365760 w 3937000"/>
              <a:gd name="connsiteY75" fmla="*/ 314960 h 3246120"/>
              <a:gd name="connsiteX76" fmla="*/ 381000 w 3937000"/>
              <a:gd name="connsiteY76" fmla="*/ 27940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187960 w 3937000"/>
              <a:gd name="connsiteY66" fmla="*/ 151384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51460 w 3937000"/>
              <a:gd name="connsiteY74" fmla="*/ 320040 h 3246120"/>
              <a:gd name="connsiteX75" fmla="*/ 365760 w 3937000"/>
              <a:gd name="connsiteY75" fmla="*/ 314960 h 3246120"/>
              <a:gd name="connsiteX76" fmla="*/ 381000 w 3937000"/>
              <a:gd name="connsiteY76" fmla="*/ 26416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213360 w 3937000"/>
              <a:gd name="connsiteY66" fmla="*/ 150622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28600 w 3937000"/>
              <a:gd name="connsiteY73" fmla="*/ 421640 h 3246120"/>
              <a:gd name="connsiteX74" fmla="*/ 251460 w 3937000"/>
              <a:gd name="connsiteY74" fmla="*/ 320040 h 3246120"/>
              <a:gd name="connsiteX75" fmla="*/ 365760 w 3937000"/>
              <a:gd name="connsiteY75" fmla="*/ 314960 h 3246120"/>
              <a:gd name="connsiteX76" fmla="*/ 381000 w 3937000"/>
              <a:gd name="connsiteY76" fmla="*/ 26416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  <a:gd name="connsiteX0" fmla="*/ 716280 w 3937000"/>
              <a:gd name="connsiteY0" fmla="*/ 157480 h 3246120"/>
              <a:gd name="connsiteX1" fmla="*/ 386080 w 3937000"/>
              <a:gd name="connsiteY1" fmla="*/ 76200 h 3246120"/>
              <a:gd name="connsiteX2" fmla="*/ 111760 w 3937000"/>
              <a:gd name="connsiteY2" fmla="*/ 0 h 3246120"/>
              <a:gd name="connsiteX3" fmla="*/ 35560 w 3937000"/>
              <a:gd name="connsiteY3" fmla="*/ 772160 h 3246120"/>
              <a:gd name="connsiteX4" fmla="*/ 0 w 3937000"/>
              <a:gd name="connsiteY4" fmla="*/ 1427480 h 3246120"/>
              <a:gd name="connsiteX5" fmla="*/ 30480 w 3937000"/>
              <a:gd name="connsiteY5" fmla="*/ 1671320 h 3246120"/>
              <a:gd name="connsiteX6" fmla="*/ 127000 w 3937000"/>
              <a:gd name="connsiteY6" fmla="*/ 1930400 h 3246120"/>
              <a:gd name="connsiteX7" fmla="*/ 289560 w 3937000"/>
              <a:gd name="connsiteY7" fmla="*/ 2286000 h 3246120"/>
              <a:gd name="connsiteX8" fmla="*/ 533400 w 3937000"/>
              <a:gd name="connsiteY8" fmla="*/ 2555240 h 3246120"/>
              <a:gd name="connsiteX9" fmla="*/ 660400 w 3937000"/>
              <a:gd name="connsiteY9" fmla="*/ 2656840 h 3246120"/>
              <a:gd name="connsiteX10" fmla="*/ 1112520 w 3937000"/>
              <a:gd name="connsiteY10" fmla="*/ 2895600 h 3246120"/>
              <a:gd name="connsiteX11" fmla="*/ 1290320 w 3937000"/>
              <a:gd name="connsiteY11" fmla="*/ 2946400 h 3246120"/>
              <a:gd name="connsiteX12" fmla="*/ 3144520 w 3937000"/>
              <a:gd name="connsiteY12" fmla="*/ 3164840 h 3246120"/>
              <a:gd name="connsiteX13" fmla="*/ 3937000 w 3937000"/>
              <a:gd name="connsiteY13" fmla="*/ 3246120 h 3246120"/>
              <a:gd name="connsiteX14" fmla="*/ 3937000 w 3937000"/>
              <a:gd name="connsiteY14" fmla="*/ 3093720 h 3246120"/>
              <a:gd name="connsiteX15" fmla="*/ 3769360 w 3937000"/>
              <a:gd name="connsiteY15" fmla="*/ 3108960 h 3246120"/>
              <a:gd name="connsiteX16" fmla="*/ 3769360 w 3937000"/>
              <a:gd name="connsiteY16" fmla="*/ 3108960 h 3246120"/>
              <a:gd name="connsiteX17" fmla="*/ 3357880 w 3937000"/>
              <a:gd name="connsiteY17" fmla="*/ 3078480 h 3246120"/>
              <a:gd name="connsiteX18" fmla="*/ 3368040 w 3937000"/>
              <a:gd name="connsiteY18" fmla="*/ 3042920 h 3246120"/>
              <a:gd name="connsiteX19" fmla="*/ 3246120 w 3937000"/>
              <a:gd name="connsiteY19" fmla="*/ 3032760 h 3246120"/>
              <a:gd name="connsiteX20" fmla="*/ 3210560 w 3937000"/>
              <a:gd name="connsiteY20" fmla="*/ 3053080 h 3246120"/>
              <a:gd name="connsiteX21" fmla="*/ 3042920 w 3937000"/>
              <a:gd name="connsiteY21" fmla="*/ 3042920 h 3246120"/>
              <a:gd name="connsiteX22" fmla="*/ 3042920 w 3937000"/>
              <a:gd name="connsiteY22" fmla="*/ 3007360 h 3246120"/>
              <a:gd name="connsiteX23" fmla="*/ 2768600 w 3937000"/>
              <a:gd name="connsiteY23" fmla="*/ 2976880 h 3246120"/>
              <a:gd name="connsiteX24" fmla="*/ 2768600 w 3937000"/>
              <a:gd name="connsiteY24" fmla="*/ 3002280 h 3246120"/>
              <a:gd name="connsiteX25" fmla="*/ 2722880 w 3937000"/>
              <a:gd name="connsiteY25" fmla="*/ 3002280 h 3246120"/>
              <a:gd name="connsiteX26" fmla="*/ 2580640 w 3937000"/>
              <a:gd name="connsiteY26" fmla="*/ 2971800 h 3246120"/>
              <a:gd name="connsiteX27" fmla="*/ 2550160 w 3937000"/>
              <a:gd name="connsiteY27" fmla="*/ 2941320 h 3246120"/>
              <a:gd name="connsiteX28" fmla="*/ 2443480 w 3937000"/>
              <a:gd name="connsiteY28" fmla="*/ 2931160 h 3246120"/>
              <a:gd name="connsiteX29" fmla="*/ 2433320 w 3937000"/>
              <a:gd name="connsiteY29" fmla="*/ 2951480 h 3246120"/>
              <a:gd name="connsiteX30" fmla="*/ 2026920 w 3937000"/>
              <a:gd name="connsiteY30" fmla="*/ 2900680 h 3246120"/>
              <a:gd name="connsiteX31" fmla="*/ 2026920 w 3937000"/>
              <a:gd name="connsiteY31" fmla="*/ 2895600 h 3246120"/>
              <a:gd name="connsiteX32" fmla="*/ 1905000 w 3937000"/>
              <a:gd name="connsiteY32" fmla="*/ 2854960 h 3246120"/>
              <a:gd name="connsiteX33" fmla="*/ 1920240 w 3937000"/>
              <a:gd name="connsiteY33" fmla="*/ 2743200 h 3246120"/>
              <a:gd name="connsiteX34" fmla="*/ 1884680 w 3937000"/>
              <a:gd name="connsiteY34" fmla="*/ 2733040 h 3246120"/>
              <a:gd name="connsiteX35" fmla="*/ 1894840 w 3937000"/>
              <a:gd name="connsiteY35" fmla="*/ 2585720 h 3246120"/>
              <a:gd name="connsiteX36" fmla="*/ 1955800 w 3937000"/>
              <a:gd name="connsiteY36" fmla="*/ 2580640 h 3246120"/>
              <a:gd name="connsiteX37" fmla="*/ 1960880 w 3937000"/>
              <a:gd name="connsiteY37" fmla="*/ 2473960 h 3246120"/>
              <a:gd name="connsiteX38" fmla="*/ 1752600 w 3937000"/>
              <a:gd name="connsiteY38" fmla="*/ 2438400 h 3246120"/>
              <a:gd name="connsiteX39" fmla="*/ 1722120 w 3937000"/>
              <a:gd name="connsiteY39" fmla="*/ 2570480 h 3246120"/>
              <a:gd name="connsiteX40" fmla="*/ 1762760 w 3937000"/>
              <a:gd name="connsiteY40" fmla="*/ 2565400 h 3246120"/>
              <a:gd name="connsiteX41" fmla="*/ 1656080 w 3937000"/>
              <a:gd name="connsiteY41" fmla="*/ 2717800 h 3246120"/>
              <a:gd name="connsiteX42" fmla="*/ 1656080 w 3937000"/>
              <a:gd name="connsiteY42" fmla="*/ 2687320 h 3246120"/>
              <a:gd name="connsiteX43" fmla="*/ 1574800 w 3937000"/>
              <a:gd name="connsiteY43" fmla="*/ 2819400 h 3246120"/>
              <a:gd name="connsiteX44" fmla="*/ 1463040 w 3937000"/>
              <a:gd name="connsiteY44" fmla="*/ 2748280 h 3246120"/>
              <a:gd name="connsiteX45" fmla="*/ 1468120 w 3937000"/>
              <a:gd name="connsiteY45" fmla="*/ 2783840 h 3246120"/>
              <a:gd name="connsiteX46" fmla="*/ 1087120 w 3937000"/>
              <a:gd name="connsiteY46" fmla="*/ 2565400 h 3246120"/>
              <a:gd name="connsiteX47" fmla="*/ 1102360 w 3937000"/>
              <a:gd name="connsiteY47" fmla="*/ 2565400 h 3246120"/>
              <a:gd name="connsiteX48" fmla="*/ 868680 w 3937000"/>
              <a:gd name="connsiteY48" fmla="*/ 2438400 h 3246120"/>
              <a:gd name="connsiteX49" fmla="*/ 863600 w 3937000"/>
              <a:gd name="connsiteY49" fmla="*/ 2463800 h 3246120"/>
              <a:gd name="connsiteX50" fmla="*/ 523240 w 3937000"/>
              <a:gd name="connsiteY50" fmla="*/ 2270760 h 3246120"/>
              <a:gd name="connsiteX51" fmla="*/ 523240 w 3937000"/>
              <a:gd name="connsiteY51" fmla="*/ 2245360 h 3246120"/>
              <a:gd name="connsiteX52" fmla="*/ 391160 w 3937000"/>
              <a:gd name="connsiteY52" fmla="*/ 2179320 h 3246120"/>
              <a:gd name="connsiteX53" fmla="*/ 472440 w 3937000"/>
              <a:gd name="connsiteY53" fmla="*/ 2057400 h 3246120"/>
              <a:gd name="connsiteX54" fmla="*/ 421640 w 3937000"/>
              <a:gd name="connsiteY54" fmla="*/ 2032000 h 3246120"/>
              <a:gd name="connsiteX55" fmla="*/ 523240 w 3937000"/>
              <a:gd name="connsiteY55" fmla="*/ 1884680 h 3246120"/>
              <a:gd name="connsiteX56" fmla="*/ 538480 w 3937000"/>
              <a:gd name="connsiteY56" fmla="*/ 1910080 h 3246120"/>
              <a:gd name="connsiteX57" fmla="*/ 594360 w 3937000"/>
              <a:gd name="connsiteY57" fmla="*/ 1833880 h 3246120"/>
              <a:gd name="connsiteX58" fmla="*/ 741680 w 3937000"/>
              <a:gd name="connsiteY58" fmla="*/ 1706880 h 3246120"/>
              <a:gd name="connsiteX59" fmla="*/ 701040 w 3937000"/>
              <a:gd name="connsiteY59" fmla="*/ 1595120 h 3246120"/>
              <a:gd name="connsiteX60" fmla="*/ 584200 w 3937000"/>
              <a:gd name="connsiteY60" fmla="*/ 1651000 h 3246120"/>
              <a:gd name="connsiteX61" fmla="*/ 472440 w 3937000"/>
              <a:gd name="connsiteY61" fmla="*/ 1661160 h 3246120"/>
              <a:gd name="connsiteX62" fmla="*/ 472440 w 3937000"/>
              <a:gd name="connsiteY62" fmla="*/ 1661160 h 3246120"/>
              <a:gd name="connsiteX63" fmla="*/ 340360 w 3937000"/>
              <a:gd name="connsiteY63" fmla="*/ 1676400 h 3246120"/>
              <a:gd name="connsiteX64" fmla="*/ 330200 w 3937000"/>
              <a:gd name="connsiteY64" fmla="*/ 1651000 h 3246120"/>
              <a:gd name="connsiteX65" fmla="*/ 208280 w 3937000"/>
              <a:gd name="connsiteY65" fmla="*/ 1630680 h 3246120"/>
              <a:gd name="connsiteX66" fmla="*/ 213360 w 3937000"/>
              <a:gd name="connsiteY66" fmla="*/ 1506220 h 3246120"/>
              <a:gd name="connsiteX67" fmla="*/ 172720 w 3937000"/>
              <a:gd name="connsiteY67" fmla="*/ 1498600 h 3246120"/>
              <a:gd name="connsiteX68" fmla="*/ 177800 w 3937000"/>
              <a:gd name="connsiteY68" fmla="*/ 1112520 h 3246120"/>
              <a:gd name="connsiteX69" fmla="*/ 213360 w 3937000"/>
              <a:gd name="connsiteY69" fmla="*/ 1112520 h 3246120"/>
              <a:gd name="connsiteX70" fmla="*/ 228600 w 3937000"/>
              <a:gd name="connsiteY70" fmla="*/ 848360 h 3246120"/>
              <a:gd name="connsiteX71" fmla="*/ 198120 w 3937000"/>
              <a:gd name="connsiteY71" fmla="*/ 822960 h 3246120"/>
              <a:gd name="connsiteX72" fmla="*/ 208280 w 3937000"/>
              <a:gd name="connsiteY72" fmla="*/ 452120 h 3246120"/>
              <a:gd name="connsiteX73" fmla="*/ 248920 w 3937000"/>
              <a:gd name="connsiteY73" fmla="*/ 441960 h 3246120"/>
              <a:gd name="connsiteX74" fmla="*/ 251460 w 3937000"/>
              <a:gd name="connsiteY74" fmla="*/ 320040 h 3246120"/>
              <a:gd name="connsiteX75" fmla="*/ 365760 w 3937000"/>
              <a:gd name="connsiteY75" fmla="*/ 314960 h 3246120"/>
              <a:gd name="connsiteX76" fmla="*/ 381000 w 3937000"/>
              <a:gd name="connsiteY76" fmla="*/ 264160 h 3246120"/>
              <a:gd name="connsiteX77" fmla="*/ 558800 w 3937000"/>
              <a:gd name="connsiteY77" fmla="*/ 269240 h 3246120"/>
              <a:gd name="connsiteX78" fmla="*/ 558800 w 3937000"/>
              <a:gd name="connsiteY78" fmla="*/ 309880 h 3246120"/>
              <a:gd name="connsiteX79" fmla="*/ 670560 w 3937000"/>
              <a:gd name="connsiteY79" fmla="*/ 320040 h 3246120"/>
              <a:gd name="connsiteX80" fmla="*/ 706120 w 3937000"/>
              <a:gd name="connsiteY80" fmla="*/ 330200 h 3246120"/>
              <a:gd name="connsiteX81" fmla="*/ 716280 w 3937000"/>
              <a:gd name="connsiteY81" fmla="*/ 157480 h 324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937000" h="3246120">
                <a:moveTo>
                  <a:pt x="716280" y="157480"/>
                </a:moveTo>
                <a:lnTo>
                  <a:pt x="386080" y="76200"/>
                </a:lnTo>
                <a:lnTo>
                  <a:pt x="111760" y="0"/>
                </a:lnTo>
                <a:lnTo>
                  <a:pt x="35560" y="772160"/>
                </a:lnTo>
                <a:lnTo>
                  <a:pt x="0" y="1427480"/>
                </a:lnTo>
                <a:lnTo>
                  <a:pt x="30480" y="1671320"/>
                </a:lnTo>
                <a:lnTo>
                  <a:pt x="127000" y="1930400"/>
                </a:lnTo>
                <a:lnTo>
                  <a:pt x="289560" y="2286000"/>
                </a:lnTo>
                <a:lnTo>
                  <a:pt x="533400" y="2555240"/>
                </a:lnTo>
                <a:lnTo>
                  <a:pt x="660400" y="2656840"/>
                </a:lnTo>
                <a:lnTo>
                  <a:pt x="1112520" y="2895600"/>
                </a:lnTo>
                <a:lnTo>
                  <a:pt x="1290320" y="2946400"/>
                </a:lnTo>
                <a:lnTo>
                  <a:pt x="3144520" y="3164840"/>
                </a:lnTo>
                <a:lnTo>
                  <a:pt x="3937000" y="3246120"/>
                </a:lnTo>
                <a:lnTo>
                  <a:pt x="3937000" y="3093720"/>
                </a:lnTo>
                <a:lnTo>
                  <a:pt x="3769360" y="3108960"/>
                </a:lnTo>
                <a:lnTo>
                  <a:pt x="3769360" y="3108960"/>
                </a:lnTo>
                <a:lnTo>
                  <a:pt x="3357880" y="3078480"/>
                </a:lnTo>
                <a:lnTo>
                  <a:pt x="3368040" y="3042920"/>
                </a:lnTo>
                <a:lnTo>
                  <a:pt x="3246120" y="3032760"/>
                </a:lnTo>
                <a:lnTo>
                  <a:pt x="3210560" y="3053080"/>
                </a:lnTo>
                <a:lnTo>
                  <a:pt x="3042920" y="3042920"/>
                </a:lnTo>
                <a:lnTo>
                  <a:pt x="3042920" y="3007360"/>
                </a:lnTo>
                <a:lnTo>
                  <a:pt x="2768600" y="2976880"/>
                </a:lnTo>
                <a:lnTo>
                  <a:pt x="2768600" y="3002280"/>
                </a:lnTo>
                <a:lnTo>
                  <a:pt x="2722880" y="3002280"/>
                </a:lnTo>
                <a:lnTo>
                  <a:pt x="2580640" y="2971800"/>
                </a:lnTo>
                <a:lnTo>
                  <a:pt x="2550160" y="2941320"/>
                </a:lnTo>
                <a:lnTo>
                  <a:pt x="2443480" y="2931160"/>
                </a:lnTo>
                <a:lnTo>
                  <a:pt x="2433320" y="2951480"/>
                </a:lnTo>
                <a:lnTo>
                  <a:pt x="2026920" y="2900680"/>
                </a:lnTo>
                <a:lnTo>
                  <a:pt x="2026920" y="2895600"/>
                </a:lnTo>
                <a:lnTo>
                  <a:pt x="1905000" y="2854960"/>
                </a:lnTo>
                <a:lnTo>
                  <a:pt x="1920240" y="2743200"/>
                </a:lnTo>
                <a:lnTo>
                  <a:pt x="1884680" y="2733040"/>
                </a:lnTo>
                <a:lnTo>
                  <a:pt x="1894840" y="2585720"/>
                </a:lnTo>
                <a:lnTo>
                  <a:pt x="1955800" y="2580640"/>
                </a:lnTo>
                <a:lnTo>
                  <a:pt x="1960880" y="2473960"/>
                </a:lnTo>
                <a:lnTo>
                  <a:pt x="1752600" y="2438400"/>
                </a:lnTo>
                <a:lnTo>
                  <a:pt x="1722120" y="2570480"/>
                </a:lnTo>
                <a:lnTo>
                  <a:pt x="1762760" y="2565400"/>
                </a:lnTo>
                <a:lnTo>
                  <a:pt x="1656080" y="2717800"/>
                </a:lnTo>
                <a:lnTo>
                  <a:pt x="1656080" y="2687320"/>
                </a:lnTo>
                <a:lnTo>
                  <a:pt x="1574800" y="2819400"/>
                </a:lnTo>
                <a:lnTo>
                  <a:pt x="1463040" y="2748280"/>
                </a:lnTo>
                <a:lnTo>
                  <a:pt x="1468120" y="2783840"/>
                </a:lnTo>
                <a:lnTo>
                  <a:pt x="1087120" y="2565400"/>
                </a:lnTo>
                <a:lnTo>
                  <a:pt x="1102360" y="2565400"/>
                </a:lnTo>
                <a:lnTo>
                  <a:pt x="868680" y="2438400"/>
                </a:lnTo>
                <a:lnTo>
                  <a:pt x="863600" y="2463800"/>
                </a:lnTo>
                <a:lnTo>
                  <a:pt x="523240" y="2270760"/>
                </a:lnTo>
                <a:lnTo>
                  <a:pt x="523240" y="2245360"/>
                </a:lnTo>
                <a:lnTo>
                  <a:pt x="391160" y="2179320"/>
                </a:lnTo>
                <a:lnTo>
                  <a:pt x="472440" y="2057400"/>
                </a:lnTo>
                <a:lnTo>
                  <a:pt x="421640" y="2032000"/>
                </a:lnTo>
                <a:lnTo>
                  <a:pt x="523240" y="1884680"/>
                </a:lnTo>
                <a:lnTo>
                  <a:pt x="538480" y="1910080"/>
                </a:lnTo>
                <a:lnTo>
                  <a:pt x="594360" y="1833880"/>
                </a:lnTo>
                <a:lnTo>
                  <a:pt x="741680" y="1706880"/>
                </a:lnTo>
                <a:lnTo>
                  <a:pt x="701040" y="1595120"/>
                </a:lnTo>
                <a:lnTo>
                  <a:pt x="584200" y="1651000"/>
                </a:lnTo>
                <a:lnTo>
                  <a:pt x="472440" y="1661160"/>
                </a:lnTo>
                <a:lnTo>
                  <a:pt x="472440" y="1661160"/>
                </a:lnTo>
                <a:lnTo>
                  <a:pt x="340360" y="1676400"/>
                </a:lnTo>
                <a:lnTo>
                  <a:pt x="330200" y="1651000"/>
                </a:lnTo>
                <a:lnTo>
                  <a:pt x="208280" y="1630680"/>
                </a:lnTo>
                <a:lnTo>
                  <a:pt x="213360" y="1506220"/>
                </a:lnTo>
                <a:lnTo>
                  <a:pt x="172720" y="1498600"/>
                </a:lnTo>
                <a:cubicBezTo>
                  <a:pt x="174413" y="1369907"/>
                  <a:pt x="176107" y="1241213"/>
                  <a:pt x="177800" y="1112520"/>
                </a:cubicBezTo>
                <a:lnTo>
                  <a:pt x="213360" y="1112520"/>
                </a:lnTo>
                <a:lnTo>
                  <a:pt x="228600" y="848360"/>
                </a:lnTo>
                <a:lnTo>
                  <a:pt x="198120" y="822960"/>
                </a:lnTo>
                <a:lnTo>
                  <a:pt x="208280" y="452120"/>
                </a:lnTo>
                <a:lnTo>
                  <a:pt x="248920" y="441960"/>
                </a:lnTo>
                <a:cubicBezTo>
                  <a:pt x="240453" y="418253"/>
                  <a:pt x="300567" y="341207"/>
                  <a:pt x="251460" y="320040"/>
                </a:cubicBezTo>
                <a:lnTo>
                  <a:pt x="365760" y="314960"/>
                </a:lnTo>
                <a:lnTo>
                  <a:pt x="381000" y="264160"/>
                </a:lnTo>
                <a:lnTo>
                  <a:pt x="558800" y="269240"/>
                </a:lnTo>
                <a:lnTo>
                  <a:pt x="558800" y="309880"/>
                </a:lnTo>
                <a:lnTo>
                  <a:pt x="670560" y="320040"/>
                </a:lnTo>
                <a:lnTo>
                  <a:pt x="706120" y="330200"/>
                </a:lnTo>
                <a:lnTo>
                  <a:pt x="716280" y="157480"/>
                </a:lnTo>
                <a:close/>
              </a:path>
            </a:pathLst>
          </a:custGeom>
          <a:solidFill>
            <a:srgbClr val="43795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513320" y="3771537"/>
            <a:ext cx="1295400" cy="1924050"/>
          </a:xfrm>
          <a:custGeom>
            <a:avLst/>
            <a:gdLst>
              <a:gd name="connsiteX0" fmla="*/ 11430 w 1295400"/>
              <a:gd name="connsiteY0" fmla="*/ 106680 h 1924050"/>
              <a:gd name="connsiteX1" fmla="*/ 11430 w 1295400"/>
              <a:gd name="connsiteY1" fmla="*/ 106680 h 1924050"/>
              <a:gd name="connsiteX2" fmla="*/ 0 w 1295400"/>
              <a:gd name="connsiteY2" fmla="*/ 240030 h 1924050"/>
              <a:gd name="connsiteX3" fmla="*/ 956310 w 1295400"/>
              <a:gd name="connsiteY3" fmla="*/ 350520 h 1924050"/>
              <a:gd name="connsiteX4" fmla="*/ 902970 w 1295400"/>
              <a:gd name="connsiteY4" fmla="*/ 1596390 h 1924050"/>
              <a:gd name="connsiteX5" fmla="*/ 971550 w 1295400"/>
              <a:gd name="connsiteY5" fmla="*/ 1809750 h 1924050"/>
              <a:gd name="connsiteX6" fmla="*/ 1295400 w 1295400"/>
              <a:gd name="connsiteY6" fmla="*/ 1924050 h 1924050"/>
              <a:gd name="connsiteX7" fmla="*/ 1184910 w 1295400"/>
              <a:gd name="connsiteY7" fmla="*/ 335280 h 1924050"/>
              <a:gd name="connsiteX8" fmla="*/ 1165860 w 1295400"/>
              <a:gd name="connsiteY8" fmla="*/ 152400 h 1924050"/>
              <a:gd name="connsiteX9" fmla="*/ 1093470 w 1295400"/>
              <a:gd name="connsiteY9" fmla="*/ 53340 h 1924050"/>
              <a:gd name="connsiteX10" fmla="*/ 967740 w 1295400"/>
              <a:gd name="connsiteY10" fmla="*/ 0 h 1924050"/>
              <a:gd name="connsiteX11" fmla="*/ 822960 w 1295400"/>
              <a:gd name="connsiteY11" fmla="*/ 11430 h 1924050"/>
              <a:gd name="connsiteX12" fmla="*/ 491490 w 1295400"/>
              <a:gd name="connsiteY12" fmla="*/ 76200 h 1924050"/>
              <a:gd name="connsiteX13" fmla="*/ 11430 w 1295400"/>
              <a:gd name="connsiteY13" fmla="*/ 10668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95400" h="1924050">
                <a:moveTo>
                  <a:pt x="11430" y="106680"/>
                </a:moveTo>
                <a:lnTo>
                  <a:pt x="11430" y="106680"/>
                </a:lnTo>
                <a:lnTo>
                  <a:pt x="0" y="240030"/>
                </a:lnTo>
                <a:lnTo>
                  <a:pt x="956310" y="350520"/>
                </a:lnTo>
                <a:lnTo>
                  <a:pt x="902970" y="1596390"/>
                </a:lnTo>
                <a:lnTo>
                  <a:pt x="971550" y="1809750"/>
                </a:lnTo>
                <a:lnTo>
                  <a:pt x="1295400" y="1924050"/>
                </a:lnTo>
                <a:lnTo>
                  <a:pt x="1184910" y="335280"/>
                </a:lnTo>
                <a:lnTo>
                  <a:pt x="1165860" y="152400"/>
                </a:lnTo>
                <a:lnTo>
                  <a:pt x="1093470" y="53340"/>
                </a:lnTo>
                <a:lnTo>
                  <a:pt x="967740" y="0"/>
                </a:lnTo>
                <a:lnTo>
                  <a:pt x="822960" y="11430"/>
                </a:lnTo>
                <a:lnTo>
                  <a:pt x="491490" y="76200"/>
                </a:lnTo>
                <a:lnTo>
                  <a:pt x="11430" y="106680"/>
                </a:lnTo>
                <a:close/>
              </a:path>
            </a:pathLst>
          </a:custGeom>
          <a:solidFill>
            <a:srgbClr val="4379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656320" y="6221367"/>
            <a:ext cx="354330" cy="594360"/>
          </a:xfrm>
          <a:custGeom>
            <a:avLst/>
            <a:gdLst>
              <a:gd name="connsiteX0" fmla="*/ 45720 w 361950"/>
              <a:gd name="connsiteY0" fmla="*/ 0 h 628650"/>
              <a:gd name="connsiteX1" fmla="*/ 38100 w 361950"/>
              <a:gd name="connsiteY1" fmla="*/ 125730 h 628650"/>
              <a:gd name="connsiteX2" fmla="*/ 64770 w 361950"/>
              <a:gd name="connsiteY2" fmla="*/ 137160 h 628650"/>
              <a:gd name="connsiteX3" fmla="*/ 45720 w 361950"/>
              <a:gd name="connsiteY3" fmla="*/ 327660 h 628650"/>
              <a:gd name="connsiteX4" fmla="*/ 0 w 361950"/>
              <a:gd name="connsiteY4" fmla="*/ 327660 h 628650"/>
              <a:gd name="connsiteX5" fmla="*/ 26670 w 361950"/>
              <a:gd name="connsiteY5" fmla="*/ 624840 h 628650"/>
              <a:gd name="connsiteX6" fmla="*/ 361950 w 361950"/>
              <a:gd name="connsiteY6" fmla="*/ 628650 h 628650"/>
              <a:gd name="connsiteX7" fmla="*/ 217170 w 361950"/>
              <a:gd name="connsiteY7" fmla="*/ 41910 h 628650"/>
              <a:gd name="connsiteX8" fmla="*/ 45720 w 361950"/>
              <a:gd name="connsiteY8" fmla="*/ 0 h 628650"/>
              <a:gd name="connsiteX0" fmla="*/ 45720 w 361950"/>
              <a:gd name="connsiteY0" fmla="*/ 0 h 628650"/>
              <a:gd name="connsiteX1" fmla="*/ 38100 w 361950"/>
              <a:gd name="connsiteY1" fmla="*/ 125730 h 628650"/>
              <a:gd name="connsiteX2" fmla="*/ 64770 w 361950"/>
              <a:gd name="connsiteY2" fmla="*/ 137160 h 628650"/>
              <a:gd name="connsiteX3" fmla="*/ 45720 w 361950"/>
              <a:gd name="connsiteY3" fmla="*/ 327660 h 628650"/>
              <a:gd name="connsiteX4" fmla="*/ 0 w 361950"/>
              <a:gd name="connsiteY4" fmla="*/ 327660 h 628650"/>
              <a:gd name="connsiteX5" fmla="*/ 26670 w 361950"/>
              <a:gd name="connsiteY5" fmla="*/ 624840 h 628650"/>
              <a:gd name="connsiteX6" fmla="*/ 361950 w 361950"/>
              <a:gd name="connsiteY6" fmla="*/ 628650 h 628650"/>
              <a:gd name="connsiteX7" fmla="*/ 247650 w 361950"/>
              <a:gd name="connsiteY7" fmla="*/ 7620 h 628650"/>
              <a:gd name="connsiteX8" fmla="*/ 45720 w 361950"/>
              <a:gd name="connsiteY8" fmla="*/ 0 h 628650"/>
              <a:gd name="connsiteX0" fmla="*/ 45720 w 361950"/>
              <a:gd name="connsiteY0" fmla="*/ 0 h 628650"/>
              <a:gd name="connsiteX1" fmla="*/ 38100 w 361950"/>
              <a:gd name="connsiteY1" fmla="*/ 125730 h 628650"/>
              <a:gd name="connsiteX2" fmla="*/ 64770 w 361950"/>
              <a:gd name="connsiteY2" fmla="*/ 137160 h 628650"/>
              <a:gd name="connsiteX3" fmla="*/ 45720 w 361950"/>
              <a:gd name="connsiteY3" fmla="*/ 327660 h 628650"/>
              <a:gd name="connsiteX4" fmla="*/ 0 w 361950"/>
              <a:gd name="connsiteY4" fmla="*/ 327660 h 628650"/>
              <a:gd name="connsiteX5" fmla="*/ 30480 w 361950"/>
              <a:gd name="connsiteY5" fmla="*/ 586740 h 628650"/>
              <a:gd name="connsiteX6" fmla="*/ 361950 w 361950"/>
              <a:gd name="connsiteY6" fmla="*/ 628650 h 628650"/>
              <a:gd name="connsiteX7" fmla="*/ 247650 w 361950"/>
              <a:gd name="connsiteY7" fmla="*/ 7620 h 628650"/>
              <a:gd name="connsiteX8" fmla="*/ 45720 w 361950"/>
              <a:gd name="connsiteY8" fmla="*/ 0 h 628650"/>
              <a:gd name="connsiteX0" fmla="*/ 45720 w 354330"/>
              <a:gd name="connsiteY0" fmla="*/ 0 h 594360"/>
              <a:gd name="connsiteX1" fmla="*/ 38100 w 354330"/>
              <a:gd name="connsiteY1" fmla="*/ 125730 h 594360"/>
              <a:gd name="connsiteX2" fmla="*/ 64770 w 354330"/>
              <a:gd name="connsiteY2" fmla="*/ 137160 h 594360"/>
              <a:gd name="connsiteX3" fmla="*/ 45720 w 354330"/>
              <a:gd name="connsiteY3" fmla="*/ 327660 h 594360"/>
              <a:gd name="connsiteX4" fmla="*/ 0 w 354330"/>
              <a:gd name="connsiteY4" fmla="*/ 327660 h 594360"/>
              <a:gd name="connsiteX5" fmla="*/ 30480 w 354330"/>
              <a:gd name="connsiteY5" fmla="*/ 586740 h 594360"/>
              <a:gd name="connsiteX6" fmla="*/ 354330 w 354330"/>
              <a:gd name="connsiteY6" fmla="*/ 594360 h 594360"/>
              <a:gd name="connsiteX7" fmla="*/ 247650 w 354330"/>
              <a:gd name="connsiteY7" fmla="*/ 7620 h 594360"/>
              <a:gd name="connsiteX8" fmla="*/ 45720 w 354330"/>
              <a:gd name="connsiteY8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330" h="594360">
                <a:moveTo>
                  <a:pt x="45720" y="0"/>
                </a:moveTo>
                <a:lnTo>
                  <a:pt x="38100" y="125730"/>
                </a:lnTo>
                <a:lnTo>
                  <a:pt x="64770" y="137160"/>
                </a:lnTo>
                <a:lnTo>
                  <a:pt x="45720" y="327660"/>
                </a:lnTo>
                <a:lnTo>
                  <a:pt x="0" y="327660"/>
                </a:lnTo>
                <a:lnTo>
                  <a:pt x="30480" y="586740"/>
                </a:lnTo>
                <a:lnTo>
                  <a:pt x="354330" y="594360"/>
                </a:lnTo>
                <a:lnTo>
                  <a:pt x="247650" y="7620"/>
                </a:lnTo>
                <a:lnTo>
                  <a:pt x="45720" y="0"/>
                </a:lnTo>
                <a:close/>
              </a:path>
            </a:pathLst>
          </a:custGeom>
          <a:solidFill>
            <a:srgbClr val="4379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145530" y="4800237"/>
            <a:ext cx="1005840" cy="464820"/>
          </a:xfrm>
          <a:custGeom>
            <a:avLst/>
            <a:gdLst>
              <a:gd name="connsiteX0" fmla="*/ 11430 w 1005840"/>
              <a:gd name="connsiteY0" fmla="*/ 0 h 464820"/>
              <a:gd name="connsiteX1" fmla="*/ 0 w 1005840"/>
              <a:gd name="connsiteY1" fmla="*/ 430530 h 464820"/>
              <a:gd name="connsiteX2" fmla="*/ 601980 w 1005840"/>
              <a:gd name="connsiteY2" fmla="*/ 449580 h 464820"/>
              <a:gd name="connsiteX3" fmla="*/ 990600 w 1005840"/>
              <a:gd name="connsiteY3" fmla="*/ 464820 h 464820"/>
              <a:gd name="connsiteX4" fmla="*/ 1005840 w 1005840"/>
              <a:gd name="connsiteY4" fmla="*/ 34290 h 464820"/>
              <a:gd name="connsiteX5" fmla="*/ 11430 w 1005840"/>
              <a:gd name="connsiteY5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840" h="464820">
                <a:moveTo>
                  <a:pt x="11430" y="0"/>
                </a:moveTo>
                <a:lnTo>
                  <a:pt x="0" y="430530"/>
                </a:lnTo>
                <a:lnTo>
                  <a:pt x="601980" y="449580"/>
                </a:lnTo>
                <a:lnTo>
                  <a:pt x="990600" y="464820"/>
                </a:lnTo>
                <a:lnTo>
                  <a:pt x="1005840" y="34290"/>
                </a:lnTo>
                <a:lnTo>
                  <a:pt x="11430" y="0"/>
                </a:lnTo>
                <a:close/>
              </a:path>
            </a:pathLst>
          </a:custGeom>
          <a:solidFill>
            <a:srgbClr val="4379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56626" y="3832546"/>
            <a:ext cx="457200" cy="1375526"/>
          </a:xfrm>
          <a:prstGeom prst="rect">
            <a:avLst/>
          </a:prstGeom>
          <a:solidFill>
            <a:srgbClr val="CC9B0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48600" y="4293507"/>
            <a:ext cx="457200" cy="1375526"/>
          </a:xfrm>
          <a:prstGeom prst="rect">
            <a:avLst/>
          </a:prstGeom>
          <a:solidFill>
            <a:srgbClr val="CC9B0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580890">
            <a:off x="6411663" y="3422876"/>
            <a:ext cx="457200" cy="1676400"/>
          </a:xfrm>
          <a:prstGeom prst="rect">
            <a:avLst/>
          </a:prstGeom>
          <a:solidFill>
            <a:srgbClr val="CC9B0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7062854">
            <a:off x="5601709" y="5188890"/>
            <a:ext cx="457200" cy="1397516"/>
          </a:xfrm>
          <a:prstGeom prst="rect">
            <a:avLst/>
          </a:prstGeom>
          <a:solidFill>
            <a:srgbClr val="CC9B0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844372">
            <a:off x="7444482" y="5305688"/>
            <a:ext cx="457200" cy="2045494"/>
          </a:xfrm>
          <a:prstGeom prst="rect">
            <a:avLst/>
          </a:prstGeom>
          <a:solidFill>
            <a:srgbClr val="CC9B0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425440" y="3718197"/>
            <a:ext cx="3455670" cy="2472690"/>
          </a:xfrm>
          <a:custGeom>
            <a:avLst/>
            <a:gdLst>
              <a:gd name="connsiteX0" fmla="*/ 68580 w 3455670"/>
              <a:gd name="connsiteY0" fmla="*/ 0 h 2472690"/>
              <a:gd name="connsiteX1" fmla="*/ 34290 w 3455670"/>
              <a:gd name="connsiteY1" fmla="*/ 80010 h 2472690"/>
              <a:gd name="connsiteX2" fmla="*/ 0 w 3455670"/>
              <a:gd name="connsiteY2" fmla="*/ 1177290 h 2472690"/>
              <a:gd name="connsiteX3" fmla="*/ 3810 w 3455670"/>
              <a:gd name="connsiteY3" fmla="*/ 1295400 h 2472690"/>
              <a:gd name="connsiteX4" fmla="*/ 38100 w 3455670"/>
              <a:gd name="connsiteY4" fmla="*/ 1447800 h 2472690"/>
              <a:gd name="connsiteX5" fmla="*/ 175260 w 3455670"/>
              <a:gd name="connsiteY5" fmla="*/ 1672590 h 2472690"/>
              <a:gd name="connsiteX6" fmla="*/ 419100 w 3455670"/>
              <a:gd name="connsiteY6" fmla="*/ 1851660 h 2472690"/>
              <a:gd name="connsiteX7" fmla="*/ 1089660 w 3455670"/>
              <a:gd name="connsiteY7" fmla="*/ 2179320 h 2472690"/>
              <a:gd name="connsiteX8" fmla="*/ 1409700 w 3455670"/>
              <a:gd name="connsiteY8" fmla="*/ 2221230 h 2472690"/>
              <a:gd name="connsiteX9" fmla="*/ 3364230 w 3455670"/>
              <a:gd name="connsiteY9" fmla="*/ 2472690 h 2472690"/>
              <a:gd name="connsiteX10" fmla="*/ 3455670 w 3455670"/>
              <a:gd name="connsiteY10" fmla="*/ 2465070 h 2472690"/>
              <a:gd name="connsiteX11" fmla="*/ 3387090 w 3455670"/>
              <a:gd name="connsiteY11" fmla="*/ 2160270 h 2472690"/>
              <a:gd name="connsiteX12" fmla="*/ 2400300 w 3455670"/>
              <a:gd name="connsiteY12" fmla="*/ 2049780 h 2472690"/>
              <a:gd name="connsiteX13" fmla="*/ 2354580 w 3455670"/>
              <a:gd name="connsiteY13" fmla="*/ 2019300 h 2472690"/>
              <a:gd name="connsiteX14" fmla="*/ 2331720 w 3455670"/>
              <a:gd name="connsiteY14" fmla="*/ 1981200 h 2472690"/>
              <a:gd name="connsiteX15" fmla="*/ 2331720 w 3455670"/>
              <a:gd name="connsiteY15" fmla="*/ 1943100 h 2472690"/>
              <a:gd name="connsiteX16" fmla="*/ 2392680 w 3455670"/>
              <a:gd name="connsiteY16" fmla="*/ 571500 h 2472690"/>
              <a:gd name="connsiteX17" fmla="*/ 2133600 w 3455670"/>
              <a:gd name="connsiteY17" fmla="*/ 571500 h 2472690"/>
              <a:gd name="connsiteX18" fmla="*/ 2118360 w 3455670"/>
              <a:gd name="connsiteY18" fmla="*/ 1264920 h 2472690"/>
              <a:gd name="connsiteX19" fmla="*/ 2004060 w 3455670"/>
              <a:gd name="connsiteY19" fmla="*/ 1272540 h 2472690"/>
              <a:gd name="connsiteX20" fmla="*/ 1992630 w 3455670"/>
              <a:gd name="connsiteY20" fmla="*/ 1535430 h 2472690"/>
              <a:gd name="connsiteX21" fmla="*/ 2084070 w 3455670"/>
              <a:gd name="connsiteY21" fmla="*/ 1546860 h 2472690"/>
              <a:gd name="connsiteX22" fmla="*/ 2072640 w 3455670"/>
              <a:gd name="connsiteY22" fmla="*/ 1939290 h 2472690"/>
              <a:gd name="connsiteX23" fmla="*/ 2045970 w 3455670"/>
              <a:gd name="connsiteY23" fmla="*/ 1943100 h 2472690"/>
              <a:gd name="connsiteX24" fmla="*/ 2026920 w 3455670"/>
              <a:gd name="connsiteY24" fmla="*/ 1943100 h 2472690"/>
              <a:gd name="connsiteX25" fmla="*/ 2019300 w 3455670"/>
              <a:gd name="connsiteY25" fmla="*/ 1924050 h 2472690"/>
              <a:gd name="connsiteX26" fmla="*/ 2026920 w 3455670"/>
              <a:gd name="connsiteY26" fmla="*/ 1695450 h 2472690"/>
              <a:gd name="connsiteX27" fmla="*/ 1268730 w 3455670"/>
              <a:gd name="connsiteY27" fmla="*/ 1661160 h 2472690"/>
              <a:gd name="connsiteX28" fmla="*/ 1261110 w 3455670"/>
              <a:gd name="connsiteY28" fmla="*/ 1634490 h 2472690"/>
              <a:gd name="connsiteX29" fmla="*/ 1051560 w 3455670"/>
              <a:gd name="connsiteY29" fmla="*/ 1626870 h 2472690"/>
              <a:gd name="connsiteX30" fmla="*/ 1040130 w 3455670"/>
              <a:gd name="connsiteY30" fmla="*/ 1805940 h 2472690"/>
              <a:gd name="connsiteX31" fmla="*/ 1040130 w 3455670"/>
              <a:gd name="connsiteY31" fmla="*/ 1805940 h 2472690"/>
              <a:gd name="connsiteX32" fmla="*/ 1017270 w 3455670"/>
              <a:gd name="connsiteY32" fmla="*/ 1805940 h 2472690"/>
              <a:gd name="connsiteX33" fmla="*/ 422910 w 3455670"/>
              <a:gd name="connsiteY33" fmla="*/ 1516380 h 2472690"/>
              <a:gd name="connsiteX34" fmla="*/ 403860 w 3455670"/>
              <a:gd name="connsiteY34" fmla="*/ 1478280 h 2472690"/>
              <a:gd name="connsiteX35" fmla="*/ 415290 w 3455670"/>
              <a:gd name="connsiteY35" fmla="*/ 1455420 h 2472690"/>
              <a:gd name="connsiteX36" fmla="*/ 472440 w 3455670"/>
              <a:gd name="connsiteY36" fmla="*/ 1455420 h 2472690"/>
              <a:gd name="connsiteX37" fmla="*/ 605790 w 3455670"/>
              <a:gd name="connsiteY37" fmla="*/ 1455420 h 2472690"/>
              <a:gd name="connsiteX38" fmla="*/ 617220 w 3455670"/>
              <a:gd name="connsiteY38" fmla="*/ 1143000 h 2472690"/>
              <a:gd name="connsiteX39" fmla="*/ 396240 w 3455670"/>
              <a:gd name="connsiteY39" fmla="*/ 1112520 h 2472690"/>
              <a:gd name="connsiteX40" fmla="*/ 377190 w 3455670"/>
              <a:gd name="connsiteY40" fmla="*/ 1112520 h 2472690"/>
              <a:gd name="connsiteX41" fmla="*/ 358140 w 3455670"/>
              <a:gd name="connsiteY41" fmla="*/ 1101090 h 2472690"/>
              <a:gd name="connsiteX42" fmla="*/ 358140 w 3455670"/>
              <a:gd name="connsiteY42" fmla="*/ 1074420 h 2472690"/>
              <a:gd name="connsiteX43" fmla="*/ 388620 w 3455670"/>
              <a:gd name="connsiteY43" fmla="*/ 1062990 h 2472690"/>
              <a:gd name="connsiteX44" fmla="*/ 461010 w 3455670"/>
              <a:gd name="connsiteY44" fmla="*/ 1059180 h 2472690"/>
              <a:gd name="connsiteX45" fmla="*/ 2042160 w 3455670"/>
              <a:gd name="connsiteY45" fmla="*/ 1123950 h 2472690"/>
              <a:gd name="connsiteX46" fmla="*/ 2045970 w 3455670"/>
              <a:gd name="connsiteY46" fmla="*/ 864870 h 2472690"/>
              <a:gd name="connsiteX47" fmla="*/ 400050 w 3455670"/>
              <a:gd name="connsiteY47" fmla="*/ 807720 h 2472690"/>
              <a:gd name="connsiteX48" fmla="*/ 354330 w 3455670"/>
              <a:gd name="connsiteY48" fmla="*/ 792480 h 2472690"/>
              <a:gd name="connsiteX49" fmla="*/ 335280 w 3455670"/>
              <a:gd name="connsiteY49" fmla="*/ 777240 h 2472690"/>
              <a:gd name="connsiteX50" fmla="*/ 331470 w 3455670"/>
              <a:gd name="connsiteY50" fmla="*/ 750570 h 2472690"/>
              <a:gd name="connsiteX51" fmla="*/ 331470 w 3455670"/>
              <a:gd name="connsiteY51" fmla="*/ 712470 h 2472690"/>
              <a:gd name="connsiteX52" fmla="*/ 346710 w 3455670"/>
              <a:gd name="connsiteY52" fmla="*/ 201930 h 2472690"/>
              <a:gd name="connsiteX53" fmla="*/ 369570 w 3455670"/>
              <a:gd name="connsiteY53" fmla="*/ 76200 h 2472690"/>
              <a:gd name="connsiteX54" fmla="*/ 68580 w 3455670"/>
              <a:gd name="connsiteY54" fmla="*/ 0 h 247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455670" h="2472690">
                <a:moveTo>
                  <a:pt x="68580" y="0"/>
                </a:moveTo>
                <a:lnTo>
                  <a:pt x="34290" y="80010"/>
                </a:lnTo>
                <a:lnTo>
                  <a:pt x="0" y="1177290"/>
                </a:lnTo>
                <a:lnTo>
                  <a:pt x="3810" y="1295400"/>
                </a:lnTo>
                <a:lnTo>
                  <a:pt x="38100" y="1447800"/>
                </a:lnTo>
                <a:lnTo>
                  <a:pt x="175260" y="1672590"/>
                </a:lnTo>
                <a:lnTo>
                  <a:pt x="419100" y="1851660"/>
                </a:lnTo>
                <a:lnTo>
                  <a:pt x="1089660" y="2179320"/>
                </a:lnTo>
                <a:lnTo>
                  <a:pt x="1409700" y="2221230"/>
                </a:lnTo>
                <a:lnTo>
                  <a:pt x="3364230" y="2472690"/>
                </a:lnTo>
                <a:lnTo>
                  <a:pt x="3455670" y="2465070"/>
                </a:lnTo>
                <a:lnTo>
                  <a:pt x="3387090" y="2160270"/>
                </a:lnTo>
                <a:lnTo>
                  <a:pt x="2400300" y="2049780"/>
                </a:lnTo>
                <a:lnTo>
                  <a:pt x="2354580" y="2019300"/>
                </a:lnTo>
                <a:lnTo>
                  <a:pt x="2331720" y="1981200"/>
                </a:lnTo>
                <a:lnTo>
                  <a:pt x="2331720" y="1943100"/>
                </a:lnTo>
                <a:lnTo>
                  <a:pt x="2392680" y="571500"/>
                </a:lnTo>
                <a:lnTo>
                  <a:pt x="2133600" y="571500"/>
                </a:lnTo>
                <a:lnTo>
                  <a:pt x="2118360" y="1264920"/>
                </a:lnTo>
                <a:lnTo>
                  <a:pt x="2004060" y="1272540"/>
                </a:lnTo>
                <a:lnTo>
                  <a:pt x="1992630" y="1535430"/>
                </a:lnTo>
                <a:lnTo>
                  <a:pt x="2084070" y="1546860"/>
                </a:lnTo>
                <a:lnTo>
                  <a:pt x="2072640" y="1939290"/>
                </a:lnTo>
                <a:lnTo>
                  <a:pt x="2045970" y="1943100"/>
                </a:lnTo>
                <a:lnTo>
                  <a:pt x="2026920" y="1943100"/>
                </a:lnTo>
                <a:lnTo>
                  <a:pt x="2019300" y="1924050"/>
                </a:lnTo>
                <a:lnTo>
                  <a:pt x="2026920" y="1695450"/>
                </a:lnTo>
                <a:lnTo>
                  <a:pt x="1268730" y="1661160"/>
                </a:lnTo>
                <a:lnTo>
                  <a:pt x="1261110" y="1634490"/>
                </a:lnTo>
                <a:lnTo>
                  <a:pt x="1051560" y="1626870"/>
                </a:lnTo>
                <a:lnTo>
                  <a:pt x="1040130" y="1805940"/>
                </a:lnTo>
                <a:lnTo>
                  <a:pt x="1040130" y="1805940"/>
                </a:lnTo>
                <a:lnTo>
                  <a:pt x="1017270" y="1805940"/>
                </a:lnTo>
                <a:lnTo>
                  <a:pt x="422910" y="1516380"/>
                </a:lnTo>
                <a:lnTo>
                  <a:pt x="403860" y="1478280"/>
                </a:lnTo>
                <a:lnTo>
                  <a:pt x="415290" y="1455420"/>
                </a:lnTo>
                <a:lnTo>
                  <a:pt x="472440" y="1455420"/>
                </a:lnTo>
                <a:lnTo>
                  <a:pt x="605790" y="1455420"/>
                </a:lnTo>
                <a:lnTo>
                  <a:pt x="617220" y="1143000"/>
                </a:lnTo>
                <a:lnTo>
                  <a:pt x="396240" y="1112520"/>
                </a:lnTo>
                <a:lnTo>
                  <a:pt x="377190" y="1112520"/>
                </a:lnTo>
                <a:lnTo>
                  <a:pt x="358140" y="1101090"/>
                </a:lnTo>
                <a:lnTo>
                  <a:pt x="358140" y="1074420"/>
                </a:lnTo>
                <a:lnTo>
                  <a:pt x="388620" y="1062990"/>
                </a:lnTo>
                <a:lnTo>
                  <a:pt x="461010" y="1059180"/>
                </a:lnTo>
                <a:lnTo>
                  <a:pt x="2042160" y="1123950"/>
                </a:lnTo>
                <a:lnTo>
                  <a:pt x="2045970" y="864870"/>
                </a:lnTo>
                <a:lnTo>
                  <a:pt x="400050" y="807720"/>
                </a:lnTo>
                <a:lnTo>
                  <a:pt x="354330" y="792480"/>
                </a:lnTo>
                <a:lnTo>
                  <a:pt x="335280" y="777240"/>
                </a:lnTo>
                <a:lnTo>
                  <a:pt x="331470" y="750570"/>
                </a:lnTo>
                <a:lnTo>
                  <a:pt x="331470" y="712470"/>
                </a:lnTo>
                <a:lnTo>
                  <a:pt x="346710" y="201930"/>
                </a:lnTo>
                <a:lnTo>
                  <a:pt x="369570" y="76200"/>
                </a:lnTo>
                <a:lnTo>
                  <a:pt x="68580" y="0"/>
                </a:lnTo>
                <a:close/>
              </a:path>
            </a:pathLst>
          </a:custGeom>
          <a:solidFill>
            <a:schemeClr val="bg2">
              <a:lumMod val="25000"/>
              <a:alpha val="5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8200" y="4419600"/>
            <a:ext cx="33121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23 DUs x 2.8 residents/DU </a:t>
            </a:r>
            <a:b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x 8.6 gal/day/resident </a:t>
            </a:r>
            <a:b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= 553.8 gal/day</a:t>
            </a:r>
          </a:p>
          <a:p>
            <a:endParaRPr lang="en-US" b="1" dirty="0" smtClean="0">
              <a:solidFill>
                <a:srgbClr val="DBE0E5"/>
              </a:solidFill>
              <a:latin typeface="Futura Md BT" pitchFamily="34" charset="0"/>
            </a:endParaRPr>
          </a:p>
          <a:p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554 gal/day </a:t>
            </a: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  <a:sym typeface="Symbol"/>
              </a:rPr>
              <a:t> .94 acres </a:t>
            </a:r>
            <a:br>
              <a:rPr lang="en-US" b="1" dirty="0" smtClean="0">
                <a:solidFill>
                  <a:srgbClr val="DBE0E5"/>
                </a:solidFill>
                <a:latin typeface="Futura Md BT" pitchFamily="34" charset="0"/>
                <a:sym typeface="Symbol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  <a:sym typeface="Symbol"/>
              </a:rPr>
              <a:t>= 589 gal/day/acre</a:t>
            </a:r>
            <a:endParaRPr lang="en-US" b="1" dirty="0">
              <a:solidFill>
                <a:srgbClr val="DBE0E5"/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for Water Supply</a:t>
            </a:r>
            <a:endParaRPr lang="en-US" dirty="0"/>
          </a:p>
        </p:txBody>
      </p:sp>
      <p:sp>
        <p:nvSpPr>
          <p:cNvPr id="5" name="Right Arrow 10"/>
          <p:cNvSpPr>
            <a:spLocks noChangeArrowheads="1"/>
          </p:cNvSpPr>
          <p:nvPr/>
        </p:nvSpPr>
        <p:spPr bwMode="auto">
          <a:xfrm>
            <a:off x="5562600" y="5638800"/>
            <a:ext cx="29718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B80C1">
              <a:alpha val="75000"/>
            </a:srgbClr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Reuse (&lt;&lt;80% of total)</a:t>
            </a:r>
            <a:endParaRPr lang="en-US" b="1" dirty="0">
              <a:solidFill>
                <a:srgbClr val="DBE0E5"/>
              </a:solidFill>
              <a:latin typeface="Futura Md BT" pitchFamily="34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124200" y="5715000"/>
            <a:ext cx="2514600" cy="685800"/>
          </a:xfrm>
          <a:prstGeom prst="ellipse">
            <a:avLst/>
          </a:prstGeom>
          <a:solidFill>
            <a:srgbClr val="4B80C1">
              <a:alpha val="75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24200" y="3657600"/>
            <a:ext cx="2490788" cy="2438400"/>
          </a:xfrm>
          <a:prstGeom prst="rect">
            <a:avLst/>
          </a:prstGeom>
          <a:solidFill>
            <a:srgbClr val="4B80C1">
              <a:alpha val="75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DBE0E5"/>
                </a:solidFill>
                <a:latin typeface="Futura Md BT" pitchFamily="34" charset="0"/>
              </a:rPr>
              <a:t/>
            </a:r>
            <a:br>
              <a:rPr lang="en-US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Less storage </a:t>
            </a:r>
            <a:b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(&lt;&lt;50,000 </a:t>
            </a:r>
            <a:b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  <a:t>gallons/acre)</a:t>
            </a:r>
            <a:br>
              <a:rPr lang="en-US" b="1" dirty="0" smtClean="0">
                <a:solidFill>
                  <a:srgbClr val="DBE0E5"/>
                </a:solidFill>
                <a:latin typeface="Futura Md BT" pitchFamily="34" charset="0"/>
              </a:rPr>
            </a:br>
            <a:endParaRPr lang="en-US" dirty="0">
              <a:solidFill>
                <a:srgbClr val="DBE0E5"/>
              </a:solidFill>
              <a:latin typeface="Futura Md BT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124200" y="3454407"/>
            <a:ext cx="2514600" cy="381000"/>
          </a:xfrm>
          <a:prstGeom prst="ellipse">
            <a:avLst/>
          </a:prstGeom>
          <a:solidFill>
            <a:srgbClr val="4B80C1">
              <a:alpha val="7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 prst="slope"/>
          </a:sp3d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86200" y="2057400"/>
            <a:ext cx="1219200" cy="130003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5181600" y="19812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  <a:t>30+ years of </a:t>
            </a:r>
            <a:b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</a:br>
            <a: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  <a:t>hourly runoff from one acre </a:t>
            </a:r>
            <a:endParaRPr lang="en-US" b="1" dirty="0">
              <a:solidFill>
                <a:srgbClr val="DBE0E5"/>
              </a:solidFill>
              <a:latin typeface="Bookman Old Style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10800000">
            <a:off x="2590800" y="3657600"/>
            <a:ext cx="533400" cy="2286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0" y="394903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DBE0E5"/>
                </a:solidFill>
                <a:latin typeface="Bookman Old Style" pitchFamily="18" charset="0"/>
              </a:rPr>
              <a:t>More Overflow (&gt;&gt;20% of total)</a:t>
            </a:r>
            <a:endParaRPr lang="en-US" b="1" dirty="0">
              <a:solidFill>
                <a:srgbClr val="DBE0E5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1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/>
          <a:srcRect l="22407" t="25000"/>
          <a:stretch>
            <a:fillRect/>
          </a:stretch>
        </p:blipFill>
        <p:spPr bwMode="auto">
          <a:xfrm>
            <a:off x="0" y="0"/>
            <a:ext cx="94991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50000"/>
              <a:lumOff val="50000"/>
              <a:alpha val="69000"/>
            </a:schemeClr>
          </a:solidFill>
          <a:effectLst>
            <a:softEdge rad="127000"/>
          </a:effectLst>
        </p:spPr>
        <p:txBody>
          <a:bodyPr/>
          <a:lstStyle/>
          <a:p>
            <a:r>
              <a:rPr lang="en-US" dirty="0" err="1" smtClean="0"/>
              <a:t>Bioretention</a:t>
            </a:r>
            <a:r>
              <a:rPr lang="en-US" dirty="0" smtClean="0"/>
              <a:t> in 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5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LID Design Process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1981200"/>
            <a:ext cx="1905000" cy="1371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Analyze Project for LID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95600" y="1981200"/>
            <a:ext cx="2895600" cy="1371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Develop and Document LID Drainage Design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00800" y="1981200"/>
            <a:ext cx="2438400" cy="1371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Specify LID Preliminary Design Details</a:t>
            </a:r>
          </a:p>
        </p:txBody>
      </p:sp>
      <p:sp>
        <p:nvSpPr>
          <p:cNvPr id="7" name="Curved Right Arrow 6"/>
          <p:cNvSpPr/>
          <p:nvPr/>
        </p:nvSpPr>
        <p:spPr>
          <a:xfrm rot="16200000">
            <a:off x="2231897" y="2948179"/>
            <a:ext cx="839724" cy="1645920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5400000">
            <a:off x="2262377" y="816102"/>
            <a:ext cx="839724" cy="1645920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5867400" y="2514600"/>
            <a:ext cx="457200" cy="381000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Left-Right Arrow 9"/>
          <p:cNvSpPr/>
          <p:nvPr/>
        </p:nvSpPr>
        <p:spPr>
          <a:xfrm rot="16200000">
            <a:off x="647700" y="3695701"/>
            <a:ext cx="1409700" cy="72390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4863775"/>
            <a:ext cx="8305800" cy="6858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Coordinate with Site Design and Landscape Design</a:t>
            </a:r>
          </a:p>
        </p:txBody>
      </p:sp>
      <p:sp>
        <p:nvSpPr>
          <p:cNvPr id="14" name="Left-Right Arrow 13"/>
          <p:cNvSpPr/>
          <p:nvPr/>
        </p:nvSpPr>
        <p:spPr>
          <a:xfrm rot="16200000">
            <a:off x="6819900" y="3695701"/>
            <a:ext cx="1409700" cy="72390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239000" y="3048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35</a:t>
            </a:r>
            <a:endParaRPr lang="en-US" b="1" dirty="0"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9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Analyzing a Project for LID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b="1" u="sng" dirty="0" smtClean="0"/>
              <a:t>Five LID Strategies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742950" indent="-742950" eaLnBrk="1" hangingPunct="1">
              <a:buFont typeface="Franklin Gothic Heavy" pitchFamily="34" charset="0"/>
              <a:buAutoNum type="arabicPeriod"/>
            </a:pPr>
            <a:r>
              <a:rPr lang="en-US" dirty="0" smtClean="0"/>
              <a:t>Optimize the site layout</a:t>
            </a:r>
          </a:p>
          <a:p>
            <a:pPr marL="742950" indent="-742950" eaLnBrk="1" hangingPunct="1">
              <a:buFont typeface="Franklin Gothic Heavy" pitchFamily="34" charset="0"/>
              <a:buAutoNum type="arabicPeriod"/>
            </a:pPr>
            <a:r>
              <a:rPr lang="en-US" dirty="0" smtClean="0"/>
              <a:t>Use pervious surfaces</a:t>
            </a:r>
          </a:p>
          <a:p>
            <a:pPr marL="742950" indent="-742950" eaLnBrk="1" hangingPunct="1">
              <a:buFont typeface="Franklin Gothic Heavy" pitchFamily="34" charset="0"/>
              <a:buAutoNum type="arabicPeriod"/>
            </a:pPr>
            <a:r>
              <a:rPr lang="en-US" dirty="0" smtClean="0"/>
              <a:t>Disperse runoff</a:t>
            </a:r>
          </a:p>
          <a:p>
            <a:pPr marL="742950" indent="-742950" eaLnBrk="1" hangingPunct="1">
              <a:buFont typeface="Franklin Gothic Heavy" pitchFamily="34" charset="0"/>
              <a:buAutoNum type="arabicPeriod"/>
            </a:pPr>
            <a:r>
              <a:rPr lang="en-US" dirty="0" smtClean="0"/>
              <a:t>Store runoff and use it later</a:t>
            </a:r>
          </a:p>
          <a:p>
            <a:pPr marL="742950" indent="-742950" eaLnBrk="1" hangingPunct="1">
              <a:buFont typeface="Franklin Gothic Heavy" pitchFamily="34" charset="0"/>
              <a:buAutoNum type="arabicPeriod"/>
            </a:pPr>
            <a:r>
              <a:rPr lang="en-US" dirty="0" smtClean="0"/>
              <a:t>Direct runoff to </a:t>
            </a:r>
            <a:r>
              <a:rPr lang="en-US" dirty="0" err="1" smtClean="0"/>
              <a:t>bioretention</a:t>
            </a:r>
            <a:r>
              <a:rPr lang="en-US" dirty="0" smtClean="0"/>
              <a:t> facilities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1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LID CONCEPTS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7170" name="Freeform 32"/>
          <p:cNvSpPr>
            <a:spLocks/>
          </p:cNvSpPr>
          <p:nvPr/>
        </p:nvSpPr>
        <p:spPr bwMode="auto">
          <a:xfrm>
            <a:off x="-7938" y="3048000"/>
            <a:ext cx="9151938" cy="4038600"/>
          </a:xfrm>
          <a:custGeom>
            <a:avLst/>
            <a:gdLst>
              <a:gd name="T0" fmla="*/ 0 w 7467600"/>
              <a:gd name="T1" fmla="*/ 0 h 4038600"/>
              <a:gd name="T2" fmla="*/ 4139305 w 7467600"/>
              <a:gd name="T3" fmla="*/ 76200 h 4038600"/>
              <a:gd name="T4" fmla="*/ 4139305 w 7467600"/>
              <a:gd name="T5" fmla="*/ 1498600 h 4038600"/>
              <a:gd name="T6" fmla="*/ 9136991 w 7467600"/>
              <a:gd name="T7" fmla="*/ 1536700 h 4038600"/>
              <a:gd name="T8" fmla="*/ 9079768 w 7467600"/>
              <a:gd name="T9" fmla="*/ 698500 h 4038600"/>
              <a:gd name="T10" fmla="*/ 9442193 w 7467600"/>
              <a:gd name="T11" fmla="*/ 749300 h 4038600"/>
              <a:gd name="T12" fmla="*/ 9747395 w 7467600"/>
              <a:gd name="T13" fmla="*/ 825500 h 4038600"/>
              <a:gd name="T14" fmla="*/ 10071671 w 7467600"/>
              <a:gd name="T15" fmla="*/ 838200 h 4038600"/>
              <a:gd name="T16" fmla="*/ 10300577 w 7467600"/>
              <a:gd name="T17" fmla="*/ 901700 h 4038600"/>
              <a:gd name="T18" fmla="*/ 10682077 w 7467600"/>
              <a:gd name="T19" fmla="*/ 927100 h 4038600"/>
              <a:gd name="T20" fmla="*/ 10930050 w 7467600"/>
              <a:gd name="T21" fmla="*/ 939800 h 4038600"/>
              <a:gd name="T22" fmla="*/ 11216183 w 7467600"/>
              <a:gd name="T23" fmla="*/ 939800 h 4038600"/>
              <a:gd name="T24" fmla="*/ 11197103 w 7467600"/>
              <a:gd name="T25" fmla="*/ 4038600 h 4038600"/>
              <a:gd name="T26" fmla="*/ 0 w 7467600"/>
              <a:gd name="T27" fmla="*/ 3911600 h 4038600"/>
              <a:gd name="T28" fmla="*/ 0 w 7467600"/>
              <a:gd name="T29" fmla="*/ 0 h 4038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467600"/>
              <a:gd name="T46" fmla="*/ 0 h 4038600"/>
              <a:gd name="T47" fmla="*/ 7467600 w 7467600"/>
              <a:gd name="T48" fmla="*/ 4038600 h 40386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467600" h="4038600">
                <a:moveTo>
                  <a:pt x="0" y="0"/>
                </a:moveTo>
                <a:lnTo>
                  <a:pt x="2755900" y="76200"/>
                </a:lnTo>
                <a:lnTo>
                  <a:pt x="2755900" y="1498600"/>
                </a:lnTo>
                <a:lnTo>
                  <a:pt x="6083300" y="1536700"/>
                </a:lnTo>
                <a:lnTo>
                  <a:pt x="6045200" y="698500"/>
                </a:lnTo>
                <a:lnTo>
                  <a:pt x="6286500" y="749300"/>
                </a:lnTo>
                <a:lnTo>
                  <a:pt x="6489700" y="825500"/>
                </a:lnTo>
                <a:lnTo>
                  <a:pt x="6705600" y="838200"/>
                </a:lnTo>
                <a:lnTo>
                  <a:pt x="6858000" y="901700"/>
                </a:lnTo>
                <a:lnTo>
                  <a:pt x="7112000" y="927100"/>
                </a:lnTo>
                <a:lnTo>
                  <a:pt x="7277100" y="939800"/>
                </a:lnTo>
                <a:lnTo>
                  <a:pt x="7467600" y="939800"/>
                </a:lnTo>
                <a:cubicBezTo>
                  <a:pt x="7463367" y="1972733"/>
                  <a:pt x="7459133" y="3005667"/>
                  <a:pt x="7454900" y="4038600"/>
                </a:cubicBez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975E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b="1" dirty="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Direct Runoff to </a:t>
            </a:r>
            <a:r>
              <a:rPr lang="en-US" dirty="0" err="1" smtClean="0"/>
              <a:t>Bioretention</a:t>
            </a:r>
            <a:endParaRPr lang="en-US" dirty="0" smtClean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352800" y="3124200"/>
            <a:ext cx="4419600" cy="990600"/>
          </a:xfrm>
          <a:prstGeom prst="rect">
            <a:avLst/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3352800" y="3990975"/>
            <a:ext cx="4419600" cy="609600"/>
          </a:xfrm>
          <a:prstGeom prst="rect">
            <a:avLst/>
          </a:prstGeom>
          <a:blipFill dpi="0" rotWithShape="1">
            <a:blip r:embed="rId3" cstate="screen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3352800" y="3533775"/>
            <a:ext cx="4419600" cy="457200"/>
          </a:xfrm>
          <a:prstGeom prst="rect">
            <a:avLst/>
          </a:prstGeom>
          <a:gradFill rotWithShape="0">
            <a:gsLst>
              <a:gs pos="0">
                <a:srgbClr val="D49E6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975E3F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 bwMode="auto">
          <a:xfrm rot="16200000" flipH="1">
            <a:off x="7030244" y="3845719"/>
            <a:ext cx="1444625" cy="158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ight Arrow 27"/>
          <p:cNvSpPr>
            <a:spLocks noChangeArrowheads="1"/>
          </p:cNvSpPr>
          <p:nvPr/>
        </p:nvSpPr>
        <p:spPr bwMode="auto">
          <a:xfrm rot="7940418">
            <a:off x="2749550" y="4618038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>
            <a:spLocks noChangeArrowheads="1"/>
          </p:cNvSpPr>
          <p:nvPr/>
        </p:nvSpPr>
        <p:spPr bwMode="auto">
          <a:xfrm rot="10800000">
            <a:off x="2590800" y="40386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>
            <a:spLocks noChangeArrowheads="1"/>
          </p:cNvSpPr>
          <p:nvPr/>
        </p:nvSpPr>
        <p:spPr bwMode="auto">
          <a:xfrm rot="-5400000">
            <a:off x="4381500" y="14859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>
            <a:spLocks noChangeArrowheads="1"/>
          </p:cNvSpPr>
          <p:nvPr/>
        </p:nvSpPr>
        <p:spPr bwMode="auto">
          <a:xfrm rot="-5400000">
            <a:off x="5143500" y="14859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 rot="-5400000">
            <a:off x="5905500" y="14859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>
            <a:spLocks noChangeArrowheads="1"/>
          </p:cNvSpPr>
          <p:nvPr/>
        </p:nvSpPr>
        <p:spPr bwMode="auto">
          <a:xfrm rot="-5400000">
            <a:off x="6591300" y="14859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>
            <a:spLocks noChangeArrowheads="1"/>
          </p:cNvSpPr>
          <p:nvPr/>
        </p:nvSpPr>
        <p:spPr bwMode="auto">
          <a:xfrm rot="5400000">
            <a:off x="4665663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 rot="5400000">
            <a:off x="5427663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>
            <a:spLocks noChangeArrowheads="1"/>
          </p:cNvSpPr>
          <p:nvPr/>
        </p:nvSpPr>
        <p:spPr bwMode="auto">
          <a:xfrm rot="5400000">
            <a:off x="6189663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>
            <a:spLocks noChangeArrowheads="1"/>
          </p:cNvSpPr>
          <p:nvPr/>
        </p:nvSpPr>
        <p:spPr bwMode="auto">
          <a:xfrm rot="5400000">
            <a:off x="6875463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>
            <a:off x="7339263" y="3096126"/>
            <a:ext cx="1350963" cy="0"/>
          </a:xfrm>
          <a:prstGeom prst="line">
            <a:avLst/>
          </a:prstGeom>
          <a:noFill/>
          <a:ln w="63500" algn="ctr">
            <a:solidFill>
              <a:srgbClr val="DBE0E5"/>
            </a:solidFill>
            <a:round/>
            <a:headEnd/>
            <a:tailEnd type="triangle" w="med" len="med"/>
          </a:ln>
        </p:spPr>
      </p:cxnSp>
      <p:sp>
        <p:nvSpPr>
          <p:cNvPr id="50" name="Right Arrow 49"/>
          <p:cNvSpPr>
            <a:spLocks noChangeArrowheads="1"/>
          </p:cNvSpPr>
          <p:nvPr/>
        </p:nvSpPr>
        <p:spPr bwMode="auto">
          <a:xfrm rot="-5400000">
            <a:off x="3640138" y="14859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8600" y="1524000"/>
            <a:ext cx="1219200" cy="130003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00200" y="1524000"/>
            <a:ext cx="1219200" cy="130003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192" name="Picture 59" descr="plant-big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05200" y="2132013"/>
            <a:ext cx="114300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3" name="Picture 60" descr="plant-big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00600" y="2133600"/>
            <a:ext cx="11430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4" name="Picture 61" descr="plant-big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72200" y="2133600"/>
            <a:ext cx="11430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3" name="Straight Connector 62"/>
          <p:cNvCxnSpPr>
            <a:cxnSpLocks noChangeShapeType="1"/>
          </p:cNvCxnSpPr>
          <p:nvPr/>
        </p:nvCxnSpPr>
        <p:spPr bwMode="auto">
          <a:xfrm>
            <a:off x="0" y="3009900"/>
            <a:ext cx="3810000" cy="76200"/>
          </a:xfrm>
          <a:prstGeom prst="line">
            <a:avLst/>
          </a:prstGeom>
          <a:noFill/>
          <a:ln w="127000" algn="ctr">
            <a:solidFill>
              <a:srgbClr val="788258"/>
            </a:solidFill>
            <a:round/>
            <a:headEnd/>
            <a:tailEnd type="triangle" w="med" len="med"/>
          </a:ln>
        </p:spPr>
      </p:cxnSp>
      <p:sp>
        <p:nvSpPr>
          <p:cNvPr id="64" name="Right Arrow 63"/>
          <p:cNvSpPr>
            <a:spLocks noChangeArrowheads="1"/>
          </p:cNvSpPr>
          <p:nvPr/>
        </p:nvSpPr>
        <p:spPr bwMode="auto">
          <a:xfrm rot="5400000">
            <a:off x="3314700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5" name="Right Arrow 64"/>
          <p:cNvSpPr>
            <a:spLocks noChangeArrowheads="1"/>
          </p:cNvSpPr>
          <p:nvPr/>
        </p:nvSpPr>
        <p:spPr bwMode="auto">
          <a:xfrm rot="5400000">
            <a:off x="3848100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8825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>
            <a:off x="7315200" y="4114800"/>
            <a:ext cx="1350963" cy="0"/>
          </a:xfrm>
          <a:prstGeom prst="line">
            <a:avLst/>
          </a:prstGeom>
          <a:noFill/>
          <a:ln w="63500" algn="ctr">
            <a:solidFill>
              <a:srgbClr val="DBE0E5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7983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8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50" grpId="0" animBg="1"/>
      <p:bldP spid="64" grpId="0" animBg="1"/>
      <p:bldP spid="6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Drainage </a:t>
            </a:r>
            <a:br>
              <a:rPr lang="en-US" dirty="0" smtClean="0"/>
            </a:br>
            <a:r>
              <a:rPr lang="en-US" dirty="0" smtClean="0"/>
              <a:t>Management Areas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Stormwater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NPDES Compliance for New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Developments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LID Site Design Principles</a:t>
            </a: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09800" y="2438400"/>
            <a:ext cx="4038600" cy="327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71800" y="3505200"/>
            <a:ext cx="259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Bookman Old Style" pitchFamily="18" charset="0"/>
              </a:rPr>
              <a:t>Paved or Roof Area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1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LID Site Design Principles</a:t>
            </a: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09800" y="2438400"/>
            <a:ext cx="4038600" cy="327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733800" y="4953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 rot="16200000">
            <a:off x="5715000" y="3429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3733800" y="1905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>
          <a:xfrm rot="5400000">
            <a:off x="1905000" y="3400425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4876800" y="1600200"/>
            <a:ext cx="2147813" cy="22902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26" name="AutoShape 2"/>
          <p:cNvSpPr>
            <a:spLocks noChangeAspect="1" noChangeArrowheads="1"/>
          </p:cNvSpPr>
          <p:nvPr/>
        </p:nvSpPr>
        <p:spPr bwMode="auto">
          <a:xfrm>
            <a:off x="3657600" y="3505200"/>
            <a:ext cx="1219200" cy="130016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6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C.3 Regulatory History</a:t>
            </a:r>
          </a:p>
        </p:txBody>
      </p:sp>
      <p:graphicFrame>
        <p:nvGraphicFramePr>
          <p:cNvPr id="83000" name="Group 5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40780"/>
              </p:ext>
            </p:extLst>
          </p:nvPr>
        </p:nvGraphicFramePr>
        <p:xfrm>
          <a:off x="1143000" y="1676400"/>
          <a:ext cx="7620000" cy="4724400"/>
        </p:xfrm>
        <a:graphic>
          <a:graphicData uri="http://schemas.openxmlformats.org/drawingml/2006/table">
            <a:tbl>
              <a:tblPr/>
              <a:tblGrid>
                <a:gridCol w="1143000"/>
                <a:gridCol w="6477000"/>
              </a:tblGrid>
              <a:tr h="990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2003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Regional Water Board adds Provision C.3 to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stormwater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 permit for Contra Costa municipalities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968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2005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C.3 implementation begins for projects creating or replacing an acre or more of impervious area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54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2006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Water Board adopts Contra Costa’s Hydrograph Modification Management Plan and requirements take effect. C.3 threshold for treatment requirements drops from one acre to 10,000 square feet of impervious area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OVERVIEW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LID Site Design Principles</a:t>
            </a:r>
            <a:endParaRPr/>
          </a:p>
        </p:txBody>
      </p:sp>
      <p:pic>
        <p:nvPicPr>
          <p:cNvPr id="64515" name="Picture 3" descr="P:\SanDiego\Workshop 12-14-10\Princip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775" y="1571625"/>
            <a:ext cx="533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4114800" y="1828800"/>
            <a:ext cx="4572000" cy="4495800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t>Mimic natural hydrology</a:t>
            </a:r>
          </a:p>
          <a:p>
            <a:pPr fontAlgn="auto">
              <a:spcAft>
                <a:spcPts val="0"/>
              </a:spcAft>
              <a:defRPr/>
            </a:pPr>
            <a:r>
              <a:t>Disperse runoff</a:t>
            </a:r>
          </a:p>
          <a:p>
            <a:pPr fontAlgn="auto">
              <a:spcAft>
                <a:spcPts val="0"/>
              </a:spcAft>
              <a:defRPr/>
            </a:pPr>
            <a:r>
              <a:t>Keep drainage areas small</a:t>
            </a:r>
          </a:p>
          <a:p>
            <a:pPr fontAlgn="auto">
              <a:spcAft>
                <a:spcPts val="0"/>
              </a:spcAft>
              <a:defRPr/>
            </a:pPr>
            <a:r>
              <a:t>Don’t concentrate runoff</a:t>
            </a:r>
          </a:p>
          <a:p>
            <a:pPr fontAlgn="auto">
              <a:spcAft>
                <a:spcPts val="0"/>
              </a:spcAft>
              <a:defRPr/>
            </a:pPr>
            <a:r>
              <a:t>Don’t allow run-on from landscaped or natural areas</a:t>
            </a:r>
            <a:endParaRPr/>
          </a:p>
        </p:txBody>
      </p:sp>
      <p:pic>
        <p:nvPicPr>
          <p:cNvPr id="5" name="Picture 4" descr="Principle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38400"/>
            <a:ext cx="36576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/>
          <p:cNvSpPr>
            <a:spLocks noChangeAspect="1" noChangeArrowheads="1"/>
          </p:cNvSpPr>
          <p:nvPr/>
        </p:nvSpPr>
        <p:spPr bwMode="auto">
          <a:xfrm>
            <a:off x="3505200" y="3429000"/>
            <a:ext cx="1219200" cy="130016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0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-0.0222 C -0.0316 -0.03307 -0.03073 -0.04394 -0.04184 -0.0555 C -0.05295 -0.06707 -0.0776 -0.08742 -0.09913 -0.09158 C -0.12066 -0.09574 -0.15087 -0.09459 -0.17101 -0.08048 C -0.19114 -0.06637 -0.2118 -0.02521 -0.21996 -0.00694 C -0.22812 0.01133 -0.22413 0.02012 -0.21996 0.02914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0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sz="4000" smtClean="0"/>
              <a:t>Drainage Management Areas</a:t>
            </a:r>
            <a:endParaRPr sz="4000"/>
          </a:p>
        </p:txBody>
      </p:sp>
      <p:sp>
        <p:nvSpPr>
          <p:cNvPr id="4" name="Rectangle 3"/>
          <p:cNvSpPr/>
          <p:nvPr/>
        </p:nvSpPr>
        <p:spPr>
          <a:xfrm>
            <a:off x="2209800" y="2438400"/>
            <a:ext cx="4038600" cy="327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2171700" y="2476500"/>
            <a:ext cx="1752600" cy="16764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4610100" y="2476500"/>
            <a:ext cx="1676400" cy="1600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209800" y="4191000"/>
            <a:ext cx="1676400" cy="1524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8200" y="4191000"/>
            <a:ext cx="1752600" cy="1600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86200" y="4191000"/>
            <a:ext cx="7620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Down Arrow 26"/>
          <p:cNvSpPr/>
          <p:nvPr/>
        </p:nvSpPr>
        <p:spPr>
          <a:xfrm>
            <a:off x="3733800" y="4953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6200000">
            <a:off x="5715000" y="3429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Down Arrow 28"/>
          <p:cNvSpPr/>
          <p:nvPr/>
        </p:nvSpPr>
        <p:spPr>
          <a:xfrm rot="10800000">
            <a:off x="3733800" y="1905000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Down Arrow 29"/>
          <p:cNvSpPr/>
          <p:nvPr/>
        </p:nvSpPr>
        <p:spPr>
          <a:xfrm rot="5400000">
            <a:off x="1905000" y="3400425"/>
            <a:ext cx="9144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9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sz="4000" smtClean="0"/>
              <a:t>Drainage Management Areas</a:t>
            </a:r>
            <a:endParaRPr sz="4000"/>
          </a:p>
        </p:txBody>
      </p:sp>
      <p:sp>
        <p:nvSpPr>
          <p:cNvPr id="4" name="Rectangle 3"/>
          <p:cNvSpPr/>
          <p:nvPr/>
        </p:nvSpPr>
        <p:spPr>
          <a:xfrm>
            <a:off x="2209800" y="2438400"/>
            <a:ext cx="4038600" cy="327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2171700" y="2476500"/>
            <a:ext cx="1752600" cy="16764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4610100" y="2476500"/>
            <a:ext cx="1676400" cy="1600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209800" y="4191000"/>
            <a:ext cx="1676400" cy="1524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8200" y="4191000"/>
            <a:ext cx="1600200" cy="1524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86200" y="4191000"/>
            <a:ext cx="7620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10000" y="3581400"/>
            <a:ext cx="97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Bookman Old Style" pitchFamily="18" charset="0"/>
              </a:rPr>
              <a:t>DMA 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810000" y="4419600"/>
            <a:ext cx="97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Bookman Old Style" pitchFamily="18" charset="0"/>
              </a:rPr>
              <a:t>DMA 2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953000" y="3962400"/>
            <a:ext cx="97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Bookman Old Style" pitchFamily="18" charset="0"/>
              </a:rPr>
              <a:t>DMA 3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90800" y="3962400"/>
            <a:ext cx="97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Bookman Old Style" pitchFamily="18" charset="0"/>
              </a:rPr>
              <a:t>DMA 4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72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33400" y="1676400"/>
            <a:ext cx="6172200" cy="4267200"/>
          </a:xfrm>
          <a:custGeom>
            <a:avLst/>
            <a:gdLst>
              <a:gd name="connsiteX0" fmla="*/ 0 w 5523875"/>
              <a:gd name="connsiteY0" fmla="*/ 0 h 3665095"/>
              <a:gd name="connsiteX1" fmla="*/ 29980 w 5523875"/>
              <a:gd name="connsiteY1" fmla="*/ 3665095 h 3665095"/>
              <a:gd name="connsiteX2" fmla="*/ 5493895 w 5523875"/>
              <a:gd name="connsiteY2" fmla="*/ 3650105 h 3665095"/>
              <a:gd name="connsiteX3" fmla="*/ 5523875 w 5523875"/>
              <a:gd name="connsiteY3" fmla="*/ 494676 h 3665095"/>
              <a:gd name="connsiteX4" fmla="*/ 4856813 w 5523875"/>
              <a:gd name="connsiteY4" fmla="*/ 472191 h 3665095"/>
              <a:gd name="connsiteX5" fmla="*/ 4444583 w 5523875"/>
              <a:gd name="connsiteY5" fmla="*/ 224853 h 3665095"/>
              <a:gd name="connsiteX6" fmla="*/ 3282846 w 5523875"/>
              <a:gd name="connsiteY6" fmla="*/ 307299 h 3665095"/>
              <a:gd name="connsiteX7" fmla="*/ 2181069 w 5523875"/>
              <a:gd name="connsiteY7" fmla="*/ 119922 h 3665095"/>
              <a:gd name="connsiteX8" fmla="*/ 0 w 5523875"/>
              <a:gd name="connsiteY8" fmla="*/ 0 h 36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875" h="3665095">
                <a:moveTo>
                  <a:pt x="0" y="0"/>
                </a:moveTo>
                <a:lnTo>
                  <a:pt x="29980" y="3665095"/>
                </a:lnTo>
                <a:lnTo>
                  <a:pt x="5493895" y="3650105"/>
                </a:lnTo>
                <a:lnTo>
                  <a:pt x="5523875" y="494676"/>
                </a:lnTo>
                <a:lnTo>
                  <a:pt x="4856813" y="472191"/>
                </a:lnTo>
                <a:lnTo>
                  <a:pt x="4444583" y="224853"/>
                </a:lnTo>
                <a:lnTo>
                  <a:pt x="3282846" y="307299"/>
                </a:lnTo>
                <a:lnTo>
                  <a:pt x="2181069" y="119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sz="4000" smtClean="0"/>
              <a:t>Drainage Management Areas</a:t>
            </a:r>
            <a:endParaRPr sz="4000"/>
          </a:p>
        </p:txBody>
      </p:sp>
      <p:sp>
        <p:nvSpPr>
          <p:cNvPr id="11" name="Rectangle 10"/>
          <p:cNvSpPr/>
          <p:nvPr/>
        </p:nvSpPr>
        <p:spPr>
          <a:xfrm>
            <a:off x="569913" y="5715000"/>
            <a:ext cx="4114800" cy="2190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6200" y="2362200"/>
            <a:ext cx="3048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10" name="Picture 3" descr="P:\SanDiego\Workshop 12-14-10\DMAS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3200"/>
            <a:ext cx="25257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55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33400" y="1676400"/>
            <a:ext cx="6172200" cy="4267200"/>
          </a:xfrm>
          <a:custGeom>
            <a:avLst/>
            <a:gdLst>
              <a:gd name="connsiteX0" fmla="*/ 0 w 5523875"/>
              <a:gd name="connsiteY0" fmla="*/ 0 h 3665095"/>
              <a:gd name="connsiteX1" fmla="*/ 29980 w 5523875"/>
              <a:gd name="connsiteY1" fmla="*/ 3665095 h 3665095"/>
              <a:gd name="connsiteX2" fmla="*/ 5493895 w 5523875"/>
              <a:gd name="connsiteY2" fmla="*/ 3650105 h 3665095"/>
              <a:gd name="connsiteX3" fmla="*/ 5523875 w 5523875"/>
              <a:gd name="connsiteY3" fmla="*/ 494676 h 3665095"/>
              <a:gd name="connsiteX4" fmla="*/ 4856813 w 5523875"/>
              <a:gd name="connsiteY4" fmla="*/ 472191 h 3665095"/>
              <a:gd name="connsiteX5" fmla="*/ 4444583 w 5523875"/>
              <a:gd name="connsiteY5" fmla="*/ 224853 h 3665095"/>
              <a:gd name="connsiteX6" fmla="*/ 3282846 w 5523875"/>
              <a:gd name="connsiteY6" fmla="*/ 307299 h 3665095"/>
              <a:gd name="connsiteX7" fmla="*/ 2181069 w 5523875"/>
              <a:gd name="connsiteY7" fmla="*/ 119922 h 3665095"/>
              <a:gd name="connsiteX8" fmla="*/ 0 w 5523875"/>
              <a:gd name="connsiteY8" fmla="*/ 0 h 36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875" h="3665095">
                <a:moveTo>
                  <a:pt x="0" y="0"/>
                </a:moveTo>
                <a:lnTo>
                  <a:pt x="29980" y="3665095"/>
                </a:lnTo>
                <a:lnTo>
                  <a:pt x="5493895" y="3650105"/>
                </a:lnTo>
                <a:lnTo>
                  <a:pt x="5523875" y="494676"/>
                </a:lnTo>
                <a:lnTo>
                  <a:pt x="4856813" y="472191"/>
                </a:lnTo>
                <a:lnTo>
                  <a:pt x="4444583" y="224853"/>
                </a:lnTo>
                <a:lnTo>
                  <a:pt x="3282846" y="307299"/>
                </a:lnTo>
                <a:lnTo>
                  <a:pt x="2181069" y="119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743200"/>
            <a:ext cx="6172200" cy="320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sz="4000" smtClean="0"/>
              <a:t>Drainage Management Areas</a:t>
            </a:r>
            <a:endParaRPr sz="4000"/>
          </a:p>
        </p:txBody>
      </p:sp>
      <p:sp>
        <p:nvSpPr>
          <p:cNvPr id="11" name="Rectangle 10"/>
          <p:cNvSpPr/>
          <p:nvPr/>
        </p:nvSpPr>
        <p:spPr>
          <a:xfrm>
            <a:off x="569913" y="5715000"/>
            <a:ext cx="4840287" cy="2190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Landscaped</a:t>
            </a:r>
          </a:p>
        </p:txBody>
      </p:sp>
      <p:pic>
        <p:nvPicPr>
          <p:cNvPr id="22534" name="Picture 3" descr="P:\SanDiego\Workshop 12-14-10\DMAS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3200"/>
            <a:ext cx="25257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6200000">
            <a:off x="4872038" y="4119562"/>
            <a:ext cx="3200400" cy="4476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838200" y="2057400"/>
            <a:ext cx="104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Natural</a:t>
            </a:r>
          </a:p>
        </p:txBody>
      </p: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3505200" y="3962400"/>
            <a:ext cx="84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Paved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4038600" y="4114800"/>
            <a:ext cx="13716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4648200" y="4953000"/>
            <a:ext cx="838200" cy="6858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1"/>
          </p:cNvCxnSpPr>
          <p:nvPr/>
        </p:nvCxnSpPr>
        <p:spPr>
          <a:xfrm>
            <a:off x="3048000" y="4800600"/>
            <a:ext cx="1676400" cy="762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419600" y="3124200"/>
            <a:ext cx="7620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10200" y="5715000"/>
            <a:ext cx="8382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429000" y="30480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DMA-5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752600" y="50292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DMA-7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953000" y="4114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DMA-6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048000" y="2209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DMA-8</a:t>
            </a:r>
          </a:p>
        </p:txBody>
      </p:sp>
    </p:spTree>
    <p:extLst>
      <p:ext uri="{BB962C8B-B14F-4D97-AF65-F5344CB8AC3E}">
        <p14:creationId xmlns:p14="http://schemas.microsoft.com/office/powerpoint/2010/main" val="416982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cxnSp>
        <p:nvCxnSpPr>
          <p:cNvPr id="36" name="Straight Connector 35"/>
          <p:cNvCxnSpPr>
            <a:endCxn id="39" idx="1"/>
          </p:cNvCxnSpPr>
          <p:nvPr/>
        </p:nvCxnSpPr>
        <p:spPr>
          <a:xfrm>
            <a:off x="381000" y="6324600"/>
            <a:ext cx="2971800" cy="158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533400" y="1676400"/>
            <a:ext cx="6172200" cy="4267200"/>
          </a:xfrm>
          <a:custGeom>
            <a:avLst/>
            <a:gdLst>
              <a:gd name="connsiteX0" fmla="*/ 0 w 5523875"/>
              <a:gd name="connsiteY0" fmla="*/ 0 h 3665095"/>
              <a:gd name="connsiteX1" fmla="*/ 29980 w 5523875"/>
              <a:gd name="connsiteY1" fmla="*/ 3665095 h 3665095"/>
              <a:gd name="connsiteX2" fmla="*/ 5493895 w 5523875"/>
              <a:gd name="connsiteY2" fmla="*/ 3650105 h 3665095"/>
              <a:gd name="connsiteX3" fmla="*/ 5523875 w 5523875"/>
              <a:gd name="connsiteY3" fmla="*/ 494676 h 3665095"/>
              <a:gd name="connsiteX4" fmla="*/ 4856813 w 5523875"/>
              <a:gd name="connsiteY4" fmla="*/ 472191 h 3665095"/>
              <a:gd name="connsiteX5" fmla="*/ 4444583 w 5523875"/>
              <a:gd name="connsiteY5" fmla="*/ 224853 h 3665095"/>
              <a:gd name="connsiteX6" fmla="*/ 3282846 w 5523875"/>
              <a:gd name="connsiteY6" fmla="*/ 307299 h 3665095"/>
              <a:gd name="connsiteX7" fmla="*/ 2181069 w 5523875"/>
              <a:gd name="connsiteY7" fmla="*/ 119922 h 3665095"/>
              <a:gd name="connsiteX8" fmla="*/ 0 w 5523875"/>
              <a:gd name="connsiteY8" fmla="*/ 0 h 36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875" h="3665095">
                <a:moveTo>
                  <a:pt x="0" y="0"/>
                </a:moveTo>
                <a:lnTo>
                  <a:pt x="29980" y="3665095"/>
                </a:lnTo>
                <a:lnTo>
                  <a:pt x="5493895" y="3650105"/>
                </a:lnTo>
                <a:lnTo>
                  <a:pt x="5523875" y="494676"/>
                </a:lnTo>
                <a:lnTo>
                  <a:pt x="4856813" y="472191"/>
                </a:lnTo>
                <a:lnTo>
                  <a:pt x="4444583" y="224853"/>
                </a:lnTo>
                <a:lnTo>
                  <a:pt x="3282846" y="307299"/>
                </a:lnTo>
                <a:lnTo>
                  <a:pt x="2181069" y="119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743200"/>
            <a:ext cx="6172200" cy="320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sz="4000" smtClean="0"/>
              <a:t>Drainage Management Areas</a:t>
            </a:r>
            <a:endParaRPr sz="4000"/>
          </a:p>
        </p:txBody>
      </p:sp>
      <p:sp>
        <p:nvSpPr>
          <p:cNvPr id="11" name="Rectangle 10"/>
          <p:cNvSpPr/>
          <p:nvPr/>
        </p:nvSpPr>
        <p:spPr>
          <a:xfrm>
            <a:off x="569913" y="5715000"/>
            <a:ext cx="4840287" cy="2190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Landscaped</a:t>
            </a:r>
          </a:p>
        </p:txBody>
      </p:sp>
      <p:pic>
        <p:nvPicPr>
          <p:cNvPr id="23559" name="Picture 3" descr="P:\SanDiego\Workshop 12-14-10\DMAS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3200"/>
            <a:ext cx="25257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6200000">
            <a:off x="4872038" y="4119562"/>
            <a:ext cx="3200400" cy="4476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61" name="TextBox 8"/>
          <p:cNvSpPr txBox="1">
            <a:spLocks noChangeArrowheads="1"/>
          </p:cNvSpPr>
          <p:nvPr/>
        </p:nvSpPr>
        <p:spPr bwMode="auto">
          <a:xfrm>
            <a:off x="838200" y="2057400"/>
            <a:ext cx="104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Natural</a:t>
            </a:r>
          </a:p>
        </p:txBody>
      </p:sp>
      <p:sp>
        <p:nvSpPr>
          <p:cNvPr id="23562" name="TextBox 12"/>
          <p:cNvSpPr txBox="1">
            <a:spLocks noChangeArrowheads="1"/>
          </p:cNvSpPr>
          <p:nvPr/>
        </p:nvSpPr>
        <p:spPr bwMode="auto">
          <a:xfrm>
            <a:off x="3505200" y="3962400"/>
            <a:ext cx="84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Paved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4038600" y="4114800"/>
            <a:ext cx="13716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4648200" y="4953000"/>
            <a:ext cx="838200" cy="6858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1"/>
          </p:cNvCxnSpPr>
          <p:nvPr/>
        </p:nvCxnSpPr>
        <p:spPr>
          <a:xfrm>
            <a:off x="3048000" y="4800600"/>
            <a:ext cx="1676400" cy="762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419600" y="3124200"/>
            <a:ext cx="7620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10200" y="5715000"/>
            <a:ext cx="8382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29"/>
          <p:cNvSpPr txBox="1">
            <a:spLocks noChangeArrowheads="1"/>
          </p:cNvSpPr>
          <p:nvPr/>
        </p:nvSpPr>
        <p:spPr bwMode="auto">
          <a:xfrm>
            <a:off x="3429000" y="30480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DMA-5</a:t>
            </a:r>
          </a:p>
        </p:txBody>
      </p:sp>
      <p:sp>
        <p:nvSpPr>
          <p:cNvPr id="23569" name="TextBox 30"/>
          <p:cNvSpPr txBox="1">
            <a:spLocks noChangeArrowheads="1"/>
          </p:cNvSpPr>
          <p:nvPr/>
        </p:nvSpPr>
        <p:spPr bwMode="auto">
          <a:xfrm>
            <a:off x="1752600" y="50292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DMA-7</a:t>
            </a:r>
          </a:p>
        </p:txBody>
      </p:sp>
      <p:sp>
        <p:nvSpPr>
          <p:cNvPr id="23570" name="TextBox 31"/>
          <p:cNvSpPr txBox="1">
            <a:spLocks noChangeArrowheads="1"/>
          </p:cNvSpPr>
          <p:nvPr/>
        </p:nvSpPr>
        <p:spPr bwMode="auto">
          <a:xfrm>
            <a:off x="4953000" y="4114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DMA-6</a:t>
            </a:r>
          </a:p>
        </p:txBody>
      </p:sp>
      <p:sp>
        <p:nvSpPr>
          <p:cNvPr id="23571" name="TextBox 32"/>
          <p:cNvSpPr txBox="1">
            <a:spLocks noChangeArrowheads="1"/>
          </p:cNvSpPr>
          <p:nvPr/>
        </p:nvSpPr>
        <p:spPr bwMode="auto">
          <a:xfrm>
            <a:off x="3048000" y="2209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DMA-8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400800" y="3429000"/>
            <a:ext cx="1143000" cy="304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620000" y="3429000"/>
            <a:ext cx="13532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Bookman Old Style" pitchFamily="18" charset="0"/>
              </a:rPr>
              <a:t>Possible</a:t>
            </a:r>
            <a:br>
              <a:rPr lang="en-US" b="1" dirty="0">
                <a:latin typeface="Bookman Old Style" pitchFamily="18" charset="0"/>
              </a:rPr>
            </a:br>
            <a:r>
              <a:rPr lang="en-US" b="1" dirty="0" smtClean="0">
                <a:latin typeface="Bookman Old Style" pitchFamily="18" charset="0"/>
              </a:rPr>
              <a:t>Facility</a:t>
            </a:r>
            <a:r>
              <a:rPr lang="en-US" b="1" dirty="0">
                <a:latin typeface="Bookman Old Style" pitchFamily="18" charset="0"/>
              </a:rPr>
              <a:t/>
            </a:r>
            <a:br>
              <a:rPr lang="en-US" b="1" dirty="0">
                <a:latin typeface="Bookman Old Style" pitchFamily="18" charset="0"/>
              </a:rPr>
            </a:br>
            <a:r>
              <a:rPr lang="en-US" b="1" dirty="0">
                <a:latin typeface="Bookman Old Style" pitchFamily="18" charset="0"/>
              </a:rPr>
              <a:t>Locations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114800" y="4038600"/>
            <a:ext cx="3429000" cy="1752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724400" y="3886200"/>
            <a:ext cx="2819400" cy="1524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52800" y="6172200"/>
            <a:ext cx="23161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  <a:cs typeface="+mn-cs"/>
              </a:rPr>
              <a:t>Municipal Storm Drain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638800" y="6324600"/>
            <a:ext cx="21336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2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0" y="2819400"/>
            <a:ext cx="3276600" cy="1828800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t>DMA-8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t>Self-treating?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t>Self-retaining?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t>Drain to IMP?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Options – Pervious DMAs</a:t>
            </a:r>
            <a:endParaRPr/>
          </a:p>
        </p:txBody>
      </p:sp>
      <p:pic>
        <p:nvPicPr>
          <p:cNvPr id="24580" name="Picture 2" descr="P:\SanDiego\Workshop 12-14-10\SitePlan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54864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7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25602" name="Picture 2" descr="P:\SanDiego\Workshop 12-14-10\SitePlan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54864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86400" y="1524000"/>
            <a:ext cx="3276600" cy="426720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t>Self-Treating</a:t>
            </a:r>
          </a:p>
          <a:p>
            <a:pPr marL="911225" lvl="1" indent="-280988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  <a:defRPr/>
            </a:pPr>
            <a:r>
              <a:rPr sz="2200"/>
              <a:t>Drain directly to storm drain system</a:t>
            </a:r>
          </a:p>
          <a:p>
            <a:pPr fontAlgn="auto">
              <a:spcAft>
                <a:spcPts val="0"/>
              </a:spcAft>
              <a:defRPr/>
            </a:pPr>
            <a:r>
              <a:t>Self-Retaining</a:t>
            </a:r>
          </a:p>
          <a:p>
            <a:pPr marL="911225" lvl="1" indent="-280988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  <a:defRPr/>
            </a:pPr>
            <a:r>
              <a:rPr sz="2200"/>
              <a:t>Retain first inch of rainfall without producing runoff</a:t>
            </a:r>
          </a:p>
          <a:p>
            <a:pPr fontAlgn="auto">
              <a:spcAft>
                <a:spcPts val="0"/>
              </a:spcAft>
              <a:defRPr/>
            </a:pPr>
            <a:r>
              <a:t>Drain to IMP</a:t>
            </a:r>
          </a:p>
          <a:p>
            <a:pPr marL="911225" lvl="1" indent="-280988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  <a:defRPr/>
            </a:pPr>
            <a:r>
              <a:rPr sz="2200"/>
              <a:t>Use runoff factor to account for contribution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DMA 8</a:t>
            </a:r>
            <a:endParaRPr/>
          </a:p>
        </p:txBody>
      </p:sp>
      <p:cxnSp>
        <p:nvCxnSpPr>
          <p:cNvPr id="6" name="Straight Arrow Connector 5"/>
          <p:cNvCxnSpPr/>
          <p:nvPr/>
        </p:nvCxnSpPr>
        <p:spPr>
          <a:xfrm rot="16200000" flipH="1">
            <a:off x="2895600" y="3962400"/>
            <a:ext cx="2743200" cy="4572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3400" y="2743200"/>
            <a:ext cx="6858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2971800" y="2667000"/>
            <a:ext cx="6096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2402681" y="2778919"/>
            <a:ext cx="225425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2401094" y="2475706"/>
            <a:ext cx="2286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3962400" y="2667000"/>
            <a:ext cx="606425" cy="442913"/>
          </a:xfrm>
          <a:custGeom>
            <a:avLst/>
            <a:gdLst>
              <a:gd name="connsiteX0" fmla="*/ 0 w 607102"/>
              <a:gd name="connsiteY0" fmla="*/ 37476 h 442210"/>
              <a:gd name="connsiteX1" fmla="*/ 427220 w 607102"/>
              <a:gd name="connsiteY1" fmla="*/ 67456 h 442210"/>
              <a:gd name="connsiteX2" fmla="*/ 607102 w 607102"/>
              <a:gd name="connsiteY2" fmla="*/ 442210 h 44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7102" h="442210">
                <a:moveTo>
                  <a:pt x="0" y="37476"/>
                </a:moveTo>
                <a:cubicBezTo>
                  <a:pt x="163018" y="18738"/>
                  <a:pt x="326036" y="0"/>
                  <a:pt x="427220" y="67456"/>
                </a:cubicBezTo>
                <a:cubicBezTo>
                  <a:pt x="528404" y="134912"/>
                  <a:pt x="567753" y="288561"/>
                  <a:pt x="607102" y="442210"/>
                </a:cubicBezTo>
              </a:path>
            </a:pathLst>
          </a:cu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4800" y="6096000"/>
            <a:ext cx="6402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Best choice may depend on slope and relative elevation</a:t>
            </a:r>
          </a:p>
        </p:txBody>
      </p:sp>
    </p:spTree>
    <p:extLst>
      <p:ext uri="{BB962C8B-B14F-4D97-AF65-F5344CB8AC3E}">
        <p14:creationId xmlns:p14="http://schemas.microsoft.com/office/powerpoint/2010/main" val="167212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Details</a:t>
            </a:r>
            <a:endParaRPr/>
          </a:p>
        </p:txBody>
      </p:sp>
      <p:pic>
        <p:nvPicPr>
          <p:cNvPr id="26627" name="Picture 2" descr="P:\SanDiego\Workshop 12-14-10\SitePlan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114800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5400000">
            <a:off x="1943100" y="2247900"/>
            <a:ext cx="685800" cy="0"/>
          </a:xfrm>
          <a:prstGeom prst="line">
            <a:avLst/>
          </a:prstGeom>
          <a:ln w="38100" cap="rnd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86000" y="1905000"/>
            <a:ext cx="381000" cy="1588"/>
          </a:xfrm>
          <a:prstGeom prst="straightConnector1">
            <a:avLst/>
          </a:prstGeom>
          <a:ln w="38100" cap="rnd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86000" y="2590800"/>
            <a:ext cx="381000" cy="1588"/>
          </a:xfrm>
          <a:prstGeom prst="straightConnector1">
            <a:avLst/>
          </a:prstGeom>
          <a:ln w="38100" cap="rnd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553200" y="1981200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705600" y="2209800"/>
            <a:ext cx="17526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3" name="AutoShape 4" descr="data:image/jpg;base64,/9j/4AAQSkZJRgABAQAAAQABAAD/2wBDAAkGBwgHBgkIBwgKCgkLDRYPDQwMDRsUFRAWIB0iIiAdHx8kKDQsJCYxJx8fLT0tMTU3Ojo6Iys/RD84QzQ5Ojf/2wBDAQoKCg0MDRoPDxo3JR8lNzc3Nzc3Nzc3Nzc3Nzc3Nzc3Nzc3Nzc3Nzc3Nzc3Nzc3Nzc3Nzc3Nzc3Nzc3Nzc3Nzf/wAARCABeAG0DASIAAhEBAxEB/8QAHAAAAQUBAQEAAAAAAAAAAAAAAAMEBQYHAQII/8QANxAAAgEDAgQEBAQEBwEAAAAAAQIDAAQRBRIGITFRE0FxgQcUYaEiMpHBIzOx0RVCUlOi4fDx/8QAGgEAAgMBAQAAAAAAAAAAAAAAAAMCBAUBBv/EACsRAAEEAQIGAQIHAAAAAAAAAAEAAgMRBBIhBRMxQVFhkRRxIiMyUrHB8P/aAAwDAQACEQMRAD8A3GiiihCKKiuJddtuHtJl1C6ywUhUjXrI56KP/dAax6++JfElxcGSC4itY88oo4VYD1LAk/auFwCRNksi2ct1JqCseLtGv9ak0i1uhJdID0X8DEdQG6Ej9j2rNZ/iff3XDt1ZTwql/IoRLmHkNp/MSvk2OhHfyxVJ0y7exvY7iJtjIGAI8gylT9iaiX10VaXOaCNG6+k7HUbLUA5srqGcRttcxuG2n607rAeF+Iv8G1eG5hc7MhJUOcOh6j9x9auWr/EqcXDJpFrEIVOBJOCS/wBQARgVATCrdsox8SjLNUmx8LTKKovC3Hy6ldx2WqQxwTSnbHLGTsZuxB6Ht+1XqmNcHCwrsM7Jm6mFFFFFSTUUUUUIRXG5Ka7XlwGQqehGKELIviTxBZcQRW9nYeKRbXBZpGACSDBHLz+1Uue2SVR0Vh51OavpsNlqN3aQuzLDMyIx64Bxzp1ccIapDpUWpg20lvIgc7JwCoPTOcD9CapP5hNrzE31EshdVkeFVfkI8fmbPemM8RikKGppLa8nnWC3hGT1eQ4UVJaj8PeJYZiY7VbtSMiSCRcH0BIP2rsZcTuiGKdzdVGlUKmY8lFLddop4OCdbgRJb60+XVm2osjruY9uROPfFKW+mXDz7JUaNQfxE+fp3qEz26tPdcyYZWtDnNNeU3tUeS4jWPIbcDkf5efX2raLzirTraFWhkNy7DIVBjHrnpWdRQxQriJFUeeB1r3uHeotl5Y+6Xj5b8cEM7q5afxkZLoJewJFCxxvQk7PXuKtysGUMCCD0IrH8g1NaXxLfaeqRErNAgwEcYIH0P8A9p0WR+4q9i8TLdpjftaPRTbTr2LULSO5gJ2OOh6g+YNOatg2t1rg4WEjd3MdpazXEpxHEjO2OwGazG5451mS4Z4WhhjzlY/DDYHYk9ftWkavam90u7tVOGlhdB6kHFYk6PG7JIpV1JVlPUEdRUHEqhnSSMI0mgvd1O91czXEuN8rs7YHLJOTXZbqeWCGCSV2hhz4aE8lycnApGioLKsrqqzMAgJb6Vo+hcUxwaMI9QJa5hUKmB/M5cs9umDVS4f0LUdQVrq2iX5dQQZHbAJHPA70vaxQyTqlxcpAmRuYqxwPPGAaRJMY3AeUxrsmEa2D8Pvoo/VdZ1O+uCb26kyGyI1bCp6AUye4mkxukY4+uKsuuDTw62tjJ4kKR7fFAySxJJOfcfpTrh+Hhu0t5jf77iZxgiaHkB2UAnn9c1yORkjzfUd057ejHSg3ud9gVVIryRBtb8YHfrT5BvVWUH8XQedSGpDRZOWm6c8JDZ3vKW3DttJOPKldIWKCVb27XMcXOOP/AHGHQeg6k+1KnbE7r8qiIOdMIotyfCgr15IWQJyBXJOPtSK3kocEkEf6cVe9O4ek1fxrq83W8MxYqqdTn18qldO4N0myKl4zclenjAED2xz96lixWzdtf2tXI4WGvDY9x39L3wOhXh+GQ5HjM0gB8hnH7Z96n64qhQAoAAGABXa0AKFBaMTBGwMHZFQGs8JaXq1wbiVJIZm/M8LAbvUEEe9T9FdXXsa8U4WoKx4S0azheMWgmLjDNMdxI/b2qKuPh/p8l2JIbieKEnLRDDewY8x96uVFcoJZgjIotVNgluOFbpbWUGXT35pgdO+Pr3HnVbvbNfnpY7NjKrP/AAtvPcDzA9ef61pt/Zw31s8E67kYe4PcfWs5vrdrG+lg35aJ8Bhy+oNYudG+IAXbb+PStnFgy26Xjcf61HpazySCKOJ2kJwEUZNcaJ4ZGjlUq6nDKeoNPYJ5YJDJE5V8Ebh1GeRpARbm5fpVaGWMbkbrKyuAOaAYXX9/5SJyOvKlrQuLqHwwhfeNofG0nPnnlioq8vzKCYW2xIQC2fOmrM8i72LMo5bjzArTijLwC74WQ+BsM35b7A7jZbunQZ616rI9D4o1myaG1tpDcxg7VgddxP0B6j9q1tSSoJGD2rQBteggnbMLC7RRRXU9FFFFCEUUUUIXD0rO+I1263d8sZYH/iK0Pepxhgc9OfWs31qb5jVruTOR4hA9By/aszihHKA9q3ifrKZVIw6BqOpWctukPgxTABpXwpwDnAzzxy8hzqOrSNDn+Z0m1kJyfDAYnuOR/pVDAhbLIbPRPy3UzSRYOyzo/Da/OoeF83ELXw8/MEc92Py7c9/PPT9Kn+E+C7jRbuSa7v1midSpt0Q7H+rZ649KutFbrYWNNhYLMGBjtbRum9vY2dqxa2tYISepjjC5/SnFFFNVwCuiKKKKEKF1bXPk5mghi3yL+Zm5Acs+9Qk+tX8xP8coO0YA/wC6s+oaXa3x3SoRJjG9Tg1DzcMyDJhuVI8g64/pQhQslzcSfzJ5W9XJpMknqSae3OmT24y7RH0J/tTIjBoQudBkDnTBo32l2UgU/r0kZkO0Y58udVcnFGQBZqk6KYxqMVGbO0E47VOaNrF1Y24hUK0asfwuOmefWnFnoNxNGDG8Kqe7H+1SNvw1GrDx7hmx1VFx96Ti4XIcH3v3U5sjmCqUnpWopqMLOqFGQ4ZTzx70+pG0tYbSIR26BV6+ppatBVkUUUUIRRRRQ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Bookman Old Style" pitchFamily="18" charset="0"/>
            </a:endParaRPr>
          </a:p>
        </p:txBody>
      </p:sp>
      <p:pic>
        <p:nvPicPr>
          <p:cNvPr id="67594" name="Picture 10" descr="Grass Blades And Clumps Clip 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1084">
            <a:off x="4675188" y="1276350"/>
            <a:ext cx="14859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12" name="Picture 28" descr="http://www.kaelclipart.com/wp-content/uploads/2009/11/Red-Ca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1676400"/>
            <a:ext cx="10953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876800" y="685800"/>
            <a:ext cx="3228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Use a curb to avoid run-on</a:t>
            </a:r>
            <a:br>
              <a:rPr lang="en-US">
                <a:latin typeface="Bookman Old Style" pitchFamily="18" charset="0"/>
              </a:rPr>
            </a:br>
            <a:r>
              <a:rPr lang="en-US">
                <a:latin typeface="Bookman Old Style" pitchFamily="18" charset="0"/>
              </a:rPr>
              <a:t>from self-treating areas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76800" y="3048000"/>
            <a:ext cx="3810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Bookman Old Style" pitchFamily="18" charset="0"/>
              </a:rPr>
              <a:t>Grade self-retaining areas </a:t>
            </a:r>
            <a:br>
              <a:rPr lang="en-US">
                <a:latin typeface="Bookman Old Style" pitchFamily="18" charset="0"/>
              </a:rPr>
            </a:br>
            <a:r>
              <a:rPr lang="en-US">
                <a:latin typeface="Bookman Old Style" pitchFamily="18" charset="0"/>
              </a:rPr>
              <a:t>to drain inward. Set any area drains to pond 3"-4"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629400" y="4343400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6781800" y="4572000"/>
            <a:ext cx="17526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0" descr="Grass Blades And Clumps Clip 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1084">
            <a:off x="4751388" y="3943350"/>
            <a:ext cx="14859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8" descr="http://www.kaelclipart.com/wp-content/uploads/2009/11/Red-Ca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0" y="4038600"/>
            <a:ext cx="10953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Freeform 39"/>
          <p:cNvSpPr/>
          <p:nvPr/>
        </p:nvSpPr>
        <p:spPr>
          <a:xfrm>
            <a:off x="4648200" y="4495800"/>
            <a:ext cx="1978025" cy="187325"/>
          </a:xfrm>
          <a:custGeom>
            <a:avLst/>
            <a:gdLst>
              <a:gd name="connsiteX0" fmla="*/ 1978702 w 1978702"/>
              <a:gd name="connsiteY0" fmla="*/ 0 h 187377"/>
              <a:gd name="connsiteX1" fmla="*/ 1738859 w 1978702"/>
              <a:gd name="connsiteY1" fmla="*/ 82446 h 187377"/>
              <a:gd name="connsiteX2" fmla="*/ 1528997 w 1978702"/>
              <a:gd name="connsiteY2" fmla="*/ 172387 h 187377"/>
              <a:gd name="connsiteX3" fmla="*/ 1064302 w 1978702"/>
              <a:gd name="connsiteY3" fmla="*/ 172387 h 187377"/>
              <a:gd name="connsiteX4" fmla="*/ 577122 w 1978702"/>
              <a:gd name="connsiteY4" fmla="*/ 142406 h 187377"/>
              <a:gd name="connsiteX5" fmla="*/ 262328 w 1978702"/>
              <a:gd name="connsiteY5" fmla="*/ 127416 h 187377"/>
              <a:gd name="connsiteX6" fmla="*/ 0 w 1978702"/>
              <a:gd name="connsiteY6" fmla="*/ 0 h 18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8702" h="187377">
                <a:moveTo>
                  <a:pt x="1978702" y="0"/>
                </a:moveTo>
                <a:cubicBezTo>
                  <a:pt x="1896256" y="26857"/>
                  <a:pt x="1813810" y="53715"/>
                  <a:pt x="1738859" y="82446"/>
                </a:cubicBezTo>
                <a:cubicBezTo>
                  <a:pt x="1663908" y="111177"/>
                  <a:pt x="1641423" y="157397"/>
                  <a:pt x="1528997" y="172387"/>
                </a:cubicBezTo>
                <a:cubicBezTo>
                  <a:pt x="1416571" y="187377"/>
                  <a:pt x="1222948" y="177384"/>
                  <a:pt x="1064302" y="172387"/>
                </a:cubicBezTo>
                <a:cubicBezTo>
                  <a:pt x="905656" y="167390"/>
                  <a:pt x="577122" y="142406"/>
                  <a:pt x="577122" y="142406"/>
                </a:cubicBezTo>
                <a:lnTo>
                  <a:pt x="262328" y="127416"/>
                </a:lnTo>
                <a:cubicBezTo>
                  <a:pt x="166141" y="103682"/>
                  <a:pt x="83070" y="51841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4675188" y="1822450"/>
            <a:ext cx="1851025" cy="412750"/>
          </a:xfrm>
          <a:custGeom>
            <a:avLst/>
            <a:gdLst>
              <a:gd name="connsiteX0" fmla="*/ 1851285 w 1851285"/>
              <a:gd name="connsiteY0" fmla="*/ 412230 h 412230"/>
              <a:gd name="connsiteX1" fmla="*/ 1551482 w 1851285"/>
              <a:gd name="connsiteY1" fmla="*/ 359764 h 412230"/>
              <a:gd name="connsiteX2" fmla="*/ 1071797 w 1851285"/>
              <a:gd name="connsiteY2" fmla="*/ 299803 h 412230"/>
              <a:gd name="connsiteX3" fmla="*/ 644577 w 1851285"/>
              <a:gd name="connsiteY3" fmla="*/ 194872 h 412230"/>
              <a:gd name="connsiteX4" fmla="*/ 269823 w 1851285"/>
              <a:gd name="connsiteY4" fmla="*/ 157397 h 412230"/>
              <a:gd name="connsiteX5" fmla="*/ 0 w 1851285"/>
              <a:gd name="connsiteY5" fmla="*/ 0 h 41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1285" h="412230">
                <a:moveTo>
                  <a:pt x="1851285" y="412230"/>
                </a:moveTo>
                <a:cubicBezTo>
                  <a:pt x="1766341" y="395366"/>
                  <a:pt x="1681397" y="378502"/>
                  <a:pt x="1551482" y="359764"/>
                </a:cubicBezTo>
                <a:cubicBezTo>
                  <a:pt x="1421567" y="341026"/>
                  <a:pt x="1222948" y="327285"/>
                  <a:pt x="1071797" y="299803"/>
                </a:cubicBezTo>
                <a:cubicBezTo>
                  <a:pt x="920646" y="272321"/>
                  <a:pt x="778239" y="218606"/>
                  <a:pt x="644577" y="194872"/>
                </a:cubicBezTo>
                <a:cubicBezTo>
                  <a:pt x="510915" y="171138"/>
                  <a:pt x="377252" y="189876"/>
                  <a:pt x="269823" y="157397"/>
                </a:cubicBezTo>
                <a:cubicBezTo>
                  <a:pt x="162394" y="124918"/>
                  <a:pt x="81197" y="62459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5" name="Straight Connector 44"/>
          <p:cNvCxnSpPr>
            <a:stCxn id="43" idx="1"/>
          </p:cNvCxnSpPr>
          <p:nvPr/>
        </p:nvCxnSpPr>
        <p:spPr>
          <a:xfrm flipH="1">
            <a:off x="6219825" y="2182813"/>
            <a:ext cx="7938" cy="4270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248400" y="2590800"/>
            <a:ext cx="2362200" cy="76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roof_dra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572000"/>
            <a:ext cx="1828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438400" y="5562600"/>
            <a:ext cx="4191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Bookman Old Style" pitchFamily="18" charset="0"/>
              </a:rPr>
              <a:t>Consider that adjacent roofs or paved areas could drain to self-retaining areas (not to exceed 1:1)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477000" y="2590800"/>
            <a:ext cx="1933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To storm drain </a:t>
            </a:r>
          </a:p>
        </p:txBody>
      </p:sp>
    </p:spTree>
    <p:extLst>
      <p:ext uri="{BB962C8B-B14F-4D97-AF65-F5344CB8AC3E}">
        <p14:creationId xmlns:p14="http://schemas.microsoft.com/office/powerpoint/2010/main" val="14738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/>
      <p:bldP spid="34" grpId="0"/>
      <p:bldP spid="35" grpId="0" animBg="1"/>
      <p:bldP spid="51" grpId="0"/>
      <p:bldP spid="5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27650" name="Picture 2" descr="P:\SanDiego\Workshop 12-14-10\SitePlan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4916488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Options – Combining DMAs</a:t>
            </a:r>
            <a:endParaRPr/>
          </a:p>
        </p:txBody>
      </p:sp>
      <p:sp>
        <p:nvSpPr>
          <p:cNvPr id="5" name="Freeform 4"/>
          <p:cNvSpPr/>
          <p:nvPr/>
        </p:nvSpPr>
        <p:spPr>
          <a:xfrm>
            <a:off x="330200" y="3021013"/>
            <a:ext cx="3200400" cy="1955800"/>
          </a:xfrm>
          <a:custGeom>
            <a:avLst/>
            <a:gdLst>
              <a:gd name="connsiteX0" fmla="*/ 0 w 3200400"/>
              <a:gd name="connsiteY0" fmla="*/ 0 h 1956216"/>
              <a:gd name="connsiteX1" fmla="*/ 0 w 3200400"/>
              <a:gd name="connsiteY1" fmla="*/ 1933731 h 1956216"/>
              <a:gd name="connsiteX2" fmla="*/ 3200400 w 3200400"/>
              <a:gd name="connsiteY2" fmla="*/ 1956216 h 1956216"/>
              <a:gd name="connsiteX3" fmla="*/ 2780675 w 3200400"/>
              <a:gd name="connsiteY3" fmla="*/ 1401580 h 1956216"/>
              <a:gd name="connsiteX4" fmla="*/ 1686393 w 3200400"/>
              <a:gd name="connsiteY4" fmla="*/ 1326630 h 1956216"/>
              <a:gd name="connsiteX5" fmla="*/ 1011836 w 3200400"/>
              <a:gd name="connsiteY5" fmla="*/ 727023 h 1956216"/>
              <a:gd name="connsiteX6" fmla="*/ 712032 w 3200400"/>
              <a:gd name="connsiteY6" fmla="*/ 704538 h 1956216"/>
              <a:gd name="connsiteX7" fmla="*/ 0 w 3200400"/>
              <a:gd name="connsiteY7" fmla="*/ 0 h 195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0400" h="1956216">
                <a:moveTo>
                  <a:pt x="0" y="0"/>
                </a:moveTo>
                <a:lnTo>
                  <a:pt x="0" y="1933731"/>
                </a:lnTo>
                <a:lnTo>
                  <a:pt x="3200400" y="1956216"/>
                </a:lnTo>
                <a:lnTo>
                  <a:pt x="2780675" y="1401580"/>
                </a:lnTo>
                <a:lnTo>
                  <a:pt x="1686393" y="1326630"/>
                </a:lnTo>
                <a:lnTo>
                  <a:pt x="1011836" y="727023"/>
                </a:lnTo>
                <a:lnTo>
                  <a:pt x="712032" y="704538"/>
                </a:lnTo>
                <a:lnTo>
                  <a:pt x="0" y="0"/>
                </a:lnTo>
                <a:close/>
              </a:path>
            </a:pathLst>
          </a:custGeom>
          <a:solidFill>
            <a:srgbClr val="9C85C0">
              <a:alpha val="50196"/>
            </a:srgbClr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76800" y="1828800"/>
            <a:ext cx="3810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Bookman Old Style" pitchFamily="18" charset="0"/>
              </a:rPr>
              <a:t>Option to combine DMAs if they have identical runoff factors (for example, roofs and paving) and drainage is routed to the same location.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53000" y="3657600"/>
            <a:ext cx="2362200" cy="269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5638800"/>
            <a:ext cx="3810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Bookman Old Style" pitchFamily="18" charset="0"/>
              </a:rPr>
              <a:t>Carefully follow grade breaks and roof ridges to delineate DMAs </a:t>
            </a:r>
          </a:p>
        </p:txBody>
      </p:sp>
    </p:spTree>
    <p:extLst>
      <p:ext uri="{BB962C8B-B14F-4D97-AF65-F5344CB8AC3E}">
        <p14:creationId xmlns:p14="http://schemas.microsoft.com/office/powerpoint/2010/main" val="21976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C.3 Regulatory History</a:t>
            </a:r>
          </a:p>
        </p:txBody>
      </p:sp>
      <p:graphicFrame>
        <p:nvGraphicFramePr>
          <p:cNvPr id="83000" name="Group 5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847038"/>
              </p:ext>
            </p:extLst>
          </p:nvPr>
        </p:nvGraphicFramePr>
        <p:xfrm>
          <a:off x="1143000" y="1676401"/>
          <a:ext cx="7781749" cy="4876799"/>
        </p:xfrm>
        <a:graphic>
          <a:graphicData uri="http://schemas.openxmlformats.org/drawingml/2006/table">
            <a:tbl>
              <a:tblPr/>
              <a:tblGrid>
                <a:gridCol w="1078971"/>
                <a:gridCol w="6702778"/>
              </a:tblGrid>
              <a:tr h="19566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2009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Municipal Regional Permit adopted, including LID requirements. Threshold for some land uses lowered to 5,000 SF of impervious area. Contra Costa develops current HMP sizing factors and calculator.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7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2011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MRP amended, including “Special Projects”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categories.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LID requirements take effect, including feasibility tests for infiltration and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harvesting/reuse.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2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2013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C.3 includes “major issues” for MRP reissuance, scheduled for late 2014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OVERVIEW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2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813" y="1735138"/>
            <a:ext cx="9120187" cy="5122862"/>
          </a:xfrm>
          <a:noFill/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Roof ridges and grade breaks</a:t>
            </a:r>
          </a:p>
        </p:txBody>
      </p:sp>
      <p:pic>
        <p:nvPicPr>
          <p:cNvPr id="76816" name="Picture 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525" y="1743075"/>
            <a:ext cx="2667000" cy="2147888"/>
          </a:xfrm>
          <a:noFill/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 rot="1981432">
            <a:off x="2808288" y="4124325"/>
            <a:ext cx="53975" cy="452438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2581275" y="4694238"/>
            <a:ext cx="49213" cy="1052512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 rot="5400000">
            <a:off x="3193256" y="5712619"/>
            <a:ext cx="60325" cy="687388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 rot="7242979">
            <a:off x="4952207" y="2658269"/>
            <a:ext cx="42862" cy="971550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054475" y="4743450"/>
            <a:ext cx="1066800" cy="304800"/>
          </a:xfrm>
          <a:custGeom>
            <a:avLst/>
            <a:gdLst>
              <a:gd name="T0" fmla="*/ 2147483647 w 672"/>
              <a:gd name="T1" fmla="*/ 0 h 192"/>
              <a:gd name="T2" fmla="*/ 2147483647 w 672"/>
              <a:gd name="T3" fmla="*/ 2147483647 h 192"/>
              <a:gd name="T4" fmla="*/ 0 w 672"/>
              <a:gd name="T5" fmla="*/ 2147483647 h 192"/>
              <a:gd name="T6" fmla="*/ 0 w 672"/>
              <a:gd name="T7" fmla="*/ 2147483647 h 192"/>
              <a:gd name="T8" fmla="*/ 2147483647 w 672"/>
              <a:gd name="T9" fmla="*/ 2147483647 h 192"/>
              <a:gd name="T10" fmla="*/ 2147483647 w 672"/>
              <a:gd name="T11" fmla="*/ 2147483647 h 192"/>
              <a:gd name="T12" fmla="*/ 2147483647 w 672"/>
              <a:gd name="T13" fmla="*/ 2147483647 h 192"/>
              <a:gd name="T14" fmla="*/ 2147483647 w 672"/>
              <a:gd name="T15" fmla="*/ 2147483647 h 192"/>
              <a:gd name="T16" fmla="*/ 2147483647 w 672"/>
              <a:gd name="T17" fmla="*/ 2147483647 h 192"/>
              <a:gd name="T18" fmla="*/ 2147483647 w 672"/>
              <a:gd name="T19" fmla="*/ 2147483647 h 192"/>
              <a:gd name="T20" fmla="*/ 2147483647 w 672"/>
              <a:gd name="T21" fmla="*/ 2147483647 h 192"/>
              <a:gd name="T22" fmla="*/ 2147483647 w 672"/>
              <a:gd name="T23" fmla="*/ 2147483647 h 192"/>
              <a:gd name="T24" fmla="*/ 2147483647 w 672"/>
              <a:gd name="T25" fmla="*/ 2147483647 h 192"/>
              <a:gd name="T26" fmla="*/ 2147483647 w 672"/>
              <a:gd name="T27" fmla="*/ 2147483647 h 192"/>
              <a:gd name="T28" fmla="*/ 2147483647 w 672"/>
              <a:gd name="T29" fmla="*/ 2147483647 h 192"/>
              <a:gd name="T30" fmla="*/ 2147483647 w 672"/>
              <a:gd name="T31" fmla="*/ 0 h 19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72"/>
              <a:gd name="T49" fmla="*/ 0 h 192"/>
              <a:gd name="T50" fmla="*/ 672 w 672"/>
              <a:gd name="T51" fmla="*/ 192 h 19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72" h="192">
                <a:moveTo>
                  <a:pt x="88" y="0"/>
                </a:moveTo>
                <a:lnTo>
                  <a:pt x="36" y="14"/>
                </a:lnTo>
                <a:lnTo>
                  <a:pt x="0" y="62"/>
                </a:lnTo>
                <a:lnTo>
                  <a:pt x="0" y="134"/>
                </a:lnTo>
                <a:lnTo>
                  <a:pt x="45" y="173"/>
                </a:lnTo>
                <a:lnTo>
                  <a:pt x="93" y="192"/>
                </a:lnTo>
                <a:lnTo>
                  <a:pt x="93" y="110"/>
                </a:lnTo>
                <a:lnTo>
                  <a:pt x="631" y="110"/>
                </a:lnTo>
                <a:lnTo>
                  <a:pt x="638" y="166"/>
                </a:lnTo>
                <a:lnTo>
                  <a:pt x="672" y="163"/>
                </a:lnTo>
                <a:lnTo>
                  <a:pt x="669" y="12"/>
                </a:lnTo>
                <a:lnTo>
                  <a:pt x="640" y="22"/>
                </a:lnTo>
                <a:lnTo>
                  <a:pt x="624" y="77"/>
                </a:lnTo>
                <a:lnTo>
                  <a:pt x="103" y="82"/>
                </a:lnTo>
                <a:lnTo>
                  <a:pt x="81" y="79"/>
                </a:lnTo>
                <a:lnTo>
                  <a:pt x="88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399088" y="4727575"/>
            <a:ext cx="803275" cy="293688"/>
          </a:xfrm>
          <a:custGeom>
            <a:avLst/>
            <a:gdLst>
              <a:gd name="T0" fmla="*/ 2147483647 w 506"/>
              <a:gd name="T1" fmla="*/ 2147483647 h 185"/>
              <a:gd name="T2" fmla="*/ 2147483647 w 506"/>
              <a:gd name="T3" fmla="*/ 2147483647 h 185"/>
              <a:gd name="T4" fmla="*/ 2147483647 w 506"/>
              <a:gd name="T5" fmla="*/ 2147483647 h 185"/>
              <a:gd name="T6" fmla="*/ 2147483647 w 506"/>
              <a:gd name="T7" fmla="*/ 2147483647 h 185"/>
              <a:gd name="T8" fmla="*/ 2147483647 w 506"/>
              <a:gd name="T9" fmla="*/ 2147483647 h 185"/>
              <a:gd name="T10" fmla="*/ 2147483647 w 506"/>
              <a:gd name="T11" fmla="*/ 2147483647 h 185"/>
              <a:gd name="T12" fmla="*/ 2147483647 w 506"/>
              <a:gd name="T13" fmla="*/ 2147483647 h 185"/>
              <a:gd name="T14" fmla="*/ 2147483647 w 506"/>
              <a:gd name="T15" fmla="*/ 2147483647 h 185"/>
              <a:gd name="T16" fmla="*/ 2147483647 w 506"/>
              <a:gd name="T17" fmla="*/ 2147483647 h 185"/>
              <a:gd name="T18" fmla="*/ 2147483647 w 506"/>
              <a:gd name="T19" fmla="*/ 2147483647 h 185"/>
              <a:gd name="T20" fmla="*/ 2147483647 w 506"/>
              <a:gd name="T21" fmla="*/ 2147483647 h 185"/>
              <a:gd name="T22" fmla="*/ 2147483647 w 506"/>
              <a:gd name="T23" fmla="*/ 0 h 185"/>
              <a:gd name="T24" fmla="*/ 2147483647 w 506"/>
              <a:gd name="T25" fmla="*/ 2147483647 h 185"/>
              <a:gd name="T26" fmla="*/ 2147483647 w 506"/>
              <a:gd name="T27" fmla="*/ 2147483647 h 185"/>
              <a:gd name="T28" fmla="*/ 2147483647 w 506"/>
              <a:gd name="T29" fmla="*/ 2147483647 h 185"/>
              <a:gd name="T30" fmla="*/ 0 w 506"/>
              <a:gd name="T31" fmla="*/ 2147483647 h 18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06"/>
              <a:gd name="T49" fmla="*/ 0 h 185"/>
              <a:gd name="T50" fmla="*/ 506 w 506"/>
              <a:gd name="T51" fmla="*/ 185 h 18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06" h="185">
                <a:moveTo>
                  <a:pt x="14" y="10"/>
                </a:moveTo>
                <a:lnTo>
                  <a:pt x="7" y="183"/>
                </a:lnTo>
                <a:lnTo>
                  <a:pt x="38" y="185"/>
                </a:lnTo>
                <a:lnTo>
                  <a:pt x="36" y="118"/>
                </a:lnTo>
                <a:lnTo>
                  <a:pt x="403" y="116"/>
                </a:lnTo>
                <a:lnTo>
                  <a:pt x="408" y="185"/>
                </a:lnTo>
                <a:lnTo>
                  <a:pt x="470" y="166"/>
                </a:lnTo>
                <a:lnTo>
                  <a:pt x="506" y="118"/>
                </a:lnTo>
                <a:lnTo>
                  <a:pt x="506" y="68"/>
                </a:lnTo>
                <a:lnTo>
                  <a:pt x="470" y="24"/>
                </a:lnTo>
                <a:lnTo>
                  <a:pt x="432" y="3"/>
                </a:lnTo>
                <a:lnTo>
                  <a:pt x="405" y="0"/>
                </a:lnTo>
                <a:lnTo>
                  <a:pt x="410" y="82"/>
                </a:lnTo>
                <a:lnTo>
                  <a:pt x="36" y="75"/>
                </a:lnTo>
                <a:lnTo>
                  <a:pt x="33" y="3"/>
                </a:lnTo>
                <a:lnTo>
                  <a:pt x="0" y="10"/>
                </a:lnTo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0" name="Freeform 10"/>
          <p:cNvSpPr>
            <a:spLocks/>
          </p:cNvSpPr>
          <p:nvPr/>
        </p:nvSpPr>
        <p:spPr bwMode="auto">
          <a:xfrm>
            <a:off x="5905500" y="3763963"/>
            <a:ext cx="1412875" cy="842962"/>
          </a:xfrm>
          <a:custGeom>
            <a:avLst/>
            <a:gdLst>
              <a:gd name="T0" fmla="*/ 2147483647 w 890"/>
              <a:gd name="T1" fmla="*/ 2147483647 h 531"/>
              <a:gd name="T2" fmla="*/ 2147483647 w 890"/>
              <a:gd name="T3" fmla="*/ 2147483647 h 531"/>
              <a:gd name="T4" fmla="*/ 2147483647 w 890"/>
              <a:gd name="T5" fmla="*/ 2147483647 h 531"/>
              <a:gd name="T6" fmla="*/ 2147483647 w 890"/>
              <a:gd name="T7" fmla="*/ 0 h 531"/>
              <a:gd name="T8" fmla="*/ 2147483647 w 890"/>
              <a:gd name="T9" fmla="*/ 2147483647 h 531"/>
              <a:gd name="T10" fmla="*/ 2147483647 w 890"/>
              <a:gd name="T11" fmla="*/ 2147483647 h 531"/>
              <a:gd name="T12" fmla="*/ 2147483647 w 890"/>
              <a:gd name="T13" fmla="*/ 2147483647 h 531"/>
              <a:gd name="T14" fmla="*/ 2147483647 w 890"/>
              <a:gd name="T15" fmla="*/ 2147483647 h 531"/>
              <a:gd name="T16" fmla="*/ 2147483647 w 890"/>
              <a:gd name="T17" fmla="*/ 2147483647 h 531"/>
              <a:gd name="T18" fmla="*/ 2147483647 w 890"/>
              <a:gd name="T19" fmla="*/ 2147483647 h 531"/>
              <a:gd name="T20" fmla="*/ 2147483647 w 890"/>
              <a:gd name="T21" fmla="*/ 2147483647 h 531"/>
              <a:gd name="T22" fmla="*/ 2147483647 w 890"/>
              <a:gd name="T23" fmla="*/ 2147483647 h 531"/>
              <a:gd name="T24" fmla="*/ 2147483647 w 890"/>
              <a:gd name="T25" fmla="*/ 2147483647 h 531"/>
              <a:gd name="T26" fmla="*/ 2147483647 w 890"/>
              <a:gd name="T27" fmla="*/ 2147483647 h 531"/>
              <a:gd name="T28" fmla="*/ 2147483647 w 890"/>
              <a:gd name="T29" fmla="*/ 2147483647 h 531"/>
              <a:gd name="T30" fmla="*/ 2147483647 w 890"/>
              <a:gd name="T31" fmla="*/ 2147483647 h 531"/>
              <a:gd name="T32" fmla="*/ 2147483647 w 890"/>
              <a:gd name="T33" fmla="*/ 2147483647 h 531"/>
              <a:gd name="T34" fmla="*/ 2147483647 w 890"/>
              <a:gd name="T35" fmla="*/ 2147483647 h 531"/>
              <a:gd name="T36" fmla="*/ 0 w 890"/>
              <a:gd name="T37" fmla="*/ 2147483647 h 53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90"/>
              <a:gd name="T58" fmla="*/ 0 h 531"/>
              <a:gd name="T59" fmla="*/ 890 w 890"/>
              <a:gd name="T60" fmla="*/ 531 h 53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90" h="531">
                <a:moveTo>
                  <a:pt x="7" y="77"/>
                </a:moveTo>
                <a:lnTo>
                  <a:pt x="60" y="19"/>
                </a:lnTo>
                <a:lnTo>
                  <a:pt x="103" y="7"/>
                </a:lnTo>
                <a:lnTo>
                  <a:pt x="156" y="0"/>
                </a:lnTo>
                <a:lnTo>
                  <a:pt x="226" y="39"/>
                </a:lnTo>
                <a:lnTo>
                  <a:pt x="286" y="99"/>
                </a:lnTo>
                <a:lnTo>
                  <a:pt x="367" y="144"/>
                </a:lnTo>
                <a:lnTo>
                  <a:pt x="509" y="252"/>
                </a:lnTo>
                <a:lnTo>
                  <a:pt x="624" y="327"/>
                </a:lnTo>
                <a:lnTo>
                  <a:pt x="890" y="497"/>
                </a:lnTo>
                <a:lnTo>
                  <a:pt x="869" y="531"/>
                </a:lnTo>
                <a:lnTo>
                  <a:pt x="766" y="466"/>
                </a:lnTo>
                <a:lnTo>
                  <a:pt x="638" y="377"/>
                </a:lnTo>
                <a:lnTo>
                  <a:pt x="475" y="269"/>
                </a:lnTo>
                <a:lnTo>
                  <a:pt x="295" y="149"/>
                </a:lnTo>
                <a:lnTo>
                  <a:pt x="206" y="94"/>
                </a:lnTo>
                <a:lnTo>
                  <a:pt x="149" y="91"/>
                </a:lnTo>
                <a:lnTo>
                  <a:pt x="108" y="106"/>
                </a:lnTo>
                <a:lnTo>
                  <a:pt x="0" y="91"/>
                </a:lnTo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1" name="Freeform 11"/>
          <p:cNvSpPr>
            <a:spLocks/>
          </p:cNvSpPr>
          <p:nvPr/>
        </p:nvSpPr>
        <p:spPr bwMode="auto">
          <a:xfrm>
            <a:off x="7685088" y="4999038"/>
            <a:ext cx="884237" cy="468312"/>
          </a:xfrm>
          <a:custGeom>
            <a:avLst/>
            <a:gdLst>
              <a:gd name="T0" fmla="*/ 0 w 557"/>
              <a:gd name="T1" fmla="*/ 2147483647 h 295"/>
              <a:gd name="T2" fmla="*/ 2147483647 w 557"/>
              <a:gd name="T3" fmla="*/ 2147483647 h 295"/>
              <a:gd name="T4" fmla="*/ 2147483647 w 557"/>
              <a:gd name="T5" fmla="*/ 2147483647 h 295"/>
              <a:gd name="T6" fmla="*/ 2147483647 w 557"/>
              <a:gd name="T7" fmla="*/ 2147483647 h 295"/>
              <a:gd name="T8" fmla="*/ 2147483647 w 557"/>
              <a:gd name="T9" fmla="*/ 2147483647 h 295"/>
              <a:gd name="T10" fmla="*/ 2147483647 w 557"/>
              <a:gd name="T11" fmla="*/ 2147483647 h 295"/>
              <a:gd name="T12" fmla="*/ 2147483647 w 557"/>
              <a:gd name="T13" fmla="*/ 2147483647 h 295"/>
              <a:gd name="T14" fmla="*/ 2147483647 w 557"/>
              <a:gd name="T15" fmla="*/ 0 h 295"/>
              <a:gd name="T16" fmla="*/ 2147483647 w 557"/>
              <a:gd name="T17" fmla="*/ 2147483647 h 295"/>
              <a:gd name="T18" fmla="*/ 2147483647 w 557"/>
              <a:gd name="T19" fmla="*/ 2147483647 h 295"/>
              <a:gd name="T20" fmla="*/ 0 w 557"/>
              <a:gd name="T21" fmla="*/ 2147483647 h 2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7"/>
              <a:gd name="T34" fmla="*/ 0 h 295"/>
              <a:gd name="T35" fmla="*/ 557 w 557"/>
              <a:gd name="T36" fmla="*/ 295 h 29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7" h="295">
                <a:moveTo>
                  <a:pt x="0" y="98"/>
                </a:moveTo>
                <a:lnTo>
                  <a:pt x="69" y="177"/>
                </a:lnTo>
                <a:lnTo>
                  <a:pt x="197" y="62"/>
                </a:lnTo>
                <a:lnTo>
                  <a:pt x="557" y="295"/>
                </a:lnTo>
                <a:lnTo>
                  <a:pt x="557" y="247"/>
                </a:lnTo>
                <a:lnTo>
                  <a:pt x="216" y="33"/>
                </a:lnTo>
                <a:lnTo>
                  <a:pt x="144" y="7"/>
                </a:lnTo>
                <a:lnTo>
                  <a:pt x="113" y="0"/>
                </a:lnTo>
                <a:lnTo>
                  <a:pt x="79" y="12"/>
                </a:lnTo>
                <a:lnTo>
                  <a:pt x="38" y="50"/>
                </a:lnTo>
                <a:lnTo>
                  <a:pt x="0" y="98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2" name="Freeform 12"/>
          <p:cNvSpPr>
            <a:spLocks/>
          </p:cNvSpPr>
          <p:nvPr/>
        </p:nvSpPr>
        <p:spPr bwMode="auto">
          <a:xfrm>
            <a:off x="3059113" y="3333750"/>
            <a:ext cx="723900" cy="250825"/>
          </a:xfrm>
          <a:custGeom>
            <a:avLst/>
            <a:gdLst>
              <a:gd name="T0" fmla="*/ 2147483647 w 456"/>
              <a:gd name="T1" fmla="*/ 0 h 158"/>
              <a:gd name="T2" fmla="*/ 0 w 456"/>
              <a:gd name="T3" fmla="*/ 2147483647 h 158"/>
              <a:gd name="T4" fmla="*/ 2147483647 w 456"/>
              <a:gd name="T5" fmla="*/ 2147483647 h 158"/>
              <a:gd name="T6" fmla="*/ 2147483647 w 456"/>
              <a:gd name="T7" fmla="*/ 2147483647 h 158"/>
              <a:gd name="T8" fmla="*/ 2147483647 w 456"/>
              <a:gd name="T9" fmla="*/ 2147483647 h 158"/>
              <a:gd name="T10" fmla="*/ 2147483647 w 456"/>
              <a:gd name="T11" fmla="*/ 2147483647 h 158"/>
              <a:gd name="T12" fmla="*/ 2147483647 w 456"/>
              <a:gd name="T13" fmla="*/ 2147483647 h 158"/>
              <a:gd name="T14" fmla="*/ 2147483647 w 456"/>
              <a:gd name="T15" fmla="*/ 0 h 1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56"/>
              <a:gd name="T25" fmla="*/ 0 h 158"/>
              <a:gd name="T26" fmla="*/ 456 w 456"/>
              <a:gd name="T27" fmla="*/ 158 h 1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56" h="158">
                <a:moveTo>
                  <a:pt x="41" y="0"/>
                </a:moveTo>
                <a:lnTo>
                  <a:pt x="0" y="130"/>
                </a:lnTo>
                <a:lnTo>
                  <a:pt x="423" y="101"/>
                </a:lnTo>
                <a:lnTo>
                  <a:pt x="420" y="158"/>
                </a:lnTo>
                <a:lnTo>
                  <a:pt x="444" y="151"/>
                </a:lnTo>
                <a:lnTo>
                  <a:pt x="456" y="110"/>
                </a:lnTo>
                <a:lnTo>
                  <a:pt x="454" y="67"/>
                </a:lnTo>
                <a:lnTo>
                  <a:pt x="41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3" name="Freeform 13"/>
          <p:cNvSpPr>
            <a:spLocks/>
          </p:cNvSpPr>
          <p:nvPr/>
        </p:nvSpPr>
        <p:spPr bwMode="auto">
          <a:xfrm>
            <a:off x="4087813" y="3082925"/>
            <a:ext cx="552450" cy="261938"/>
          </a:xfrm>
          <a:custGeom>
            <a:avLst/>
            <a:gdLst>
              <a:gd name="T0" fmla="*/ 2147483647 w 348"/>
              <a:gd name="T1" fmla="*/ 0 h 165"/>
              <a:gd name="T2" fmla="*/ 0 w 348"/>
              <a:gd name="T3" fmla="*/ 2147483647 h 165"/>
              <a:gd name="T4" fmla="*/ 2147483647 w 348"/>
              <a:gd name="T5" fmla="*/ 2147483647 h 165"/>
              <a:gd name="T6" fmla="*/ 2147483647 w 348"/>
              <a:gd name="T7" fmla="*/ 2147483647 h 165"/>
              <a:gd name="T8" fmla="*/ 2147483647 w 348"/>
              <a:gd name="T9" fmla="*/ 2147483647 h 165"/>
              <a:gd name="T10" fmla="*/ 2147483647 w 348"/>
              <a:gd name="T11" fmla="*/ 2147483647 h 165"/>
              <a:gd name="T12" fmla="*/ 2147483647 w 348"/>
              <a:gd name="T13" fmla="*/ 2147483647 h 165"/>
              <a:gd name="T14" fmla="*/ 2147483647 w 348"/>
              <a:gd name="T15" fmla="*/ 2147483647 h 165"/>
              <a:gd name="T16" fmla="*/ 2147483647 w 348"/>
              <a:gd name="T17" fmla="*/ 2147483647 h 165"/>
              <a:gd name="T18" fmla="*/ 2147483647 w 348"/>
              <a:gd name="T19" fmla="*/ 2147483647 h 165"/>
              <a:gd name="T20" fmla="*/ 2147483647 w 348"/>
              <a:gd name="T21" fmla="*/ 2147483647 h 165"/>
              <a:gd name="T22" fmla="*/ 2147483647 w 348"/>
              <a:gd name="T23" fmla="*/ 0 h 16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8"/>
              <a:gd name="T37" fmla="*/ 0 h 165"/>
              <a:gd name="T38" fmla="*/ 348 w 348"/>
              <a:gd name="T39" fmla="*/ 165 h 16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8" h="165">
                <a:moveTo>
                  <a:pt x="84" y="0"/>
                </a:moveTo>
                <a:lnTo>
                  <a:pt x="0" y="156"/>
                </a:lnTo>
                <a:lnTo>
                  <a:pt x="259" y="148"/>
                </a:lnTo>
                <a:lnTo>
                  <a:pt x="267" y="160"/>
                </a:lnTo>
                <a:lnTo>
                  <a:pt x="348" y="165"/>
                </a:lnTo>
                <a:lnTo>
                  <a:pt x="216" y="81"/>
                </a:lnTo>
                <a:lnTo>
                  <a:pt x="173" y="132"/>
                </a:lnTo>
                <a:lnTo>
                  <a:pt x="142" y="112"/>
                </a:lnTo>
                <a:lnTo>
                  <a:pt x="135" y="124"/>
                </a:lnTo>
                <a:lnTo>
                  <a:pt x="75" y="84"/>
                </a:lnTo>
                <a:lnTo>
                  <a:pt x="115" y="14"/>
                </a:lnTo>
                <a:lnTo>
                  <a:pt x="84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4" name="Freeform 14"/>
          <p:cNvSpPr>
            <a:spLocks/>
          </p:cNvSpPr>
          <p:nvPr/>
        </p:nvSpPr>
        <p:spPr bwMode="auto">
          <a:xfrm>
            <a:off x="98425" y="5661025"/>
            <a:ext cx="8185150" cy="777875"/>
          </a:xfrm>
          <a:custGeom>
            <a:avLst/>
            <a:gdLst>
              <a:gd name="T0" fmla="*/ 2147483647 w 5156"/>
              <a:gd name="T1" fmla="*/ 0 h 490"/>
              <a:gd name="T2" fmla="*/ 0 w 5156"/>
              <a:gd name="T3" fmla="*/ 2147483647 h 490"/>
              <a:gd name="T4" fmla="*/ 2147483647 w 5156"/>
              <a:gd name="T5" fmla="*/ 2147483647 h 490"/>
              <a:gd name="T6" fmla="*/ 2147483647 w 5156"/>
              <a:gd name="T7" fmla="*/ 2147483647 h 490"/>
              <a:gd name="T8" fmla="*/ 2147483647 w 5156"/>
              <a:gd name="T9" fmla="*/ 2147483647 h 490"/>
              <a:gd name="T10" fmla="*/ 2147483647 w 5156"/>
              <a:gd name="T11" fmla="*/ 2147483647 h 490"/>
              <a:gd name="T12" fmla="*/ 2147483647 w 5156"/>
              <a:gd name="T13" fmla="*/ 2147483647 h 490"/>
              <a:gd name="T14" fmla="*/ 2147483647 w 5156"/>
              <a:gd name="T15" fmla="*/ 2147483647 h 490"/>
              <a:gd name="T16" fmla="*/ 2147483647 w 5156"/>
              <a:gd name="T17" fmla="*/ 2147483647 h 490"/>
              <a:gd name="T18" fmla="*/ 2147483647 w 5156"/>
              <a:gd name="T19" fmla="*/ 2147483647 h 490"/>
              <a:gd name="T20" fmla="*/ 2147483647 w 5156"/>
              <a:gd name="T21" fmla="*/ 2147483647 h 490"/>
              <a:gd name="T22" fmla="*/ 2147483647 w 5156"/>
              <a:gd name="T23" fmla="*/ 2147483647 h 490"/>
              <a:gd name="T24" fmla="*/ 2147483647 w 5156"/>
              <a:gd name="T25" fmla="*/ 2147483647 h 490"/>
              <a:gd name="T26" fmla="*/ 2147483647 w 5156"/>
              <a:gd name="T27" fmla="*/ 2147483647 h 490"/>
              <a:gd name="T28" fmla="*/ 2147483647 w 5156"/>
              <a:gd name="T29" fmla="*/ 2147483647 h 490"/>
              <a:gd name="T30" fmla="*/ 2147483647 w 5156"/>
              <a:gd name="T31" fmla="*/ 2147483647 h 490"/>
              <a:gd name="T32" fmla="*/ 2147483647 w 5156"/>
              <a:gd name="T33" fmla="*/ 2147483647 h 490"/>
              <a:gd name="T34" fmla="*/ 2147483647 w 5156"/>
              <a:gd name="T35" fmla="*/ 2147483647 h 490"/>
              <a:gd name="T36" fmla="*/ 2147483647 w 5156"/>
              <a:gd name="T37" fmla="*/ 0 h 4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156"/>
              <a:gd name="T58" fmla="*/ 0 h 490"/>
              <a:gd name="T59" fmla="*/ 5156 w 5156"/>
              <a:gd name="T60" fmla="*/ 490 h 49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156" h="490">
                <a:moveTo>
                  <a:pt x="250" y="0"/>
                </a:moveTo>
                <a:lnTo>
                  <a:pt x="0" y="476"/>
                </a:lnTo>
                <a:lnTo>
                  <a:pt x="1344" y="485"/>
                </a:lnTo>
                <a:lnTo>
                  <a:pt x="2415" y="490"/>
                </a:lnTo>
                <a:lnTo>
                  <a:pt x="3327" y="485"/>
                </a:lnTo>
                <a:lnTo>
                  <a:pt x="4359" y="476"/>
                </a:lnTo>
                <a:lnTo>
                  <a:pt x="5088" y="466"/>
                </a:lnTo>
                <a:lnTo>
                  <a:pt x="5156" y="480"/>
                </a:lnTo>
                <a:lnTo>
                  <a:pt x="5136" y="428"/>
                </a:lnTo>
                <a:lnTo>
                  <a:pt x="4440" y="428"/>
                </a:lnTo>
                <a:lnTo>
                  <a:pt x="3797" y="447"/>
                </a:lnTo>
                <a:lnTo>
                  <a:pt x="3264" y="452"/>
                </a:lnTo>
                <a:lnTo>
                  <a:pt x="2655" y="456"/>
                </a:lnTo>
                <a:lnTo>
                  <a:pt x="2036" y="452"/>
                </a:lnTo>
                <a:lnTo>
                  <a:pt x="1306" y="447"/>
                </a:lnTo>
                <a:lnTo>
                  <a:pt x="557" y="442"/>
                </a:lnTo>
                <a:lnTo>
                  <a:pt x="173" y="413"/>
                </a:lnTo>
                <a:lnTo>
                  <a:pt x="365" y="68"/>
                </a:lnTo>
                <a:lnTo>
                  <a:pt x="250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5" name="Freeform 15"/>
          <p:cNvSpPr>
            <a:spLocks/>
          </p:cNvSpPr>
          <p:nvPr/>
        </p:nvSpPr>
        <p:spPr bwMode="auto">
          <a:xfrm>
            <a:off x="3362325" y="3995738"/>
            <a:ext cx="1958975" cy="1709737"/>
          </a:xfrm>
          <a:custGeom>
            <a:avLst/>
            <a:gdLst>
              <a:gd name="T0" fmla="*/ 2147483647 w 1234"/>
              <a:gd name="T1" fmla="*/ 0 h 1077"/>
              <a:gd name="T2" fmla="*/ 2147483647 w 1234"/>
              <a:gd name="T3" fmla="*/ 2147483647 h 1077"/>
              <a:gd name="T4" fmla="*/ 2147483647 w 1234"/>
              <a:gd name="T5" fmla="*/ 2147483647 h 1077"/>
              <a:gd name="T6" fmla="*/ 2147483647 w 1234"/>
              <a:gd name="T7" fmla="*/ 2147483647 h 1077"/>
              <a:gd name="T8" fmla="*/ 2147483647 w 1234"/>
              <a:gd name="T9" fmla="*/ 2147483647 h 1077"/>
              <a:gd name="T10" fmla="*/ 2147483647 w 1234"/>
              <a:gd name="T11" fmla="*/ 2147483647 h 1077"/>
              <a:gd name="T12" fmla="*/ 2147483647 w 1234"/>
              <a:gd name="T13" fmla="*/ 2147483647 h 1077"/>
              <a:gd name="T14" fmla="*/ 0 w 1234"/>
              <a:gd name="T15" fmla="*/ 2147483647 h 1077"/>
              <a:gd name="T16" fmla="*/ 2147483647 w 1234"/>
              <a:gd name="T17" fmla="*/ 2147483647 h 1077"/>
              <a:gd name="T18" fmla="*/ 2147483647 w 1234"/>
              <a:gd name="T19" fmla="*/ 2147483647 h 1077"/>
              <a:gd name="T20" fmla="*/ 2147483647 w 1234"/>
              <a:gd name="T21" fmla="*/ 2147483647 h 1077"/>
              <a:gd name="T22" fmla="*/ 2147483647 w 1234"/>
              <a:gd name="T23" fmla="*/ 2147483647 h 1077"/>
              <a:gd name="T24" fmla="*/ 2147483647 w 1234"/>
              <a:gd name="T25" fmla="*/ 2147483647 h 1077"/>
              <a:gd name="T26" fmla="*/ 2147483647 w 1234"/>
              <a:gd name="T27" fmla="*/ 2147483647 h 1077"/>
              <a:gd name="T28" fmla="*/ 2147483647 w 1234"/>
              <a:gd name="T29" fmla="*/ 2147483647 h 1077"/>
              <a:gd name="T30" fmla="*/ 2147483647 w 1234"/>
              <a:gd name="T31" fmla="*/ 2147483647 h 107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34"/>
              <a:gd name="T49" fmla="*/ 0 h 1077"/>
              <a:gd name="T50" fmla="*/ 1234 w 1234"/>
              <a:gd name="T51" fmla="*/ 1077 h 107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34" h="1077">
                <a:moveTo>
                  <a:pt x="1045" y="0"/>
                </a:moveTo>
                <a:lnTo>
                  <a:pt x="975" y="40"/>
                </a:lnTo>
                <a:lnTo>
                  <a:pt x="511" y="46"/>
                </a:lnTo>
                <a:lnTo>
                  <a:pt x="498" y="201"/>
                </a:lnTo>
                <a:lnTo>
                  <a:pt x="220" y="206"/>
                </a:lnTo>
                <a:lnTo>
                  <a:pt x="215" y="353"/>
                </a:lnTo>
                <a:lnTo>
                  <a:pt x="218" y="422"/>
                </a:lnTo>
                <a:lnTo>
                  <a:pt x="0" y="427"/>
                </a:lnTo>
                <a:lnTo>
                  <a:pt x="8" y="704"/>
                </a:lnTo>
                <a:lnTo>
                  <a:pt x="220" y="707"/>
                </a:lnTo>
                <a:lnTo>
                  <a:pt x="223" y="912"/>
                </a:lnTo>
                <a:lnTo>
                  <a:pt x="509" y="913"/>
                </a:lnTo>
                <a:lnTo>
                  <a:pt x="511" y="1077"/>
                </a:lnTo>
                <a:lnTo>
                  <a:pt x="1232" y="1075"/>
                </a:lnTo>
                <a:lnTo>
                  <a:pt x="1234" y="329"/>
                </a:lnTo>
                <a:lnTo>
                  <a:pt x="1039" y="9"/>
                </a:lnTo>
              </a:path>
            </a:pathLst>
          </a:custGeom>
          <a:noFill/>
          <a:ln w="31750">
            <a:solidFill>
              <a:srgbClr val="8D9DF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6820" name="Picture 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324600" y="1752600"/>
            <a:ext cx="2819400" cy="2105025"/>
          </a:xfrm>
          <a:noFill/>
        </p:spPr>
      </p:pic>
    </p:spTree>
    <p:extLst>
      <p:ext uri="{BB962C8B-B14F-4D97-AF65-F5344CB8AC3E}">
        <p14:creationId xmlns:p14="http://schemas.microsoft.com/office/powerpoint/2010/main" val="281048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 animBg="1"/>
      <p:bldP spid="76805" grpId="0" animBg="1"/>
      <p:bldP spid="76806" grpId="0" animBg="1"/>
      <p:bldP spid="76807" grpId="0" animBg="1"/>
      <p:bldP spid="76808" grpId="0" animBg="1"/>
      <p:bldP spid="76809" grpId="0" animBg="1"/>
      <p:bldP spid="76810" grpId="0" animBg="1"/>
      <p:bldP spid="76811" grpId="0" animBg="1"/>
      <p:bldP spid="76812" grpId="0" animBg="1"/>
      <p:bldP spid="76813" grpId="0" animBg="1"/>
      <p:bldP spid="76814" grpId="0" animBg="1"/>
      <p:bldP spid="768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320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" y="1684338"/>
            <a:ext cx="8994775" cy="4968875"/>
          </a:xfrm>
          <a:noFill/>
          <a:ln/>
        </p:spPr>
      </p:pic>
      <p:sp>
        <p:nvSpPr>
          <p:cNvPr id="320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 and Grading Plans</a:t>
            </a:r>
            <a:endParaRPr lang="en-US" dirty="0"/>
          </a:p>
        </p:txBody>
      </p:sp>
      <p:sp>
        <p:nvSpPr>
          <p:cNvPr id="320516" name="Freeform 4"/>
          <p:cNvSpPr>
            <a:spLocks/>
          </p:cNvSpPr>
          <p:nvPr/>
        </p:nvSpPr>
        <p:spPr bwMode="auto">
          <a:xfrm>
            <a:off x="3017838" y="2444750"/>
            <a:ext cx="5257800" cy="3521075"/>
          </a:xfrm>
          <a:custGeom>
            <a:avLst/>
            <a:gdLst/>
            <a:ahLst/>
            <a:cxnLst>
              <a:cxn ang="0">
                <a:pos x="490" y="5"/>
              </a:cxn>
              <a:cxn ang="0">
                <a:pos x="0" y="0"/>
              </a:cxn>
              <a:cxn ang="0">
                <a:pos x="19" y="1364"/>
              </a:cxn>
              <a:cxn ang="0">
                <a:pos x="269" y="1368"/>
              </a:cxn>
              <a:cxn ang="0">
                <a:pos x="264" y="1671"/>
              </a:cxn>
              <a:cxn ang="0">
                <a:pos x="662" y="1671"/>
              </a:cxn>
              <a:cxn ang="0">
                <a:pos x="864" y="2218"/>
              </a:cxn>
              <a:cxn ang="0">
                <a:pos x="3288" y="2213"/>
              </a:cxn>
              <a:cxn ang="0">
                <a:pos x="3312" y="1032"/>
              </a:cxn>
              <a:cxn ang="0">
                <a:pos x="1296" y="1032"/>
              </a:cxn>
              <a:cxn ang="0">
                <a:pos x="1296" y="576"/>
              </a:cxn>
              <a:cxn ang="0">
                <a:pos x="499" y="572"/>
              </a:cxn>
              <a:cxn ang="0">
                <a:pos x="490" y="5"/>
              </a:cxn>
            </a:cxnLst>
            <a:rect l="0" t="0" r="r" b="b"/>
            <a:pathLst>
              <a:path w="3312" h="2218">
                <a:moveTo>
                  <a:pt x="490" y="5"/>
                </a:moveTo>
                <a:lnTo>
                  <a:pt x="0" y="0"/>
                </a:lnTo>
                <a:lnTo>
                  <a:pt x="19" y="1364"/>
                </a:lnTo>
                <a:lnTo>
                  <a:pt x="269" y="1368"/>
                </a:lnTo>
                <a:lnTo>
                  <a:pt x="264" y="1671"/>
                </a:lnTo>
                <a:lnTo>
                  <a:pt x="662" y="1671"/>
                </a:lnTo>
                <a:lnTo>
                  <a:pt x="864" y="2218"/>
                </a:lnTo>
                <a:lnTo>
                  <a:pt x="3288" y="2213"/>
                </a:lnTo>
                <a:lnTo>
                  <a:pt x="3312" y="1032"/>
                </a:lnTo>
                <a:lnTo>
                  <a:pt x="1296" y="1032"/>
                </a:lnTo>
                <a:lnTo>
                  <a:pt x="1296" y="576"/>
                </a:lnTo>
                <a:lnTo>
                  <a:pt x="499" y="572"/>
                </a:lnTo>
                <a:lnTo>
                  <a:pt x="490" y="5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 w="63500">
            <a:solidFill>
              <a:srgbClr val="8D9DFB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0517" name="Freeform 5"/>
          <p:cNvSpPr>
            <a:spLocks/>
          </p:cNvSpPr>
          <p:nvPr/>
        </p:nvSpPr>
        <p:spPr bwMode="auto">
          <a:xfrm>
            <a:off x="4343400" y="6027738"/>
            <a:ext cx="3787775" cy="190500"/>
          </a:xfrm>
          <a:custGeom>
            <a:avLst/>
            <a:gdLst/>
            <a:ahLst/>
            <a:cxnLst>
              <a:cxn ang="0">
                <a:pos x="2386" y="120"/>
              </a:cxn>
              <a:cxn ang="0">
                <a:pos x="2371" y="0"/>
              </a:cxn>
              <a:cxn ang="0">
                <a:pos x="0" y="0"/>
              </a:cxn>
              <a:cxn ang="0">
                <a:pos x="0" y="96"/>
              </a:cxn>
              <a:cxn ang="0">
                <a:pos x="2381" y="67"/>
              </a:cxn>
            </a:cxnLst>
            <a:rect l="0" t="0" r="r" b="b"/>
            <a:pathLst>
              <a:path w="2386" h="120">
                <a:moveTo>
                  <a:pt x="2386" y="120"/>
                </a:moveTo>
                <a:lnTo>
                  <a:pt x="2371" y="0"/>
                </a:lnTo>
                <a:lnTo>
                  <a:pt x="0" y="0"/>
                </a:lnTo>
                <a:lnTo>
                  <a:pt x="0" y="96"/>
                </a:lnTo>
                <a:lnTo>
                  <a:pt x="2381" y="67"/>
                </a:lnTo>
              </a:path>
            </a:pathLst>
          </a:custGeom>
          <a:solidFill>
            <a:srgbClr val="669900"/>
          </a:solidFill>
          <a:ln w="25400">
            <a:solidFill>
              <a:srgbClr val="8D9DFB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6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Reviewing </a:t>
            </a:r>
            <a:r>
              <a:rPr lang="en-US" dirty="0" err="1" smtClean="0"/>
              <a:t>Stormwater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Control Plans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Stormwater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NPDES Compliance for New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Developments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796925" indent="-796925">
              <a:buFont typeface="+mj-lt"/>
              <a:buAutoNum type="romanUcPeriod"/>
            </a:pPr>
            <a:r>
              <a:rPr lang="en-US" dirty="0" smtClean="0"/>
              <a:t>Project Data</a:t>
            </a:r>
          </a:p>
          <a:p>
            <a:pPr marL="796925" indent="-796925">
              <a:buFont typeface="+mj-lt"/>
              <a:buAutoNum type="romanUcPeriod"/>
            </a:pPr>
            <a:r>
              <a:rPr lang="en-US" dirty="0" smtClean="0"/>
              <a:t>Setting</a:t>
            </a:r>
          </a:p>
          <a:p>
            <a:pPr marL="796925" indent="-796925">
              <a:buFont typeface="+mj-lt"/>
              <a:buAutoNum type="romanUcPeriod"/>
            </a:pPr>
            <a:r>
              <a:rPr lang="en-US" dirty="0" smtClean="0"/>
              <a:t>Low Impact Design Strategies</a:t>
            </a:r>
          </a:p>
          <a:p>
            <a:pPr marL="1089025" lvl="1" indent="-292100">
              <a:buFont typeface="Arial" panose="020B0604020202020204" pitchFamily="34" charset="0"/>
              <a:buChar char="•"/>
              <a:tabLst>
                <a:tab pos="1546225" algn="l"/>
              </a:tabLst>
            </a:pPr>
            <a:r>
              <a:rPr lang="en-US" dirty="0" smtClean="0"/>
              <a:t>Optimization of Site Layout</a:t>
            </a:r>
          </a:p>
          <a:p>
            <a:pPr marL="1089025" lvl="1" indent="-292100">
              <a:buFont typeface="Arial" panose="020B0604020202020204" pitchFamily="34" charset="0"/>
              <a:buChar char="•"/>
              <a:tabLst>
                <a:tab pos="1546225" algn="l"/>
              </a:tabLst>
            </a:pPr>
            <a:r>
              <a:rPr lang="en-US" dirty="0" smtClean="0"/>
              <a:t>Use of Permeable Pavements</a:t>
            </a:r>
          </a:p>
          <a:p>
            <a:pPr marL="1089025" lvl="1" indent="-292100">
              <a:buFont typeface="Arial" panose="020B0604020202020204" pitchFamily="34" charset="0"/>
              <a:buChar char="•"/>
              <a:tabLst>
                <a:tab pos="1546225" algn="l"/>
              </a:tabLst>
            </a:pPr>
            <a:r>
              <a:rPr lang="en-US" dirty="0" smtClean="0"/>
              <a:t>Dispersal of Runoff to Pervious Areas</a:t>
            </a:r>
          </a:p>
          <a:p>
            <a:pPr marL="1089025" lvl="1" indent="-292100">
              <a:buFont typeface="Arial" panose="020B0604020202020204" pitchFamily="34" charset="0"/>
              <a:buChar char="•"/>
              <a:tabLst>
                <a:tab pos="1546225" algn="l"/>
              </a:tabLst>
            </a:pPr>
            <a:r>
              <a:rPr lang="en-US" dirty="0" smtClean="0"/>
              <a:t>Feasibility of Harvesting and Use</a:t>
            </a:r>
          </a:p>
          <a:p>
            <a:pPr marL="796925" indent="-796925">
              <a:buFont typeface="+mj-lt"/>
              <a:buAutoNum type="romanUcPeriod"/>
              <a:tabLst>
                <a:tab pos="690563" algn="l"/>
              </a:tabLst>
            </a:pPr>
            <a:r>
              <a:rPr lang="en-US" dirty="0" smtClean="0"/>
              <a:t>Documentation of Drainage Design</a:t>
            </a:r>
          </a:p>
          <a:p>
            <a:pPr marL="796925" indent="-796925">
              <a:buFont typeface="+mj-lt"/>
              <a:buAutoNum type="romanUcPeriod"/>
              <a:tabLst>
                <a:tab pos="690563" algn="l"/>
              </a:tabLst>
            </a:pPr>
            <a:r>
              <a:rPr lang="en-US" dirty="0" smtClean="0"/>
              <a:t>Source Control Measures</a:t>
            </a:r>
          </a:p>
          <a:p>
            <a:pPr marL="796925" indent="-796925">
              <a:buFont typeface="+mj-lt"/>
              <a:buAutoNum type="romanUcPeriod"/>
              <a:tabLst>
                <a:tab pos="690563" algn="l"/>
              </a:tabLst>
            </a:pPr>
            <a:r>
              <a:rPr lang="en-US" dirty="0" err="1" smtClean="0"/>
              <a:t>Stormwater</a:t>
            </a:r>
            <a:r>
              <a:rPr lang="en-US" dirty="0" smtClean="0"/>
              <a:t> Facility Maintenance</a:t>
            </a:r>
          </a:p>
          <a:p>
            <a:pPr marL="796925" indent="-796925">
              <a:buFont typeface="+mj-lt"/>
              <a:buAutoNum type="romanUcPeriod"/>
              <a:tabLst>
                <a:tab pos="690563" algn="l"/>
              </a:tabLst>
            </a:pPr>
            <a:r>
              <a:rPr lang="en-US" dirty="0" smtClean="0"/>
              <a:t>Construction Plan C.3 Checklist</a:t>
            </a:r>
          </a:p>
          <a:p>
            <a:pPr marL="796925" indent="-796925">
              <a:buFont typeface="+mj-lt"/>
              <a:buAutoNum type="romanUcPeriod"/>
              <a:tabLst>
                <a:tab pos="690563" algn="l"/>
              </a:tabLst>
            </a:pPr>
            <a:r>
              <a:rPr lang="en-US" dirty="0" smtClean="0"/>
              <a:t>Certifications </a:t>
            </a:r>
          </a:p>
          <a:p>
            <a:pPr marL="914400" lvl="1" indent="-514350">
              <a:buFont typeface="+mj-lt"/>
              <a:buAutoNum type="romanU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9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295400" y="1402398"/>
            <a:ext cx="7391400" cy="5287962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Futura Md BT"/>
              </a:rPr>
              <a:t>SITE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Futura Md B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3028545"/>
            <a:ext cx="5105400" cy="30480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981200" y="3048000"/>
            <a:ext cx="3429000" cy="2255840"/>
          </a:xfrm>
          <a:prstGeom prst="rect">
            <a:avLst/>
          </a:prstGeom>
          <a:solidFill>
            <a:schemeClr val="accent3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b="1" dirty="0" smtClean="0">
                <a:solidFill>
                  <a:schemeClr val="accent4"/>
                </a:solidFill>
              </a:rPr>
              <a:t>Reduced </a:t>
            </a:r>
            <a:r>
              <a:rPr lang="en-US" b="1" dirty="0" smtClean="0">
                <a:solidFill>
                  <a:schemeClr val="accent4"/>
                </a:solidFill>
              </a:rPr>
              <a:t>Re-</a:t>
            </a:r>
            <a:r>
              <a:rPr lang="en-US" b="1" dirty="0" smtClean="0">
                <a:solidFill>
                  <a:schemeClr val="accent4"/>
                </a:solidFill>
              </a:rPr>
              <a:t>Graded </a:t>
            </a:r>
            <a:r>
              <a:rPr lang="en-US" b="1" dirty="0" smtClean="0">
                <a:solidFill>
                  <a:schemeClr val="accent4"/>
                </a:solidFill>
              </a:rPr>
              <a:t>Lot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Impervious Areas Pre/Post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1828800"/>
            <a:ext cx="2971800" cy="2819400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981200" y="1828800"/>
            <a:ext cx="1143000" cy="1428751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981200" y="3267076"/>
            <a:ext cx="1143000" cy="138112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810000" y="1828800"/>
            <a:ext cx="1143000" cy="1438276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10000" y="3257551"/>
            <a:ext cx="1143000" cy="1390649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124200" y="3257551"/>
            <a:ext cx="68580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410200" y="1828800"/>
            <a:ext cx="1828800" cy="4495800"/>
          </a:xfrm>
          <a:prstGeom prst="rect">
            <a:avLst/>
          </a:prstGeom>
          <a:solidFill>
            <a:schemeClr val="accent3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1" dirty="0" smtClean="0">
              <a:solidFill>
                <a:schemeClr val="accent4"/>
              </a:solidFill>
              <a:latin typeface="Futura Md BT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accent4"/>
                </a:solidFill>
                <a:latin typeface="Futura Md BT"/>
                <a:cs typeface="Arial" panose="020B0604020202020204" pitchFamily="34" charset="0"/>
              </a:rPr>
              <a:t>New Building</a:t>
            </a:r>
            <a:endParaRPr lang="en-US" b="1" dirty="0">
              <a:solidFill>
                <a:schemeClr val="accent4"/>
              </a:solidFill>
              <a:latin typeface="Futura Md B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75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6" grpId="0" animBg="1"/>
      <p:bldP spid="8" grpId="0" animBg="1"/>
      <p:bldP spid="3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Projects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Categories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1"/>
            <a:r>
              <a:rPr lang="en-US" dirty="0" smtClean="0"/>
              <a:t>C</a:t>
            </a:r>
          </a:p>
          <a:p>
            <a:r>
              <a:rPr lang="en-US" dirty="0" smtClean="0"/>
              <a:t>Percent LID and non-LID treatment</a:t>
            </a:r>
          </a:p>
          <a:p>
            <a:r>
              <a:rPr lang="en-US" dirty="0" smtClean="0"/>
              <a:t>Other Reporting Requirements</a:t>
            </a:r>
          </a:p>
          <a:p>
            <a:pPr lvl="1"/>
            <a:r>
              <a:rPr lang="en-US" dirty="0" smtClean="0"/>
              <a:t>Narrative on LID Feasibility</a:t>
            </a:r>
          </a:p>
          <a:p>
            <a:pPr lvl="1"/>
            <a:r>
              <a:rPr lang="en-US" dirty="0" smtClean="0"/>
              <a:t>Criteria used for non-LID facilities</a:t>
            </a:r>
          </a:p>
          <a:p>
            <a:r>
              <a:rPr lang="en-US" dirty="0" smtClean="0"/>
              <a:t>Contact Program Staff for assistance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7239000" y="3048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60</a:t>
            </a:r>
            <a:endParaRPr lang="en-US" b="1" dirty="0">
              <a:latin typeface="Futura Md B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and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Setting</a:t>
            </a:r>
          </a:p>
          <a:p>
            <a:pPr lvl="1"/>
            <a:r>
              <a:rPr lang="en-US" dirty="0" smtClean="0"/>
              <a:t>Project Location and Description</a:t>
            </a:r>
          </a:p>
          <a:p>
            <a:pPr lvl="1"/>
            <a:r>
              <a:rPr lang="en-US" dirty="0" smtClean="0"/>
              <a:t>Existing Site Features and Conditions</a:t>
            </a:r>
          </a:p>
          <a:p>
            <a:pPr lvl="1"/>
            <a:r>
              <a:rPr lang="en-US" dirty="0" smtClean="0"/>
              <a:t>Opportunities and Constraints</a:t>
            </a:r>
          </a:p>
          <a:p>
            <a:r>
              <a:rPr lang="en-US" dirty="0" smtClean="0"/>
              <a:t>LID Strategies</a:t>
            </a:r>
          </a:p>
          <a:p>
            <a:pPr lvl="1"/>
            <a:r>
              <a:rPr lang="en-US" dirty="0" smtClean="0"/>
              <a:t>Optimization of Site Layout</a:t>
            </a:r>
          </a:p>
          <a:p>
            <a:pPr lvl="1"/>
            <a:r>
              <a:rPr lang="en-US" dirty="0" smtClean="0"/>
              <a:t>Use of Permeable Pavements</a:t>
            </a:r>
          </a:p>
          <a:p>
            <a:pPr lvl="1"/>
            <a:r>
              <a:rPr lang="en-US" dirty="0" smtClean="0"/>
              <a:t>Dispersal of Runoff to Pervious Areas</a:t>
            </a:r>
          </a:p>
          <a:p>
            <a:pPr lvl="1"/>
            <a:r>
              <a:rPr lang="en-US" dirty="0" smtClean="0"/>
              <a:t>Feasibility Assessment of Harvesting/Use</a:t>
            </a:r>
          </a:p>
          <a:p>
            <a:pPr lvl="1"/>
            <a:r>
              <a:rPr lang="en-US" dirty="0" smtClean="0"/>
              <a:t>Integrated Management Practices (</a:t>
            </a:r>
            <a:r>
              <a:rPr lang="en-US" dirty="0" err="1" smtClean="0"/>
              <a:t>bioretention</a:t>
            </a:r>
            <a:r>
              <a:rPr lang="en-US" dirty="0" smtClean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0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Drainage Design Calculations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878084"/>
              </p:ext>
            </p:extLst>
          </p:nvPr>
        </p:nvGraphicFramePr>
        <p:xfrm>
          <a:off x="1219200" y="205740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utura Md BT"/>
                        </a:rPr>
                        <a:t>Drainage Management</a:t>
                      </a:r>
                      <a:r>
                        <a:rPr lang="en-US" baseline="0" dirty="0" smtClean="0">
                          <a:latin typeface="Futura Md BT"/>
                        </a:rPr>
                        <a:t> Areas</a:t>
                      </a:r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Futura Md BT"/>
                        </a:rPr>
                        <a:t>DMA Name</a:t>
                      </a:r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Futura Md BT"/>
                        </a:rPr>
                        <a:t>Surface Type</a:t>
                      </a:r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Futura Md BT"/>
                        </a:rPr>
                        <a:t>Area</a:t>
                      </a:r>
                      <a:r>
                        <a:rPr lang="en-US" baseline="0" dirty="0" smtClean="0">
                          <a:latin typeface="Futura Md BT"/>
                        </a:rPr>
                        <a:t> in SF</a:t>
                      </a:r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Futura Md B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4572000"/>
            <a:ext cx="6719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Futura Md BT"/>
              </a:rPr>
              <a:t>Σ(DMAs + </a:t>
            </a:r>
            <a:r>
              <a:rPr lang="en-US" sz="2400" b="1" dirty="0" err="1" smtClean="0">
                <a:solidFill>
                  <a:schemeClr val="bg1">
                    <a:lumMod val="85000"/>
                  </a:schemeClr>
                </a:solidFill>
                <a:latin typeface="Futura Md BT"/>
              </a:rPr>
              <a:t>Bioretention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Futura Md BT"/>
              </a:rPr>
              <a:t> Facilities) = Total Site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Futura Md BT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cxnSp>
        <p:nvCxnSpPr>
          <p:cNvPr id="36" name="Straight Connector 35"/>
          <p:cNvCxnSpPr>
            <a:endCxn id="39" idx="1"/>
          </p:cNvCxnSpPr>
          <p:nvPr/>
        </p:nvCxnSpPr>
        <p:spPr>
          <a:xfrm>
            <a:off x="381000" y="6324600"/>
            <a:ext cx="2971800" cy="158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533400" y="1676400"/>
            <a:ext cx="6172200" cy="4267200"/>
          </a:xfrm>
          <a:custGeom>
            <a:avLst/>
            <a:gdLst>
              <a:gd name="connsiteX0" fmla="*/ 0 w 5523875"/>
              <a:gd name="connsiteY0" fmla="*/ 0 h 3665095"/>
              <a:gd name="connsiteX1" fmla="*/ 29980 w 5523875"/>
              <a:gd name="connsiteY1" fmla="*/ 3665095 h 3665095"/>
              <a:gd name="connsiteX2" fmla="*/ 5493895 w 5523875"/>
              <a:gd name="connsiteY2" fmla="*/ 3650105 h 3665095"/>
              <a:gd name="connsiteX3" fmla="*/ 5523875 w 5523875"/>
              <a:gd name="connsiteY3" fmla="*/ 494676 h 3665095"/>
              <a:gd name="connsiteX4" fmla="*/ 4856813 w 5523875"/>
              <a:gd name="connsiteY4" fmla="*/ 472191 h 3665095"/>
              <a:gd name="connsiteX5" fmla="*/ 4444583 w 5523875"/>
              <a:gd name="connsiteY5" fmla="*/ 224853 h 3665095"/>
              <a:gd name="connsiteX6" fmla="*/ 3282846 w 5523875"/>
              <a:gd name="connsiteY6" fmla="*/ 307299 h 3665095"/>
              <a:gd name="connsiteX7" fmla="*/ 2181069 w 5523875"/>
              <a:gd name="connsiteY7" fmla="*/ 119922 h 3665095"/>
              <a:gd name="connsiteX8" fmla="*/ 0 w 5523875"/>
              <a:gd name="connsiteY8" fmla="*/ 0 h 36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875" h="3665095">
                <a:moveTo>
                  <a:pt x="0" y="0"/>
                </a:moveTo>
                <a:lnTo>
                  <a:pt x="29980" y="3665095"/>
                </a:lnTo>
                <a:lnTo>
                  <a:pt x="5493895" y="3650105"/>
                </a:lnTo>
                <a:lnTo>
                  <a:pt x="5523875" y="494676"/>
                </a:lnTo>
                <a:lnTo>
                  <a:pt x="4856813" y="472191"/>
                </a:lnTo>
                <a:lnTo>
                  <a:pt x="4444583" y="224853"/>
                </a:lnTo>
                <a:lnTo>
                  <a:pt x="3282846" y="307299"/>
                </a:lnTo>
                <a:lnTo>
                  <a:pt x="2181069" y="119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743200"/>
            <a:ext cx="6172200" cy="320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z="4000" smtClean="0"/>
              <a:t>Example Site</a:t>
            </a:r>
            <a:endParaRPr sz="4000"/>
          </a:p>
        </p:txBody>
      </p:sp>
      <p:sp>
        <p:nvSpPr>
          <p:cNvPr id="11" name="Rectangle 10"/>
          <p:cNvSpPr/>
          <p:nvPr/>
        </p:nvSpPr>
        <p:spPr>
          <a:xfrm>
            <a:off x="569913" y="5715000"/>
            <a:ext cx="4840287" cy="2190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Landscaped</a:t>
            </a:r>
          </a:p>
        </p:txBody>
      </p:sp>
      <p:pic>
        <p:nvPicPr>
          <p:cNvPr id="36871" name="Picture 3" descr="P:\SanDiego\Workshop 12-14-10\DMAS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3200"/>
            <a:ext cx="25257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6200000">
            <a:off x="4872038" y="4119562"/>
            <a:ext cx="3200400" cy="4476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73" name="TextBox 8"/>
          <p:cNvSpPr txBox="1">
            <a:spLocks noChangeArrowheads="1"/>
          </p:cNvSpPr>
          <p:nvPr/>
        </p:nvSpPr>
        <p:spPr bwMode="auto">
          <a:xfrm>
            <a:off x="838200" y="2057400"/>
            <a:ext cx="104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Natural</a:t>
            </a:r>
          </a:p>
        </p:txBody>
      </p:sp>
      <p:sp>
        <p:nvSpPr>
          <p:cNvPr id="36874" name="TextBox 12"/>
          <p:cNvSpPr txBox="1">
            <a:spLocks noChangeArrowheads="1"/>
          </p:cNvSpPr>
          <p:nvPr/>
        </p:nvSpPr>
        <p:spPr bwMode="auto">
          <a:xfrm>
            <a:off x="3505200" y="3962400"/>
            <a:ext cx="84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Paved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4038600" y="4114800"/>
            <a:ext cx="13716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4648200" y="4953000"/>
            <a:ext cx="838200" cy="6858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1"/>
          </p:cNvCxnSpPr>
          <p:nvPr/>
        </p:nvCxnSpPr>
        <p:spPr>
          <a:xfrm>
            <a:off x="3048000" y="4800600"/>
            <a:ext cx="1676400" cy="762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419600" y="3124200"/>
            <a:ext cx="7620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10200" y="5715000"/>
            <a:ext cx="8382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0" name="TextBox 29"/>
          <p:cNvSpPr txBox="1">
            <a:spLocks noChangeArrowheads="1"/>
          </p:cNvSpPr>
          <p:nvPr/>
        </p:nvSpPr>
        <p:spPr bwMode="auto">
          <a:xfrm>
            <a:off x="3429000" y="30480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DMA-5</a:t>
            </a:r>
          </a:p>
        </p:txBody>
      </p:sp>
      <p:sp>
        <p:nvSpPr>
          <p:cNvPr id="36881" name="TextBox 30"/>
          <p:cNvSpPr txBox="1">
            <a:spLocks noChangeArrowheads="1"/>
          </p:cNvSpPr>
          <p:nvPr/>
        </p:nvSpPr>
        <p:spPr bwMode="auto">
          <a:xfrm>
            <a:off x="1752600" y="50292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DMA-7</a:t>
            </a:r>
          </a:p>
        </p:txBody>
      </p:sp>
      <p:sp>
        <p:nvSpPr>
          <p:cNvPr id="36882" name="TextBox 31"/>
          <p:cNvSpPr txBox="1">
            <a:spLocks noChangeArrowheads="1"/>
          </p:cNvSpPr>
          <p:nvPr/>
        </p:nvSpPr>
        <p:spPr bwMode="auto">
          <a:xfrm>
            <a:off x="4953000" y="4114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DMA-6</a:t>
            </a:r>
          </a:p>
        </p:txBody>
      </p:sp>
      <p:sp>
        <p:nvSpPr>
          <p:cNvPr id="36883" name="TextBox 32"/>
          <p:cNvSpPr txBox="1">
            <a:spLocks noChangeArrowheads="1"/>
          </p:cNvSpPr>
          <p:nvPr/>
        </p:nvSpPr>
        <p:spPr bwMode="auto">
          <a:xfrm>
            <a:off x="3048000" y="2209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DMA-8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400800" y="3429000"/>
            <a:ext cx="1143000" cy="304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5" name="TextBox 22"/>
          <p:cNvSpPr txBox="1">
            <a:spLocks noChangeArrowheads="1"/>
          </p:cNvSpPr>
          <p:nvPr/>
        </p:nvSpPr>
        <p:spPr bwMode="auto">
          <a:xfrm>
            <a:off x="7620000" y="3429000"/>
            <a:ext cx="1352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Bookman Old Style" pitchFamily="18" charset="0"/>
              </a:rPr>
              <a:t>Possible</a:t>
            </a:r>
            <a:br>
              <a:rPr lang="en-US" b="1">
                <a:latin typeface="Bookman Old Style" pitchFamily="18" charset="0"/>
              </a:rPr>
            </a:br>
            <a:r>
              <a:rPr lang="en-US" b="1">
                <a:latin typeface="Bookman Old Style" pitchFamily="18" charset="0"/>
              </a:rPr>
              <a:t>IMP</a:t>
            </a:r>
            <a:br>
              <a:rPr lang="en-US" b="1">
                <a:latin typeface="Bookman Old Style" pitchFamily="18" charset="0"/>
              </a:rPr>
            </a:br>
            <a:r>
              <a:rPr lang="en-US" b="1">
                <a:latin typeface="Bookman Old Style" pitchFamily="18" charset="0"/>
              </a:rPr>
              <a:t>Locations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114800" y="4038600"/>
            <a:ext cx="3429000" cy="1752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724400" y="3886200"/>
            <a:ext cx="2819400" cy="1524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52800" y="6172200"/>
            <a:ext cx="23161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  <a:cs typeface="+mn-cs"/>
              </a:rPr>
              <a:t>Municipal Storm Drain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638800" y="6324600"/>
            <a:ext cx="21336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4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>
            <a:endCxn id="39" idx="1"/>
          </p:cNvCxnSpPr>
          <p:nvPr/>
        </p:nvCxnSpPr>
        <p:spPr>
          <a:xfrm>
            <a:off x="381000" y="6324600"/>
            <a:ext cx="2971800" cy="158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533400" y="1676400"/>
            <a:ext cx="6172200" cy="4267200"/>
          </a:xfrm>
          <a:custGeom>
            <a:avLst/>
            <a:gdLst>
              <a:gd name="connsiteX0" fmla="*/ 0 w 5523875"/>
              <a:gd name="connsiteY0" fmla="*/ 0 h 3665095"/>
              <a:gd name="connsiteX1" fmla="*/ 29980 w 5523875"/>
              <a:gd name="connsiteY1" fmla="*/ 3665095 h 3665095"/>
              <a:gd name="connsiteX2" fmla="*/ 5493895 w 5523875"/>
              <a:gd name="connsiteY2" fmla="*/ 3650105 h 3665095"/>
              <a:gd name="connsiteX3" fmla="*/ 5523875 w 5523875"/>
              <a:gd name="connsiteY3" fmla="*/ 494676 h 3665095"/>
              <a:gd name="connsiteX4" fmla="*/ 4856813 w 5523875"/>
              <a:gd name="connsiteY4" fmla="*/ 472191 h 3665095"/>
              <a:gd name="connsiteX5" fmla="*/ 4444583 w 5523875"/>
              <a:gd name="connsiteY5" fmla="*/ 224853 h 3665095"/>
              <a:gd name="connsiteX6" fmla="*/ 3282846 w 5523875"/>
              <a:gd name="connsiteY6" fmla="*/ 307299 h 3665095"/>
              <a:gd name="connsiteX7" fmla="*/ 2181069 w 5523875"/>
              <a:gd name="connsiteY7" fmla="*/ 119922 h 3665095"/>
              <a:gd name="connsiteX8" fmla="*/ 0 w 5523875"/>
              <a:gd name="connsiteY8" fmla="*/ 0 h 36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875" h="3665095">
                <a:moveTo>
                  <a:pt x="0" y="0"/>
                </a:moveTo>
                <a:lnTo>
                  <a:pt x="29980" y="3665095"/>
                </a:lnTo>
                <a:lnTo>
                  <a:pt x="5493895" y="3650105"/>
                </a:lnTo>
                <a:lnTo>
                  <a:pt x="5523875" y="494676"/>
                </a:lnTo>
                <a:lnTo>
                  <a:pt x="4856813" y="472191"/>
                </a:lnTo>
                <a:lnTo>
                  <a:pt x="4444583" y="224853"/>
                </a:lnTo>
                <a:lnTo>
                  <a:pt x="3282846" y="307299"/>
                </a:lnTo>
                <a:lnTo>
                  <a:pt x="2181069" y="119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743200"/>
            <a:ext cx="6172200" cy="320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z="4000" smtClean="0"/>
              <a:t>Example Site</a:t>
            </a:r>
            <a:endParaRPr sz="4000"/>
          </a:p>
        </p:txBody>
      </p:sp>
      <p:sp>
        <p:nvSpPr>
          <p:cNvPr id="11" name="Rectangle 10"/>
          <p:cNvSpPr/>
          <p:nvPr/>
        </p:nvSpPr>
        <p:spPr>
          <a:xfrm>
            <a:off x="569913" y="5715000"/>
            <a:ext cx="4840287" cy="2190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Landscaped</a:t>
            </a:r>
          </a:p>
        </p:txBody>
      </p:sp>
      <p:pic>
        <p:nvPicPr>
          <p:cNvPr id="37895" name="Picture 3" descr="P:\SanDiego\Workshop 12-14-10\DMAS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3200"/>
            <a:ext cx="25257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6200000">
            <a:off x="4872038" y="4119562"/>
            <a:ext cx="3200400" cy="4476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97" name="TextBox 8"/>
          <p:cNvSpPr txBox="1">
            <a:spLocks noChangeArrowheads="1"/>
          </p:cNvSpPr>
          <p:nvPr/>
        </p:nvSpPr>
        <p:spPr bwMode="auto">
          <a:xfrm>
            <a:off x="838200" y="2057400"/>
            <a:ext cx="104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Natural</a:t>
            </a:r>
          </a:p>
        </p:txBody>
      </p:sp>
      <p:sp>
        <p:nvSpPr>
          <p:cNvPr id="37898" name="TextBox 12"/>
          <p:cNvSpPr txBox="1">
            <a:spLocks noChangeArrowheads="1"/>
          </p:cNvSpPr>
          <p:nvPr/>
        </p:nvSpPr>
        <p:spPr bwMode="auto">
          <a:xfrm>
            <a:off x="3505200" y="3962400"/>
            <a:ext cx="84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Paved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4038600" y="4114800"/>
            <a:ext cx="13716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4648200" y="4953000"/>
            <a:ext cx="838200" cy="6858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1"/>
          </p:cNvCxnSpPr>
          <p:nvPr/>
        </p:nvCxnSpPr>
        <p:spPr>
          <a:xfrm>
            <a:off x="3048000" y="4800600"/>
            <a:ext cx="1676400" cy="762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419600" y="3124200"/>
            <a:ext cx="7620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10200" y="5715000"/>
            <a:ext cx="8382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4" name="TextBox 29"/>
          <p:cNvSpPr txBox="1">
            <a:spLocks noChangeArrowheads="1"/>
          </p:cNvSpPr>
          <p:nvPr/>
        </p:nvSpPr>
        <p:spPr bwMode="auto">
          <a:xfrm>
            <a:off x="3429000" y="30480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DMA-4</a:t>
            </a:r>
          </a:p>
        </p:txBody>
      </p:sp>
      <p:sp>
        <p:nvSpPr>
          <p:cNvPr id="37905" name="TextBox 30"/>
          <p:cNvSpPr txBox="1">
            <a:spLocks noChangeArrowheads="1"/>
          </p:cNvSpPr>
          <p:nvPr/>
        </p:nvSpPr>
        <p:spPr bwMode="auto">
          <a:xfrm>
            <a:off x="1752600" y="50292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DMA-5</a:t>
            </a:r>
          </a:p>
        </p:txBody>
      </p:sp>
      <p:sp>
        <p:nvSpPr>
          <p:cNvPr id="37906" name="TextBox 31"/>
          <p:cNvSpPr txBox="1">
            <a:spLocks noChangeArrowheads="1"/>
          </p:cNvSpPr>
          <p:nvPr/>
        </p:nvSpPr>
        <p:spPr bwMode="auto">
          <a:xfrm>
            <a:off x="4953000" y="4114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DMA-6</a:t>
            </a:r>
          </a:p>
        </p:txBody>
      </p:sp>
      <p:sp>
        <p:nvSpPr>
          <p:cNvPr id="37907" name="TextBox 32"/>
          <p:cNvSpPr txBox="1">
            <a:spLocks noChangeArrowheads="1"/>
          </p:cNvSpPr>
          <p:nvPr/>
        </p:nvSpPr>
        <p:spPr bwMode="auto">
          <a:xfrm>
            <a:off x="3048000" y="2209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DMA-8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400800" y="3429000"/>
            <a:ext cx="1143000" cy="304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9" name="TextBox 22"/>
          <p:cNvSpPr txBox="1">
            <a:spLocks noChangeArrowheads="1"/>
          </p:cNvSpPr>
          <p:nvPr/>
        </p:nvSpPr>
        <p:spPr bwMode="auto">
          <a:xfrm>
            <a:off x="7620000" y="3429000"/>
            <a:ext cx="1352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Bookman Old Style" pitchFamily="18" charset="0"/>
              </a:rPr>
              <a:t>Possible</a:t>
            </a:r>
            <a:br>
              <a:rPr lang="en-US" b="1">
                <a:latin typeface="Bookman Old Style" pitchFamily="18" charset="0"/>
              </a:rPr>
            </a:br>
            <a:r>
              <a:rPr lang="en-US" b="1">
                <a:latin typeface="Bookman Old Style" pitchFamily="18" charset="0"/>
              </a:rPr>
              <a:t>IMP</a:t>
            </a:r>
            <a:br>
              <a:rPr lang="en-US" b="1">
                <a:latin typeface="Bookman Old Style" pitchFamily="18" charset="0"/>
              </a:rPr>
            </a:br>
            <a:r>
              <a:rPr lang="en-US" b="1">
                <a:latin typeface="Bookman Old Style" pitchFamily="18" charset="0"/>
              </a:rPr>
              <a:t>Locations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114800" y="4038600"/>
            <a:ext cx="3429000" cy="1752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724400" y="3886200"/>
            <a:ext cx="2819400" cy="1524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52800" y="6172200"/>
            <a:ext cx="23161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  <a:cs typeface="+mn-cs"/>
              </a:rPr>
              <a:t>Municipal Storm Drain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638800" y="6324600"/>
            <a:ext cx="21336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14" name="TextBox 25"/>
          <p:cNvSpPr txBox="1">
            <a:spLocks noChangeArrowheads="1"/>
          </p:cNvSpPr>
          <p:nvPr/>
        </p:nvSpPr>
        <p:spPr bwMode="auto">
          <a:xfrm>
            <a:off x="1371600" y="30480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1300 SF</a:t>
            </a:r>
          </a:p>
        </p:txBody>
      </p:sp>
      <p:sp>
        <p:nvSpPr>
          <p:cNvPr id="37915" name="TextBox 33"/>
          <p:cNvSpPr txBox="1">
            <a:spLocks noChangeArrowheads="1"/>
          </p:cNvSpPr>
          <p:nvPr/>
        </p:nvSpPr>
        <p:spPr bwMode="auto">
          <a:xfrm>
            <a:off x="1295400" y="43434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1300 SF</a:t>
            </a:r>
          </a:p>
        </p:txBody>
      </p:sp>
      <p:sp>
        <p:nvSpPr>
          <p:cNvPr id="37916" name="TextBox 34"/>
          <p:cNvSpPr txBox="1">
            <a:spLocks noChangeArrowheads="1"/>
          </p:cNvSpPr>
          <p:nvPr/>
        </p:nvSpPr>
        <p:spPr bwMode="auto">
          <a:xfrm>
            <a:off x="533400" y="38862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1050 SF</a:t>
            </a:r>
          </a:p>
        </p:txBody>
      </p:sp>
      <p:sp>
        <p:nvSpPr>
          <p:cNvPr id="37917" name="TextBox 39"/>
          <p:cNvSpPr txBox="1">
            <a:spLocks noChangeArrowheads="1"/>
          </p:cNvSpPr>
          <p:nvPr/>
        </p:nvSpPr>
        <p:spPr bwMode="auto">
          <a:xfrm>
            <a:off x="2133600" y="38862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1050 SF</a:t>
            </a:r>
          </a:p>
        </p:txBody>
      </p:sp>
      <p:sp>
        <p:nvSpPr>
          <p:cNvPr id="37918" name="TextBox 41"/>
          <p:cNvSpPr txBox="1">
            <a:spLocks noChangeArrowheads="1"/>
          </p:cNvSpPr>
          <p:nvPr/>
        </p:nvSpPr>
        <p:spPr bwMode="auto">
          <a:xfrm>
            <a:off x="3276600" y="35814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4000 SF</a:t>
            </a:r>
          </a:p>
        </p:txBody>
      </p:sp>
      <p:sp>
        <p:nvSpPr>
          <p:cNvPr id="37919" name="TextBox 42"/>
          <p:cNvSpPr txBox="1">
            <a:spLocks noChangeArrowheads="1"/>
          </p:cNvSpPr>
          <p:nvPr/>
        </p:nvSpPr>
        <p:spPr bwMode="auto">
          <a:xfrm>
            <a:off x="4953000" y="32766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5570 SF</a:t>
            </a:r>
          </a:p>
        </p:txBody>
      </p:sp>
      <p:sp>
        <p:nvSpPr>
          <p:cNvPr id="37920" name="TextBox 43"/>
          <p:cNvSpPr txBox="1">
            <a:spLocks noChangeArrowheads="1"/>
          </p:cNvSpPr>
          <p:nvPr/>
        </p:nvSpPr>
        <p:spPr bwMode="auto">
          <a:xfrm>
            <a:off x="2971800" y="49530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7025 SF</a:t>
            </a:r>
          </a:p>
        </p:txBody>
      </p:sp>
      <p:sp>
        <p:nvSpPr>
          <p:cNvPr id="37921" name="TextBox 44"/>
          <p:cNvSpPr txBox="1">
            <a:spLocks noChangeArrowheads="1"/>
          </p:cNvSpPr>
          <p:nvPr/>
        </p:nvSpPr>
        <p:spPr bwMode="auto">
          <a:xfrm>
            <a:off x="4191000" y="22098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9350 SF</a:t>
            </a:r>
          </a:p>
        </p:txBody>
      </p:sp>
    </p:spTree>
    <p:extLst>
      <p:ext uri="{BB962C8B-B14F-4D97-AF65-F5344CB8AC3E}">
        <p14:creationId xmlns:p14="http://schemas.microsoft.com/office/powerpoint/2010/main" val="14479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867400" y="514747"/>
            <a:ext cx="2514600" cy="1805782"/>
          </a:xfrm>
          <a:prstGeom prst="ellipse">
            <a:avLst/>
          </a:prstGeom>
          <a:blipFill dpi="0" rotWithShape="1">
            <a:blip r:embed="rId3">
              <a:alphaModFix amt="70000"/>
            </a:blip>
            <a:srcRect/>
            <a:stretch>
              <a:fillRect/>
            </a:stretch>
          </a:blip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 smtClean="0"/>
              <a:t>C.3 in a nutshell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b="1" dirty="0" smtClean="0"/>
              <a:t>Projects subject to C.3 must:</a:t>
            </a:r>
          </a:p>
          <a:p>
            <a:pPr eaLnBrk="1" hangingPunct="1">
              <a:defRPr/>
            </a:pPr>
            <a:r>
              <a:rPr lang="en-US" sz="2800" dirty="0" smtClean="0"/>
              <a:t>Minimize imperviousness</a:t>
            </a:r>
          </a:p>
          <a:p>
            <a:pPr eaLnBrk="1" hangingPunct="1">
              <a:defRPr/>
            </a:pPr>
            <a:r>
              <a:rPr lang="en-US" sz="2800" dirty="0" smtClean="0"/>
              <a:t>Control potential pollutant sources</a:t>
            </a:r>
          </a:p>
          <a:p>
            <a:pPr eaLnBrk="1" hangingPunct="1">
              <a:defRPr/>
            </a:pPr>
            <a:r>
              <a:rPr lang="en-US" sz="2800" dirty="0" smtClean="0"/>
              <a:t>Use LID to treat </a:t>
            </a:r>
            <a:r>
              <a:rPr lang="en-US" sz="2800" dirty="0" err="1" smtClean="0"/>
              <a:t>stormwater</a:t>
            </a:r>
            <a:r>
              <a:rPr lang="en-US" sz="2800" dirty="0" smtClean="0"/>
              <a:t> before discharge</a:t>
            </a:r>
          </a:p>
          <a:p>
            <a:pPr eaLnBrk="1" hangingPunct="1">
              <a:defRPr/>
            </a:pPr>
            <a:r>
              <a:rPr lang="en-US" sz="2800" dirty="0" smtClean="0"/>
              <a:t>Match runoff peaks and durations to </a:t>
            </a:r>
            <a:br>
              <a:rPr lang="en-US" sz="2800" dirty="0" smtClean="0"/>
            </a:br>
            <a:r>
              <a:rPr lang="en-US" sz="2800" dirty="0" smtClean="0"/>
              <a:t>pre-project conditions </a:t>
            </a:r>
          </a:p>
          <a:p>
            <a:pPr lvl="1" eaLnBrk="1" hangingPunct="1">
              <a:defRPr/>
            </a:pPr>
            <a:r>
              <a:rPr lang="en-US" sz="2400" dirty="0" smtClean="0"/>
              <a:t>Projects ≥ 1 acre impervious area, where downstream beneficial uses could be affected </a:t>
            </a:r>
          </a:p>
          <a:p>
            <a:pPr eaLnBrk="1" hangingPunct="1">
              <a:defRPr/>
            </a:pPr>
            <a:r>
              <a:rPr lang="en-US" sz="2800" dirty="0" smtClean="0"/>
              <a:t>Maintain treatment and flow-control facilities.</a:t>
            </a:r>
          </a:p>
          <a:p>
            <a:pPr eaLnBrk="1" hangingPunct="1">
              <a:defRPr/>
            </a:pP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OVERVIEW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8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cxnSp>
        <p:nvCxnSpPr>
          <p:cNvPr id="36" name="Straight Connector 35"/>
          <p:cNvCxnSpPr>
            <a:endCxn id="39" idx="1"/>
          </p:cNvCxnSpPr>
          <p:nvPr/>
        </p:nvCxnSpPr>
        <p:spPr>
          <a:xfrm>
            <a:off x="381000" y="6324600"/>
            <a:ext cx="2971800" cy="158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533400" y="1676400"/>
            <a:ext cx="6172200" cy="4267200"/>
          </a:xfrm>
          <a:custGeom>
            <a:avLst/>
            <a:gdLst>
              <a:gd name="connsiteX0" fmla="*/ 0 w 5523875"/>
              <a:gd name="connsiteY0" fmla="*/ 0 h 3665095"/>
              <a:gd name="connsiteX1" fmla="*/ 29980 w 5523875"/>
              <a:gd name="connsiteY1" fmla="*/ 3665095 h 3665095"/>
              <a:gd name="connsiteX2" fmla="*/ 5493895 w 5523875"/>
              <a:gd name="connsiteY2" fmla="*/ 3650105 h 3665095"/>
              <a:gd name="connsiteX3" fmla="*/ 5523875 w 5523875"/>
              <a:gd name="connsiteY3" fmla="*/ 494676 h 3665095"/>
              <a:gd name="connsiteX4" fmla="*/ 4856813 w 5523875"/>
              <a:gd name="connsiteY4" fmla="*/ 472191 h 3665095"/>
              <a:gd name="connsiteX5" fmla="*/ 4444583 w 5523875"/>
              <a:gd name="connsiteY5" fmla="*/ 224853 h 3665095"/>
              <a:gd name="connsiteX6" fmla="*/ 3282846 w 5523875"/>
              <a:gd name="connsiteY6" fmla="*/ 307299 h 3665095"/>
              <a:gd name="connsiteX7" fmla="*/ 2181069 w 5523875"/>
              <a:gd name="connsiteY7" fmla="*/ 119922 h 3665095"/>
              <a:gd name="connsiteX8" fmla="*/ 0 w 5523875"/>
              <a:gd name="connsiteY8" fmla="*/ 0 h 36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875" h="3665095">
                <a:moveTo>
                  <a:pt x="0" y="0"/>
                </a:moveTo>
                <a:lnTo>
                  <a:pt x="29980" y="3665095"/>
                </a:lnTo>
                <a:lnTo>
                  <a:pt x="5493895" y="3650105"/>
                </a:lnTo>
                <a:lnTo>
                  <a:pt x="5523875" y="494676"/>
                </a:lnTo>
                <a:lnTo>
                  <a:pt x="4856813" y="472191"/>
                </a:lnTo>
                <a:lnTo>
                  <a:pt x="4444583" y="224853"/>
                </a:lnTo>
                <a:lnTo>
                  <a:pt x="3282846" y="307299"/>
                </a:lnTo>
                <a:lnTo>
                  <a:pt x="2181069" y="119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743200"/>
            <a:ext cx="6172200" cy="320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z="4000" smtClean="0"/>
              <a:t>Example Site</a:t>
            </a:r>
            <a:endParaRPr sz="4000"/>
          </a:p>
        </p:txBody>
      </p:sp>
      <p:sp>
        <p:nvSpPr>
          <p:cNvPr id="11" name="Rectangle 10"/>
          <p:cNvSpPr/>
          <p:nvPr/>
        </p:nvSpPr>
        <p:spPr>
          <a:xfrm>
            <a:off x="569913" y="5715000"/>
            <a:ext cx="4840287" cy="2190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Landscaped</a:t>
            </a:r>
          </a:p>
        </p:txBody>
      </p:sp>
      <p:pic>
        <p:nvPicPr>
          <p:cNvPr id="38919" name="Picture 3" descr="P:\SanDiego\Workshop 12-14-10\DMAS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3200"/>
            <a:ext cx="25257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6200000">
            <a:off x="4872038" y="4119562"/>
            <a:ext cx="3200400" cy="4476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921" name="TextBox 8"/>
          <p:cNvSpPr txBox="1">
            <a:spLocks noChangeArrowheads="1"/>
          </p:cNvSpPr>
          <p:nvPr/>
        </p:nvSpPr>
        <p:spPr bwMode="auto">
          <a:xfrm>
            <a:off x="838200" y="2057400"/>
            <a:ext cx="104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Natural</a:t>
            </a:r>
          </a:p>
        </p:txBody>
      </p:sp>
      <p:sp>
        <p:nvSpPr>
          <p:cNvPr id="38922" name="TextBox 12"/>
          <p:cNvSpPr txBox="1">
            <a:spLocks noChangeArrowheads="1"/>
          </p:cNvSpPr>
          <p:nvPr/>
        </p:nvSpPr>
        <p:spPr bwMode="auto">
          <a:xfrm>
            <a:off x="3505200" y="3962400"/>
            <a:ext cx="84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Paved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4038600" y="4114800"/>
            <a:ext cx="13716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4648200" y="4953000"/>
            <a:ext cx="838200" cy="6858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1"/>
          </p:cNvCxnSpPr>
          <p:nvPr/>
        </p:nvCxnSpPr>
        <p:spPr>
          <a:xfrm>
            <a:off x="3048000" y="4800600"/>
            <a:ext cx="1676400" cy="762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419600" y="3124200"/>
            <a:ext cx="7620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10200" y="5715000"/>
            <a:ext cx="8382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8" name="TextBox 29"/>
          <p:cNvSpPr txBox="1">
            <a:spLocks noChangeArrowheads="1"/>
          </p:cNvSpPr>
          <p:nvPr/>
        </p:nvSpPr>
        <p:spPr bwMode="auto">
          <a:xfrm>
            <a:off x="3429000" y="30480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DMA-5</a:t>
            </a:r>
          </a:p>
        </p:txBody>
      </p:sp>
      <p:sp>
        <p:nvSpPr>
          <p:cNvPr id="38929" name="TextBox 30"/>
          <p:cNvSpPr txBox="1">
            <a:spLocks noChangeArrowheads="1"/>
          </p:cNvSpPr>
          <p:nvPr/>
        </p:nvSpPr>
        <p:spPr bwMode="auto">
          <a:xfrm>
            <a:off x="1752600" y="50292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DMA-7</a:t>
            </a:r>
          </a:p>
        </p:txBody>
      </p:sp>
      <p:sp>
        <p:nvSpPr>
          <p:cNvPr id="38930" name="TextBox 31"/>
          <p:cNvSpPr txBox="1">
            <a:spLocks noChangeArrowheads="1"/>
          </p:cNvSpPr>
          <p:nvPr/>
        </p:nvSpPr>
        <p:spPr bwMode="auto">
          <a:xfrm>
            <a:off x="4953000" y="4114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DMA-6</a:t>
            </a:r>
          </a:p>
        </p:txBody>
      </p:sp>
      <p:sp>
        <p:nvSpPr>
          <p:cNvPr id="38931" name="TextBox 32"/>
          <p:cNvSpPr txBox="1">
            <a:spLocks noChangeArrowheads="1"/>
          </p:cNvSpPr>
          <p:nvPr/>
        </p:nvSpPr>
        <p:spPr bwMode="auto">
          <a:xfrm>
            <a:off x="3048000" y="2209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DMA-8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400800" y="3429000"/>
            <a:ext cx="1143000" cy="304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3" name="TextBox 22"/>
          <p:cNvSpPr txBox="1">
            <a:spLocks noChangeArrowheads="1"/>
          </p:cNvSpPr>
          <p:nvPr/>
        </p:nvSpPr>
        <p:spPr bwMode="auto">
          <a:xfrm>
            <a:off x="7620000" y="3429000"/>
            <a:ext cx="1352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Bookman Old Style" pitchFamily="18" charset="0"/>
              </a:rPr>
              <a:t>Possible</a:t>
            </a:r>
            <a:br>
              <a:rPr lang="en-US" b="1">
                <a:latin typeface="Bookman Old Style" pitchFamily="18" charset="0"/>
              </a:rPr>
            </a:br>
            <a:r>
              <a:rPr lang="en-US" b="1">
                <a:latin typeface="Bookman Old Style" pitchFamily="18" charset="0"/>
              </a:rPr>
              <a:t>IMP</a:t>
            </a:r>
            <a:br>
              <a:rPr lang="en-US" b="1">
                <a:latin typeface="Bookman Old Style" pitchFamily="18" charset="0"/>
              </a:rPr>
            </a:br>
            <a:r>
              <a:rPr lang="en-US" b="1">
                <a:latin typeface="Bookman Old Style" pitchFamily="18" charset="0"/>
              </a:rPr>
              <a:t>Locations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114800" y="4038600"/>
            <a:ext cx="3429000" cy="1752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724400" y="3886200"/>
            <a:ext cx="2819400" cy="1524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52800" y="6172200"/>
            <a:ext cx="23161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  <a:cs typeface="+mn-cs"/>
              </a:rPr>
              <a:t>Municipal Storm Drain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638800" y="6324600"/>
            <a:ext cx="21336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8" name="TextBox 25"/>
          <p:cNvSpPr txBox="1">
            <a:spLocks noChangeArrowheads="1"/>
          </p:cNvSpPr>
          <p:nvPr/>
        </p:nvSpPr>
        <p:spPr bwMode="auto">
          <a:xfrm>
            <a:off x="1371600" y="30480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1300 SF</a:t>
            </a:r>
          </a:p>
        </p:txBody>
      </p:sp>
      <p:sp>
        <p:nvSpPr>
          <p:cNvPr id="38939" name="TextBox 33"/>
          <p:cNvSpPr txBox="1">
            <a:spLocks noChangeArrowheads="1"/>
          </p:cNvSpPr>
          <p:nvPr/>
        </p:nvSpPr>
        <p:spPr bwMode="auto">
          <a:xfrm>
            <a:off x="1295400" y="43434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1300 SF</a:t>
            </a:r>
          </a:p>
        </p:txBody>
      </p:sp>
      <p:sp>
        <p:nvSpPr>
          <p:cNvPr id="38940" name="TextBox 34"/>
          <p:cNvSpPr txBox="1">
            <a:spLocks noChangeArrowheads="1"/>
          </p:cNvSpPr>
          <p:nvPr/>
        </p:nvSpPr>
        <p:spPr bwMode="auto">
          <a:xfrm>
            <a:off x="533400" y="38862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1050 SF</a:t>
            </a:r>
          </a:p>
        </p:txBody>
      </p:sp>
      <p:sp>
        <p:nvSpPr>
          <p:cNvPr id="38941" name="TextBox 39"/>
          <p:cNvSpPr txBox="1">
            <a:spLocks noChangeArrowheads="1"/>
          </p:cNvSpPr>
          <p:nvPr/>
        </p:nvSpPr>
        <p:spPr bwMode="auto">
          <a:xfrm>
            <a:off x="2133600" y="38862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1050 SF</a:t>
            </a:r>
          </a:p>
        </p:txBody>
      </p:sp>
      <p:sp>
        <p:nvSpPr>
          <p:cNvPr id="38942" name="TextBox 41"/>
          <p:cNvSpPr txBox="1">
            <a:spLocks noChangeArrowheads="1"/>
          </p:cNvSpPr>
          <p:nvPr/>
        </p:nvSpPr>
        <p:spPr bwMode="auto">
          <a:xfrm>
            <a:off x="3276600" y="35814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4000 SF</a:t>
            </a:r>
          </a:p>
        </p:txBody>
      </p:sp>
      <p:sp>
        <p:nvSpPr>
          <p:cNvPr id="38943" name="TextBox 42"/>
          <p:cNvSpPr txBox="1">
            <a:spLocks noChangeArrowheads="1"/>
          </p:cNvSpPr>
          <p:nvPr/>
        </p:nvSpPr>
        <p:spPr bwMode="auto">
          <a:xfrm>
            <a:off x="4953000" y="32766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5570 SF</a:t>
            </a:r>
          </a:p>
        </p:txBody>
      </p:sp>
      <p:sp>
        <p:nvSpPr>
          <p:cNvPr id="38944" name="TextBox 43"/>
          <p:cNvSpPr txBox="1">
            <a:spLocks noChangeArrowheads="1"/>
          </p:cNvSpPr>
          <p:nvPr/>
        </p:nvSpPr>
        <p:spPr bwMode="auto">
          <a:xfrm>
            <a:off x="2971800" y="49530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7025 SF</a:t>
            </a:r>
          </a:p>
        </p:txBody>
      </p:sp>
      <p:sp>
        <p:nvSpPr>
          <p:cNvPr id="38945" name="TextBox 44"/>
          <p:cNvSpPr txBox="1">
            <a:spLocks noChangeArrowheads="1"/>
          </p:cNvSpPr>
          <p:nvPr/>
        </p:nvSpPr>
        <p:spPr bwMode="auto">
          <a:xfrm>
            <a:off x="4191000" y="22098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9350 SF</a:t>
            </a:r>
          </a:p>
        </p:txBody>
      </p:sp>
      <p:sp>
        <p:nvSpPr>
          <p:cNvPr id="37" name="Right Arrow 36"/>
          <p:cNvSpPr/>
          <p:nvPr/>
        </p:nvSpPr>
        <p:spPr>
          <a:xfrm rot="16200000">
            <a:off x="1714500" y="2476500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2558559">
            <a:off x="938213" y="3794125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ight Arrow 45"/>
          <p:cNvSpPr/>
          <p:nvPr/>
        </p:nvSpPr>
        <p:spPr>
          <a:xfrm rot="5202316">
            <a:off x="1502977" y="4396324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ight Arrow 46"/>
          <p:cNvSpPr/>
          <p:nvPr/>
        </p:nvSpPr>
        <p:spPr>
          <a:xfrm rot="5202316">
            <a:off x="1579563" y="5310188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2895600" y="3429000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4114800" y="3733800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5715000" y="3505200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391400" cy="4267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Self-retaining Area</a:t>
            </a:r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r>
              <a:rPr dirty="0"/>
              <a:t>Area Draining to Self-retaining Area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marL="762635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0000"/>
              <a:buFont typeface="Wingdings" pitchFamily="2" charset="2"/>
              <a:buChar char=""/>
              <a:defRPr/>
            </a:pPr>
            <a:endParaRPr dirty="0"/>
          </a:p>
          <a:p>
            <a:pPr marL="762635" lvl="1" indent="-396875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  <a:defRPr/>
            </a:pPr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 smtClean="0"/>
              <a:t>Setting Up Calculations</a:t>
            </a:r>
            <a:endParaRPr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066800" y="2508250"/>
          <a:ext cx="3886200" cy="823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204"/>
                <a:gridCol w="2253996"/>
              </a:tblGrid>
              <a:tr h="45821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DMA Name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Square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Feet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8346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DMA-8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9350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255075"/>
              </p:ext>
            </p:extLst>
          </p:nvPr>
        </p:nvGraphicFramePr>
        <p:xfrm>
          <a:off x="609600" y="4419600"/>
          <a:ext cx="8153400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73477"/>
                <a:gridCol w="931523"/>
                <a:gridCol w="838200"/>
                <a:gridCol w="1066800"/>
                <a:gridCol w="1143000"/>
                <a:gridCol w="1143000"/>
                <a:gridCol w="1143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DMA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Square Feet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Surface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Runoff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Factor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Product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Receiving DMA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Receiving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Area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Ratio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DMA-1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Roof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DMA-8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9350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0.139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9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3914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Areas Draining to IMPs</a:t>
            </a:r>
          </a:p>
          <a:p>
            <a:pPr marL="762635" lvl="1" indent="-396875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  <a:defRPr/>
            </a:pPr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Setting Up Calculations</a:t>
            </a:r>
            <a:endParaRPr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187282"/>
              </p:ext>
            </p:extLst>
          </p:nvPr>
        </p:nvGraphicFramePr>
        <p:xfrm>
          <a:off x="533400" y="2133600"/>
          <a:ext cx="7924801" cy="4367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097"/>
                <a:gridCol w="706170"/>
                <a:gridCol w="781310"/>
                <a:gridCol w="866421"/>
                <a:gridCol w="941560"/>
                <a:gridCol w="863097"/>
                <a:gridCol w="845745"/>
                <a:gridCol w="914400"/>
                <a:gridCol w="1143001"/>
              </a:tblGrid>
              <a:tr h="69545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DMA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Area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Surface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Runoff Factor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Area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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Runoff Factor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Soil Type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DMA-2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Roof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1050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50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DMA-4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Roof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1300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DMA-7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Paved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7025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5685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IMP Sizing Factor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Rain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Adjust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Min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Area or Volume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Proposed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Area or Volume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6119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6479">
                <a:tc>
                  <a:txBody>
                    <a:bodyPr/>
                    <a:lstStyle/>
                    <a:p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5288">
                <a:tc>
                  <a:txBody>
                    <a:bodyPr/>
                    <a:lstStyle/>
                    <a:p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5288">
                <a:tc>
                  <a:txBody>
                    <a:bodyPr/>
                    <a:lstStyle/>
                    <a:p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Orifice Size: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733800" y="3886200"/>
            <a:ext cx="914400" cy="7620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3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3914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Areas Draining to IMPs</a:t>
            </a:r>
          </a:p>
          <a:p>
            <a:pPr marL="762635" lvl="1" indent="-396875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  <a:defRPr/>
            </a:pPr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Setting Up Calculations</a:t>
            </a:r>
            <a:endParaRPr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633482"/>
              </p:ext>
            </p:extLst>
          </p:nvPr>
        </p:nvGraphicFramePr>
        <p:xfrm>
          <a:off x="304800" y="2209800"/>
          <a:ext cx="8534399" cy="4317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190"/>
                <a:gridCol w="732294"/>
                <a:gridCol w="1040483"/>
                <a:gridCol w="844990"/>
                <a:gridCol w="1064232"/>
                <a:gridCol w="845751"/>
                <a:gridCol w="922638"/>
                <a:gridCol w="1076411"/>
                <a:gridCol w="1076410"/>
              </a:tblGrid>
              <a:tr h="67806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DMA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Area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Surface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Runoff Factor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Area x Runoff Factor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Soil Type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1078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DMA-2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Roof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1050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13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DMA-4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Roof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1300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3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DMA-7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Paved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7025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90540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9375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IMP Sizing Factor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Rain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Adjust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Min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Area or Volume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Proposed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Area or Volume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</a:tr>
              <a:tr h="320827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0.06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562.5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39700">
                <a:tc>
                  <a:txBody>
                    <a:bodyPr/>
                    <a:lstStyle/>
                    <a:p>
                      <a:endParaRPr kumimoji="0" lang="en-US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0.04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375.0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33251">
                <a:tc>
                  <a:txBody>
                    <a:bodyPr/>
                    <a:lstStyle/>
                    <a:p>
                      <a:endParaRPr kumimoji="0" lang="en-US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0.05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468.8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33251">
                <a:tc>
                  <a:txBody>
                    <a:bodyPr/>
                    <a:lstStyle/>
                    <a:p>
                      <a:endParaRPr kumimoji="0" lang="en-US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Orifice Size: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733800" y="3962400"/>
            <a:ext cx="914400" cy="7620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cxnSp>
        <p:nvCxnSpPr>
          <p:cNvPr id="36" name="Straight Connector 35"/>
          <p:cNvCxnSpPr>
            <a:endCxn id="39" idx="1"/>
          </p:cNvCxnSpPr>
          <p:nvPr/>
        </p:nvCxnSpPr>
        <p:spPr>
          <a:xfrm>
            <a:off x="381000" y="6324600"/>
            <a:ext cx="2971800" cy="158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533400" y="1676400"/>
            <a:ext cx="6172200" cy="4267200"/>
          </a:xfrm>
          <a:custGeom>
            <a:avLst/>
            <a:gdLst>
              <a:gd name="connsiteX0" fmla="*/ 0 w 5523875"/>
              <a:gd name="connsiteY0" fmla="*/ 0 h 3665095"/>
              <a:gd name="connsiteX1" fmla="*/ 29980 w 5523875"/>
              <a:gd name="connsiteY1" fmla="*/ 3665095 h 3665095"/>
              <a:gd name="connsiteX2" fmla="*/ 5493895 w 5523875"/>
              <a:gd name="connsiteY2" fmla="*/ 3650105 h 3665095"/>
              <a:gd name="connsiteX3" fmla="*/ 5523875 w 5523875"/>
              <a:gd name="connsiteY3" fmla="*/ 494676 h 3665095"/>
              <a:gd name="connsiteX4" fmla="*/ 4856813 w 5523875"/>
              <a:gd name="connsiteY4" fmla="*/ 472191 h 3665095"/>
              <a:gd name="connsiteX5" fmla="*/ 4444583 w 5523875"/>
              <a:gd name="connsiteY5" fmla="*/ 224853 h 3665095"/>
              <a:gd name="connsiteX6" fmla="*/ 3282846 w 5523875"/>
              <a:gd name="connsiteY6" fmla="*/ 307299 h 3665095"/>
              <a:gd name="connsiteX7" fmla="*/ 2181069 w 5523875"/>
              <a:gd name="connsiteY7" fmla="*/ 119922 h 3665095"/>
              <a:gd name="connsiteX8" fmla="*/ 0 w 5523875"/>
              <a:gd name="connsiteY8" fmla="*/ 0 h 36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875" h="3665095">
                <a:moveTo>
                  <a:pt x="0" y="0"/>
                </a:moveTo>
                <a:lnTo>
                  <a:pt x="29980" y="3665095"/>
                </a:lnTo>
                <a:lnTo>
                  <a:pt x="5493895" y="3650105"/>
                </a:lnTo>
                <a:lnTo>
                  <a:pt x="5523875" y="494676"/>
                </a:lnTo>
                <a:lnTo>
                  <a:pt x="4856813" y="472191"/>
                </a:lnTo>
                <a:lnTo>
                  <a:pt x="4444583" y="224853"/>
                </a:lnTo>
                <a:lnTo>
                  <a:pt x="3282846" y="307299"/>
                </a:lnTo>
                <a:lnTo>
                  <a:pt x="2181069" y="119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743200"/>
            <a:ext cx="6172200" cy="320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z="4000" smtClean="0"/>
              <a:t>Example Site</a:t>
            </a:r>
            <a:endParaRPr sz="4000"/>
          </a:p>
        </p:txBody>
      </p:sp>
      <p:sp>
        <p:nvSpPr>
          <p:cNvPr id="11" name="Rectangle 10"/>
          <p:cNvSpPr/>
          <p:nvPr/>
        </p:nvSpPr>
        <p:spPr>
          <a:xfrm>
            <a:off x="569913" y="5715000"/>
            <a:ext cx="4840287" cy="2190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IMP-1  1400 SF</a:t>
            </a:r>
          </a:p>
        </p:txBody>
      </p:sp>
      <p:pic>
        <p:nvPicPr>
          <p:cNvPr id="43015" name="Picture 3" descr="P:\SanDiego\Workshop 12-14-10\DMAS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3200"/>
            <a:ext cx="25257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6200000">
            <a:off x="4872038" y="4119562"/>
            <a:ext cx="3200400" cy="4476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017" name="TextBox 8"/>
          <p:cNvSpPr txBox="1">
            <a:spLocks noChangeArrowheads="1"/>
          </p:cNvSpPr>
          <p:nvPr/>
        </p:nvSpPr>
        <p:spPr bwMode="auto">
          <a:xfrm>
            <a:off x="838200" y="2057400"/>
            <a:ext cx="104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Natural</a:t>
            </a:r>
          </a:p>
        </p:txBody>
      </p:sp>
      <p:sp>
        <p:nvSpPr>
          <p:cNvPr id="43018" name="TextBox 12"/>
          <p:cNvSpPr txBox="1">
            <a:spLocks noChangeArrowheads="1"/>
          </p:cNvSpPr>
          <p:nvPr/>
        </p:nvSpPr>
        <p:spPr bwMode="auto">
          <a:xfrm>
            <a:off x="3505200" y="3962400"/>
            <a:ext cx="84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Bookman Old Style" pitchFamily="18" charset="0"/>
              </a:rPr>
              <a:t>Paved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4038600" y="4114800"/>
            <a:ext cx="13716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4648200" y="4953000"/>
            <a:ext cx="838200" cy="6858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1"/>
          </p:cNvCxnSpPr>
          <p:nvPr/>
        </p:nvCxnSpPr>
        <p:spPr>
          <a:xfrm>
            <a:off x="3048000" y="4800600"/>
            <a:ext cx="1676400" cy="762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419600" y="3124200"/>
            <a:ext cx="7620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10200" y="5715000"/>
            <a:ext cx="8382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4" name="TextBox 29"/>
          <p:cNvSpPr txBox="1">
            <a:spLocks noChangeArrowheads="1"/>
          </p:cNvSpPr>
          <p:nvPr/>
        </p:nvSpPr>
        <p:spPr bwMode="auto">
          <a:xfrm>
            <a:off x="3429000" y="30480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DMA-5</a:t>
            </a:r>
          </a:p>
        </p:txBody>
      </p:sp>
      <p:sp>
        <p:nvSpPr>
          <p:cNvPr id="43025" name="TextBox 30"/>
          <p:cNvSpPr txBox="1">
            <a:spLocks noChangeArrowheads="1"/>
          </p:cNvSpPr>
          <p:nvPr/>
        </p:nvSpPr>
        <p:spPr bwMode="auto">
          <a:xfrm>
            <a:off x="1752600" y="50292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DMA-7</a:t>
            </a:r>
          </a:p>
        </p:txBody>
      </p:sp>
      <p:sp>
        <p:nvSpPr>
          <p:cNvPr id="43026" name="TextBox 31"/>
          <p:cNvSpPr txBox="1">
            <a:spLocks noChangeArrowheads="1"/>
          </p:cNvSpPr>
          <p:nvPr/>
        </p:nvSpPr>
        <p:spPr bwMode="auto">
          <a:xfrm>
            <a:off x="4953000" y="4114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DMA-6</a:t>
            </a:r>
          </a:p>
        </p:txBody>
      </p:sp>
      <p:sp>
        <p:nvSpPr>
          <p:cNvPr id="43027" name="TextBox 32"/>
          <p:cNvSpPr txBox="1">
            <a:spLocks noChangeArrowheads="1"/>
          </p:cNvSpPr>
          <p:nvPr/>
        </p:nvSpPr>
        <p:spPr bwMode="auto">
          <a:xfrm>
            <a:off x="3048000" y="2209800"/>
            <a:ext cx="895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DMA-8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352800" y="6172200"/>
            <a:ext cx="23161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  <a:cs typeface="+mn-cs"/>
              </a:rPr>
              <a:t>Municipal Storm Drain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638800" y="6324600"/>
            <a:ext cx="21336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30" name="TextBox 25"/>
          <p:cNvSpPr txBox="1">
            <a:spLocks noChangeArrowheads="1"/>
          </p:cNvSpPr>
          <p:nvPr/>
        </p:nvSpPr>
        <p:spPr bwMode="auto">
          <a:xfrm>
            <a:off x="1371600" y="30480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1300 SF</a:t>
            </a:r>
          </a:p>
        </p:txBody>
      </p:sp>
      <p:sp>
        <p:nvSpPr>
          <p:cNvPr id="43031" name="TextBox 33"/>
          <p:cNvSpPr txBox="1">
            <a:spLocks noChangeArrowheads="1"/>
          </p:cNvSpPr>
          <p:nvPr/>
        </p:nvSpPr>
        <p:spPr bwMode="auto">
          <a:xfrm>
            <a:off x="1295400" y="43434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1300 SF</a:t>
            </a:r>
          </a:p>
        </p:txBody>
      </p:sp>
      <p:sp>
        <p:nvSpPr>
          <p:cNvPr id="43032" name="TextBox 34"/>
          <p:cNvSpPr txBox="1">
            <a:spLocks noChangeArrowheads="1"/>
          </p:cNvSpPr>
          <p:nvPr/>
        </p:nvSpPr>
        <p:spPr bwMode="auto">
          <a:xfrm>
            <a:off x="533400" y="38862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1050 SF</a:t>
            </a:r>
          </a:p>
        </p:txBody>
      </p:sp>
      <p:sp>
        <p:nvSpPr>
          <p:cNvPr id="43033" name="TextBox 39"/>
          <p:cNvSpPr txBox="1">
            <a:spLocks noChangeArrowheads="1"/>
          </p:cNvSpPr>
          <p:nvPr/>
        </p:nvSpPr>
        <p:spPr bwMode="auto">
          <a:xfrm>
            <a:off x="2133600" y="38862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Bookman Old Style" pitchFamily="18" charset="0"/>
              </a:rPr>
              <a:t>1050 SF</a:t>
            </a:r>
          </a:p>
        </p:txBody>
      </p:sp>
      <p:sp>
        <p:nvSpPr>
          <p:cNvPr id="43034" name="TextBox 41"/>
          <p:cNvSpPr txBox="1">
            <a:spLocks noChangeArrowheads="1"/>
          </p:cNvSpPr>
          <p:nvPr/>
        </p:nvSpPr>
        <p:spPr bwMode="auto">
          <a:xfrm>
            <a:off x="3276600" y="35814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4000 SF</a:t>
            </a:r>
          </a:p>
        </p:txBody>
      </p:sp>
      <p:sp>
        <p:nvSpPr>
          <p:cNvPr id="43035" name="TextBox 42"/>
          <p:cNvSpPr txBox="1">
            <a:spLocks noChangeArrowheads="1"/>
          </p:cNvSpPr>
          <p:nvPr/>
        </p:nvSpPr>
        <p:spPr bwMode="auto">
          <a:xfrm>
            <a:off x="4953000" y="32766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5570 SF</a:t>
            </a:r>
          </a:p>
        </p:txBody>
      </p:sp>
      <p:sp>
        <p:nvSpPr>
          <p:cNvPr id="43036" name="TextBox 43"/>
          <p:cNvSpPr txBox="1">
            <a:spLocks noChangeArrowheads="1"/>
          </p:cNvSpPr>
          <p:nvPr/>
        </p:nvSpPr>
        <p:spPr bwMode="auto">
          <a:xfrm>
            <a:off x="2971800" y="49530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7025 SF</a:t>
            </a:r>
          </a:p>
        </p:txBody>
      </p:sp>
      <p:sp>
        <p:nvSpPr>
          <p:cNvPr id="43037" name="TextBox 44"/>
          <p:cNvSpPr txBox="1">
            <a:spLocks noChangeArrowheads="1"/>
          </p:cNvSpPr>
          <p:nvPr/>
        </p:nvSpPr>
        <p:spPr bwMode="auto">
          <a:xfrm>
            <a:off x="4191000" y="2209800"/>
            <a:ext cx="1076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Bookman Old Style" pitchFamily="18" charset="0"/>
              </a:rPr>
              <a:t>9350 SF</a:t>
            </a:r>
          </a:p>
        </p:txBody>
      </p:sp>
      <p:sp>
        <p:nvSpPr>
          <p:cNvPr id="37" name="Right Arrow 36"/>
          <p:cNvSpPr/>
          <p:nvPr/>
        </p:nvSpPr>
        <p:spPr>
          <a:xfrm rot="16200000">
            <a:off x="1714500" y="2476500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2558559">
            <a:off x="938213" y="3794125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ight Arrow 45"/>
          <p:cNvSpPr/>
          <p:nvPr/>
        </p:nvSpPr>
        <p:spPr>
          <a:xfrm rot="5202316">
            <a:off x="1471613" y="4403725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ight Arrow 46"/>
          <p:cNvSpPr/>
          <p:nvPr/>
        </p:nvSpPr>
        <p:spPr>
          <a:xfrm rot="5202316">
            <a:off x="1579563" y="5310188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2895600" y="3505200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4114800" y="3733800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5715000" y="3505200"/>
            <a:ext cx="609600" cy="5334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447800" y="5562600"/>
            <a:ext cx="31242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5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3914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Areas Draining to IMPs</a:t>
            </a:r>
          </a:p>
          <a:p>
            <a:pPr marL="762635" lvl="1" indent="-396875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  <a:defRPr/>
            </a:pPr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Setting Up Calculations</a:t>
            </a:r>
            <a:endParaRPr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829826"/>
              </p:ext>
            </p:extLst>
          </p:nvPr>
        </p:nvGraphicFramePr>
        <p:xfrm>
          <a:off x="228600" y="2209800"/>
          <a:ext cx="8610600" cy="4367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504"/>
                <a:gridCol w="738833"/>
                <a:gridCol w="988663"/>
                <a:gridCol w="914400"/>
                <a:gridCol w="990600"/>
                <a:gridCol w="838200"/>
                <a:gridCol w="865322"/>
                <a:gridCol w="1094568"/>
                <a:gridCol w="1240510"/>
              </a:tblGrid>
              <a:tr h="69545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DMA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Area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Surface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Runoff Factor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Area x Runoff Factor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Soil Type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DMA-2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Roof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1050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50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DMA-4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Roof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1300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DMA-7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Paved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7025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5685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9375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IMP Sizing Factor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Rain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Adjust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Min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Area or Volume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Proposed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Area or Volume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6119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0.06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562.5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1400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66479">
                <a:tc>
                  <a:txBody>
                    <a:bodyPr/>
                    <a:lstStyle/>
                    <a:p>
                      <a:endParaRPr kumimoji="0" lang="en-US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0.04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375.0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anchor="ctr"/>
                </a:tc>
              </a:tr>
              <a:tr h="575288">
                <a:tc>
                  <a:txBody>
                    <a:bodyPr/>
                    <a:lstStyle/>
                    <a:p>
                      <a:endParaRPr kumimoji="0" lang="en-US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0.05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468.8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475</a:t>
                      </a:r>
                    </a:p>
                  </a:txBody>
                  <a:tcPr anchor="ctr"/>
                </a:tc>
              </a:tr>
              <a:tr h="575288">
                <a:tc>
                  <a:txBody>
                    <a:bodyPr/>
                    <a:lstStyle/>
                    <a:p>
                      <a:endParaRPr kumimoji="0" lang="en-US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Orifice Size: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1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0.6 in.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657600" y="3962400"/>
            <a:ext cx="914400" cy="7620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5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Control Measures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lum bright="-15000"/>
          </a:blip>
          <a:srcRect/>
          <a:stretch>
            <a:fillRect/>
          </a:stretch>
        </p:blipFill>
        <p:spPr bwMode="auto">
          <a:xfrm>
            <a:off x="-1" y="0"/>
            <a:ext cx="111920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Oval 5"/>
          <p:cNvSpPr/>
          <p:nvPr/>
        </p:nvSpPr>
        <p:spPr>
          <a:xfrm>
            <a:off x="457200" y="46482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28</a:t>
            </a:r>
            <a:endParaRPr lang="en-US" b="1" dirty="0"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7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lum bright="-15000"/>
          </a:blip>
          <a:srcRect/>
          <a:stretch>
            <a:fillRect/>
          </a:stretch>
        </p:blipFill>
        <p:spPr bwMode="auto">
          <a:xfrm>
            <a:off x="1371600" y="112143"/>
            <a:ext cx="7772400" cy="674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0" y="38100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29</a:t>
            </a:r>
            <a:endParaRPr lang="en-US" b="1" dirty="0"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00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Stormwater</a:t>
            </a:r>
            <a:r>
              <a:rPr lang="en-US" dirty="0" smtClean="0"/>
              <a:t> Facility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Ownership and responsibility</a:t>
            </a:r>
          </a:p>
          <a:p>
            <a:pPr lvl="1"/>
            <a:r>
              <a:rPr lang="en-US" dirty="0" smtClean="0"/>
              <a:t>Commitment to execute agreements</a:t>
            </a:r>
          </a:p>
          <a:p>
            <a:pPr lvl="1"/>
            <a:r>
              <a:rPr lang="en-US" dirty="0" smtClean="0"/>
              <a:t>Accept O&amp;M until formally transferred</a:t>
            </a:r>
          </a:p>
          <a:p>
            <a:r>
              <a:rPr lang="en-US" dirty="0" smtClean="0"/>
              <a:t>Maintenance requirements</a:t>
            </a:r>
          </a:p>
          <a:p>
            <a:pPr lvl="1"/>
            <a:r>
              <a:rPr lang="en-US" dirty="0" smtClean="0"/>
              <a:t>Fact sheets on website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391400" y="12192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29</a:t>
            </a:r>
            <a:endParaRPr lang="en-US" b="1" dirty="0">
              <a:latin typeface="Futura Md B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C.3 Checklist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lum bright="-15000"/>
          </a:blip>
          <a:srcRect/>
          <a:stretch>
            <a:fillRect/>
          </a:stretch>
        </p:blipFill>
        <p:spPr bwMode="auto">
          <a:xfrm>
            <a:off x="1143000" y="1219199"/>
            <a:ext cx="8153400" cy="668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REVIEW PLANS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428187" y="233998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32</a:t>
            </a:r>
            <a:endParaRPr lang="en-US" b="1" dirty="0"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90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OVERVIEW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C.3 &amp; Development Review</a:t>
            </a: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381000" y="1524000"/>
            <a:ext cx="2209800" cy="838200"/>
          </a:xfrm>
          <a:prstGeom prst="rect">
            <a:avLst/>
          </a:prstGeom>
          <a:solidFill>
            <a:schemeClr val="tx1">
              <a:lumMod val="65000"/>
              <a:lumOff val="35000"/>
              <a:alpha val="77000"/>
            </a:schemeClr>
          </a:solidFill>
          <a:ln>
            <a:noFill/>
          </a:ln>
          <a:effectLst>
            <a:softEdge rad="63500"/>
          </a:effectLst>
        </p:spPr>
        <p:txBody>
          <a:bodyPr wrap="none" anchor="ctr"/>
          <a:lstStyle/>
          <a:p>
            <a:pPr algn="ctr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Pre-Application</a:t>
            </a:r>
          </a:p>
          <a:p>
            <a:pPr algn="ctr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Meeting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124200" y="1524000"/>
            <a:ext cx="1981200" cy="838200"/>
          </a:xfrm>
          <a:prstGeom prst="rect">
            <a:avLst/>
          </a:prstGeom>
          <a:solidFill>
            <a:schemeClr val="tx1">
              <a:lumMod val="65000"/>
              <a:lumOff val="35000"/>
              <a:alpha val="77000"/>
            </a:schemeClr>
          </a:solidFill>
          <a:ln>
            <a:noFill/>
          </a:ln>
          <a:effectLst>
            <a:softEdge rad="63500"/>
          </a:effectLst>
        </p:spPr>
        <p:txBody>
          <a:bodyPr wrap="none" anchor="ctr"/>
          <a:lstStyle/>
          <a:p>
            <a:pPr algn="ctr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Completed</a:t>
            </a:r>
          </a:p>
          <a:p>
            <a:pPr algn="ctr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Application</a:t>
            </a: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5638800" y="1524000"/>
            <a:ext cx="1981200" cy="838200"/>
          </a:xfrm>
          <a:prstGeom prst="rect">
            <a:avLst/>
          </a:prstGeom>
          <a:solidFill>
            <a:schemeClr val="tx1">
              <a:lumMod val="65000"/>
              <a:lumOff val="35000"/>
              <a:alpha val="77000"/>
            </a:schemeClr>
          </a:solidFill>
          <a:ln>
            <a:noFill/>
          </a:ln>
          <a:effectLst>
            <a:softEdge rad="63500"/>
          </a:effectLst>
        </p:spPr>
        <p:txBody>
          <a:bodyPr wrap="none" anchor="ctr"/>
          <a:lstStyle/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“Deemed</a:t>
            </a:r>
          </a:p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Complete”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5715000" y="2971800"/>
            <a:ext cx="1981200" cy="838200"/>
          </a:xfrm>
          <a:prstGeom prst="rect">
            <a:avLst/>
          </a:prstGeom>
          <a:solidFill>
            <a:schemeClr val="tx1">
              <a:lumMod val="65000"/>
              <a:lumOff val="35000"/>
              <a:alpha val="77000"/>
            </a:schemeClr>
          </a:solidFill>
          <a:ln>
            <a:noFill/>
          </a:ln>
          <a:effectLst>
            <a:softEdge rad="63500"/>
          </a:effectLst>
        </p:spPr>
        <p:txBody>
          <a:bodyPr wrap="none" anchor="ctr"/>
          <a:lstStyle/>
          <a:p>
            <a:pPr algn="ctr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Section</a:t>
            </a:r>
          </a:p>
          <a:p>
            <a:pPr algn="ctr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Review</a:t>
            </a:r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5715000" y="4038600"/>
            <a:ext cx="1981200" cy="838200"/>
          </a:xfrm>
          <a:prstGeom prst="rect">
            <a:avLst/>
          </a:prstGeom>
          <a:solidFill>
            <a:schemeClr val="tx1">
              <a:lumMod val="65000"/>
              <a:lumOff val="35000"/>
              <a:alpha val="77000"/>
            </a:schemeClr>
          </a:solidFill>
          <a:ln>
            <a:noFill/>
          </a:ln>
          <a:effectLst>
            <a:softEdge rad="63500"/>
          </a:effectLst>
        </p:spPr>
        <p:txBody>
          <a:bodyPr wrap="none" anchor="ctr"/>
          <a:lstStyle/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CEQA</a:t>
            </a:r>
          </a:p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Review</a:t>
            </a:r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3124200" y="3505200"/>
            <a:ext cx="1981200" cy="838200"/>
          </a:xfrm>
          <a:prstGeom prst="rect">
            <a:avLst/>
          </a:prstGeom>
          <a:solidFill>
            <a:schemeClr val="tx1">
              <a:lumMod val="65000"/>
              <a:lumOff val="35000"/>
              <a:alpha val="77000"/>
            </a:schemeClr>
          </a:solidFill>
          <a:ln>
            <a:noFill/>
          </a:ln>
          <a:effectLst>
            <a:softEdge rad="63500"/>
          </a:effectLst>
        </p:spPr>
        <p:txBody>
          <a:bodyPr wrap="none" anchor="ctr"/>
          <a:lstStyle/>
          <a:p>
            <a:pPr algn="ctr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Conditions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of Approval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457200" y="3505200"/>
            <a:ext cx="1981200" cy="838200"/>
          </a:xfrm>
          <a:prstGeom prst="rect">
            <a:avLst/>
          </a:prstGeom>
          <a:solidFill>
            <a:schemeClr val="tx1">
              <a:lumMod val="65000"/>
              <a:lumOff val="35000"/>
              <a:alpha val="77000"/>
            </a:schemeClr>
          </a:solidFill>
          <a:ln>
            <a:noFill/>
          </a:ln>
          <a:effectLst>
            <a:softEdge rad="63500"/>
          </a:effectLst>
        </p:spPr>
        <p:txBody>
          <a:bodyPr wrap="none" anchor="ctr"/>
          <a:lstStyle/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Planning </a:t>
            </a:r>
          </a:p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Commission</a:t>
            </a:r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457200" y="5181600"/>
            <a:ext cx="1981200" cy="1295400"/>
          </a:xfrm>
          <a:prstGeom prst="rect">
            <a:avLst/>
          </a:prstGeom>
          <a:solidFill>
            <a:schemeClr val="tx1">
              <a:lumMod val="65000"/>
              <a:lumOff val="35000"/>
              <a:alpha val="77000"/>
            </a:schemeClr>
          </a:solidFill>
          <a:ln>
            <a:noFill/>
          </a:ln>
          <a:effectLst>
            <a:softEdge rad="63500"/>
          </a:effectLst>
        </p:spPr>
        <p:txBody>
          <a:bodyPr wrap="none" anchor="ctr"/>
          <a:lstStyle/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Detailed</a:t>
            </a:r>
          </a:p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Design</a:t>
            </a:r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2971800" y="5181600"/>
            <a:ext cx="1981200" cy="1295400"/>
          </a:xfrm>
          <a:prstGeom prst="rect">
            <a:avLst/>
          </a:prstGeom>
          <a:solidFill>
            <a:schemeClr val="tx1">
              <a:lumMod val="65000"/>
              <a:lumOff val="35000"/>
              <a:alpha val="77000"/>
            </a:schemeClr>
          </a:solidFill>
          <a:ln>
            <a:noFill/>
          </a:ln>
          <a:effectLst>
            <a:softEdge rad="63500"/>
          </a:effectLst>
        </p:spPr>
        <p:txBody>
          <a:bodyPr wrap="none" anchor="ctr"/>
          <a:lstStyle/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Plan Check</a:t>
            </a:r>
          </a:p>
        </p:txBody>
      </p:sp>
      <p:sp>
        <p:nvSpPr>
          <p:cNvPr id="107532" name="Rectangle 12"/>
          <p:cNvSpPr>
            <a:spLocks noChangeArrowheads="1"/>
          </p:cNvSpPr>
          <p:nvPr/>
        </p:nvSpPr>
        <p:spPr bwMode="auto">
          <a:xfrm>
            <a:off x="5715000" y="5181600"/>
            <a:ext cx="1981200" cy="1295400"/>
          </a:xfrm>
          <a:prstGeom prst="rect">
            <a:avLst/>
          </a:prstGeom>
          <a:solidFill>
            <a:schemeClr val="tx1">
              <a:lumMod val="65000"/>
              <a:lumOff val="35000"/>
              <a:alpha val="77000"/>
            </a:schemeClr>
          </a:solidFill>
          <a:ln>
            <a:noFill/>
          </a:ln>
          <a:effectLst>
            <a:softEdge rad="63500"/>
          </a:effectLst>
        </p:spPr>
        <p:txBody>
          <a:bodyPr wrap="none" anchor="ctr"/>
          <a:lstStyle/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Permits</a:t>
            </a:r>
          </a:p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to</a:t>
            </a:r>
          </a:p>
          <a:p>
            <a:pPr algn="ctr" eaLnBrk="1" hangingPunct="1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Build</a:t>
            </a:r>
          </a:p>
        </p:txBody>
      </p:sp>
      <p:sp>
        <p:nvSpPr>
          <p:cNvPr id="107533" name="Line 13"/>
          <p:cNvSpPr>
            <a:spLocks noChangeShapeType="1"/>
          </p:cNvSpPr>
          <p:nvPr/>
        </p:nvSpPr>
        <p:spPr bwMode="auto">
          <a:xfrm>
            <a:off x="2590800" y="1905000"/>
            <a:ext cx="533400" cy="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4" name="Line 14"/>
          <p:cNvSpPr>
            <a:spLocks noChangeShapeType="1"/>
          </p:cNvSpPr>
          <p:nvPr/>
        </p:nvSpPr>
        <p:spPr bwMode="auto">
          <a:xfrm>
            <a:off x="7696200" y="3505200"/>
            <a:ext cx="762000" cy="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5" name="Line 15"/>
          <p:cNvSpPr>
            <a:spLocks noChangeShapeType="1"/>
          </p:cNvSpPr>
          <p:nvPr/>
        </p:nvSpPr>
        <p:spPr bwMode="auto">
          <a:xfrm flipV="1">
            <a:off x="7642225" y="1905000"/>
            <a:ext cx="815975" cy="7938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6" name="Line 16"/>
          <p:cNvSpPr>
            <a:spLocks noChangeShapeType="1"/>
          </p:cNvSpPr>
          <p:nvPr/>
        </p:nvSpPr>
        <p:spPr bwMode="auto">
          <a:xfrm>
            <a:off x="8458200" y="1905000"/>
            <a:ext cx="0" cy="251460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7" name="Line 17"/>
          <p:cNvSpPr>
            <a:spLocks noChangeShapeType="1"/>
          </p:cNvSpPr>
          <p:nvPr/>
        </p:nvSpPr>
        <p:spPr bwMode="auto">
          <a:xfrm>
            <a:off x="7696200" y="4419600"/>
            <a:ext cx="762000" cy="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8" name="Line 18"/>
          <p:cNvSpPr>
            <a:spLocks noChangeShapeType="1"/>
          </p:cNvSpPr>
          <p:nvPr/>
        </p:nvSpPr>
        <p:spPr bwMode="auto">
          <a:xfrm>
            <a:off x="5105400" y="1905000"/>
            <a:ext cx="533400" cy="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9" name="Line 19"/>
          <p:cNvSpPr>
            <a:spLocks noChangeShapeType="1"/>
          </p:cNvSpPr>
          <p:nvPr/>
        </p:nvSpPr>
        <p:spPr bwMode="auto">
          <a:xfrm>
            <a:off x="5486400" y="3505200"/>
            <a:ext cx="0" cy="91440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0" name="Line 20"/>
          <p:cNvSpPr>
            <a:spLocks noChangeShapeType="1"/>
          </p:cNvSpPr>
          <p:nvPr/>
        </p:nvSpPr>
        <p:spPr bwMode="auto">
          <a:xfrm>
            <a:off x="5486400" y="3531078"/>
            <a:ext cx="228600" cy="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1" name="Line 21"/>
          <p:cNvSpPr>
            <a:spLocks noChangeShapeType="1"/>
          </p:cNvSpPr>
          <p:nvPr/>
        </p:nvSpPr>
        <p:spPr bwMode="auto">
          <a:xfrm>
            <a:off x="5486400" y="4386530"/>
            <a:ext cx="228600" cy="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2" name="Line 22"/>
          <p:cNvSpPr>
            <a:spLocks noChangeShapeType="1"/>
          </p:cNvSpPr>
          <p:nvPr/>
        </p:nvSpPr>
        <p:spPr bwMode="auto">
          <a:xfrm>
            <a:off x="5029200" y="3962400"/>
            <a:ext cx="381000" cy="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3" name="Line 23"/>
          <p:cNvSpPr>
            <a:spLocks noChangeShapeType="1"/>
          </p:cNvSpPr>
          <p:nvPr/>
        </p:nvSpPr>
        <p:spPr bwMode="auto">
          <a:xfrm>
            <a:off x="2438400" y="3962400"/>
            <a:ext cx="685800" cy="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4" name="Line 24"/>
          <p:cNvSpPr>
            <a:spLocks noChangeShapeType="1"/>
          </p:cNvSpPr>
          <p:nvPr/>
        </p:nvSpPr>
        <p:spPr bwMode="auto">
          <a:xfrm>
            <a:off x="2438400" y="5867400"/>
            <a:ext cx="533400" cy="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5" name="Line 25"/>
          <p:cNvSpPr>
            <a:spLocks noChangeShapeType="1"/>
          </p:cNvSpPr>
          <p:nvPr/>
        </p:nvSpPr>
        <p:spPr bwMode="auto">
          <a:xfrm>
            <a:off x="4953000" y="5867400"/>
            <a:ext cx="762000" cy="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>
            <a:off x="1371600" y="4343400"/>
            <a:ext cx="0" cy="838200"/>
          </a:xfrm>
          <a:prstGeom prst="line">
            <a:avLst/>
          </a:prstGeom>
          <a:noFill/>
          <a:ln w="88900">
            <a:solidFill>
              <a:schemeClr val="bg1">
                <a:alpha val="47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5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animBg="1"/>
      <p:bldP spid="107524" grpId="0" animBg="1"/>
      <p:bldP spid="107525" grpId="0" animBg="1"/>
      <p:bldP spid="107526" grpId="0" animBg="1"/>
      <p:bldP spid="107527" grpId="0" animBg="1"/>
      <p:bldP spid="107528" grpId="0" animBg="1"/>
      <p:bldP spid="107529" grpId="0" animBg="1"/>
      <p:bldP spid="107530" grpId="0" animBg="1"/>
      <p:bldP spid="107531" grpId="0" animBg="1"/>
      <p:bldP spid="107532" grpId="0" animBg="1"/>
      <p:bldP spid="107533" grpId="0" animBg="1"/>
      <p:bldP spid="107534" grpId="0" animBg="1"/>
      <p:bldP spid="107535" grpId="0" animBg="1"/>
      <p:bldP spid="107536" grpId="0" animBg="1"/>
      <p:bldP spid="107537" grpId="0" animBg="1"/>
      <p:bldP spid="107538" grpId="0" animBg="1"/>
      <p:bldP spid="107539" grpId="0" animBg="1"/>
      <p:bldP spid="107540" grpId="0" animBg="1"/>
      <p:bldP spid="107541" grpId="0" animBg="1"/>
      <p:bldP spid="107542" grpId="0" animBg="1"/>
      <p:bldP spid="107543" grpId="0" animBg="1"/>
      <p:bldP spid="107544" grpId="0" animBg="1"/>
      <p:bldP spid="107545" grpId="0" animBg="1"/>
      <p:bldP spid="10754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“The selection, size, and preliminary design of treatment BMPs and other control measures in this plan meet the requirements of Regional Water Quality Board Order R2-2009-0074.”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0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152400" y="1437958"/>
            <a:ext cx="8915401" cy="5231296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48691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Projects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Stormwater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NPDES Compliance for New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Developments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9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Provision C.3.i.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Started December 1, 2012</a:t>
            </a:r>
          </a:p>
          <a:p>
            <a:r>
              <a:rPr lang="en-US" sz="2400" dirty="0" smtClean="0"/>
              <a:t>Small Projects</a:t>
            </a:r>
          </a:p>
          <a:p>
            <a:pPr lvl="1"/>
            <a:r>
              <a:rPr lang="en-US" sz="2000" dirty="0" smtClean="0"/>
              <a:t>All projects requiring approvals or permits</a:t>
            </a:r>
          </a:p>
          <a:p>
            <a:pPr lvl="1"/>
            <a:r>
              <a:rPr lang="en-US" sz="2000" dirty="0" smtClean="0"/>
              <a:t>2,500 SF ≥ impervious area ≤10,000 SF</a:t>
            </a:r>
          </a:p>
          <a:p>
            <a:pPr lvl="1"/>
            <a:r>
              <a:rPr lang="en-US" sz="2000" dirty="0" smtClean="0"/>
              <a:t>Single family homes ≥ 2,500 SF</a:t>
            </a:r>
          </a:p>
          <a:p>
            <a:r>
              <a:rPr lang="en-US" sz="2400" dirty="0" smtClean="0"/>
              <a:t>Site Design Measures</a:t>
            </a:r>
          </a:p>
          <a:p>
            <a:pPr lvl="1"/>
            <a:r>
              <a:rPr lang="en-US" sz="2000" dirty="0" smtClean="0"/>
              <a:t>Rain barrels or cisterns</a:t>
            </a:r>
          </a:p>
          <a:p>
            <a:pPr lvl="1"/>
            <a:r>
              <a:rPr lang="en-US" sz="2000" dirty="0" smtClean="0"/>
              <a:t>Direct runoff to vegetated areas</a:t>
            </a:r>
          </a:p>
          <a:p>
            <a:pPr lvl="1"/>
            <a:r>
              <a:rPr lang="en-US" sz="2000" dirty="0" smtClean="0"/>
              <a:t>Permeable pavement</a:t>
            </a:r>
          </a:p>
          <a:p>
            <a:r>
              <a:rPr lang="en-US" sz="2400" dirty="0" smtClean="0"/>
              <a:t>Develop standard specifications</a:t>
            </a:r>
          </a:p>
          <a:p>
            <a:r>
              <a:rPr lang="en-US" sz="2400" dirty="0" smtClean="0"/>
              <a:t>Reporting: Discuss implementation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SMALL 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4000"/>
          </a:blip>
          <a:stretch>
            <a:fillRect/>
          </a:stretch>
        </p:blipFill>
        <p:spPr>
          <a:xfrm>
            <a:off x="4419600" y="228600"/>
            <a:ext cx="4455000" cy="64600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SMALL 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Bioretention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Stormwater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NPDES Compliance for New Developments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BIORETENTION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This Happen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Bioretention</a:t>
            </a:r>
            <a:r>
              <a:rPr lang="en-US" dirty="0"/>
              <a:t> facilities are level so they “fill up like a bathtub</a:t>
            </a:r>
            <a:r>
              <a:rPr lang="en-US" dirty="0" smtClean="0"/>
              <a:t>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2723225"/>
            <a:ext cx="5971134" cy="3810000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6" name="Picture 2" descr="\\11z3\c\Data\Projects\CCCWP\HMP_Study\PghFireProtBg\IMG_4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3101" y="2747469"/>
            <a:ext cx="2819399" cy="211472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957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76200" y="609600"/>
            <a:ext cx="8935531" cy="624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>
            <a:softEdge rad="76200"/>
          </a:effectLst>
        </p:spPr>
      </p:pic>
      <p:sp>
        <p:nvSpPr>
          <p:cNvPr id="8" name="Oval 7"/>
          <p:cNvSpPr/>
          <p:nvPr/>
        </p:nvSpPr>
        <p:spPr>
          <a:xfrm>
            <a:off x="7239000" y="3048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76</a:t>
            </a:r>
            <a:endParaRPr lang="en-US" b="1" dirty="0"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07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BIORETENTION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88" name="Title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Outlets</a:t>
            </a:r>
            <a:endParaRPr lang="en-US" dirty="0"/>
          </a:p>
        </p:txBody>
      </p:sp>
      <p:pic>
        <p:nvPicPr>
          <p:cNvPr id="63490" name="Picture 2" descr="P:\CCCWP\Workshops\2011 Workshop\BioretentionXC.png"/>
          <p:cNvPicPr>
            <a:picLocks noChangeAspect="1" noChangeArrowheads="1"/>
          </p:cNvPicPr>
          <p:nvPr/>
        </p:nvPicPr>
        <p:blipFill>
          <a:blip r:embed="rId3" cstate="print"/>
          <a:srcRect l="58972" t="7109" b="33646"/>
          <a:stretch>
            <a:fillRect/>
          </a:stretch>
        </p:blipFill>
        <p:spPr bwMode="auto">
          <a:xfrm>
            <a:off x="1981200" y="1524000"/>
            <a:ext cx="5638800" cy="5090713"/>
          </a:xfrm>
          <a:prstGeom prst="rect">
            <a:avLst/>
          </a:prstGeom>
          <a:noFill/>
        </p:spPr>
      </p:pic>
      <p:cxnSp>
        <p:nvCxnSpPr>
          <p:cNvPr id="91" name="Straight Connector 90"/>
          <p:cNvCxnSpPr/>
          <p:nvPr/>
        </p:nvCxnSpPr>
        <p:spPr>
          <a:xfrm>
            <a:off x="1733550" y="3568700"/>
            <a:ext cx="1678414" cy="12700"/>
          </a:xfrm>
          <a:prstGeom prst="line">
            <a:avLst/>
          </a:prstGeom>
          <a:ln w="38100">
            <a:solidFill>
              <a:srgbClr val="D5E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81000" y="3200400"/>
            <a:ext cx="1436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BE0E5"/>
                </a:solidFill>
                <a:latin typeface="Futura Md BT" pitchFamily="34" charset="0"/>
              </a:rPr>
              <a:t>Overflow </a:t>
            </a:r>
            <a:br>
              <a:rPr lang="en-US" sz="2000" b="1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sz="2000" b="1" dirty="0" smtClean="0">
                <a:solidFill>
                  <a:srgbClr val="DBE0E5"/>
                </a:solidFill>
                <a:latin typeface="Futura Md BT" pitchFamily="34" charset="0"/>
              </a:rPr>
              <a:t>elevation</a:t>
            </a:r>
            <a:endParaRPr lang="en-US" sz="2000" b="1" dirty="0">
              <a:solidFill>
                <a:srgbClr val="DBE0E5"/>
              </a:solidFill>
              <a:latin typeface="Futura Md BT" pitchFamily="34" charset="0"/>
            </a:endParaRPr>
          </a:p>
        </p:txBody>
      </p:sp>
      <p:pic>
        <p:nvPicPr>
          <p:cNvPr id="1026" name="Picture 2" descr="\\11Z\Data\Projects\CCCWP\IMP Pictures\Pgh Fire Prot Bg 4-2011\IMG_3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590800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Oval 6"/>
          <p:cNvSpPr/>
          <p:nvPr/>
        </p:nvSpPr>
        <p:spPr>
          <a:xfrm>
            <a:off x="7620000" y="2286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76</a:t>
            </a:r>
            <a:endParaRPr lang="en-US" b="1" dirty="0"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4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Bioretention</a:t>
            </a:r>
            <a:r>
              <a:rPr lang="en-US" dirty="0" smtClean="0"/>
              <a:t> Edges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86000"/>
            <a:ext cx="6525001" cy="3241334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6" name="Oval 5"/>
          <p:cNvSpPr/>
          <p:nvPr/>
        </p:nvSpPr>
        <p:spPr>
          <a:xfrm>
            <a:off x="7239000" y="3048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77</a:t>
            </a:r>
            <a:endParaRPr lang="en-US" b="1" dirty="0">
              <a:latin typeface="Futura Md B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BIORETENTION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7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to Compliance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Pre-application meeting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</a:t>
            </a:r>
            <a:r>
              <a:rPr lang="en-US" i="1" dirty="0" smtClean="0"/>
              <a:t>Guidebook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Prepare a </a:t>
            </a:r>
            <a:r>
              <a:rPr lang="en-US" dirty="0" err="1" smtClean="0"/>
              <a:t>Stormwater</a:t>
            </a:r>
            <a:r>
              <a:rPr lang="en-US" dirty="0" smtClean="0"/>
              <a:t> Control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Prepare detailed project design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C.3 checklist on project plans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Prepare Operation &amp; Maintenance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Maintain facilities during 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Final O&amp;M Plan, transfer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Maintain facilities in perpetuity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OVERVIEW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39000" y="3048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4</a:t>
            </a:r>
            <a:endParaRPr lang="en-US" b="1" dirty="0"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BIORETENTION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DMAs with Grading Shaded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bright="-15000"/>
          </a:blip>
          <a:srcRect/>
          <a:stretch>
            <a:fillRect/>
          </a:stretch>
        </p:blipFill>
        <p:spPr bwMode="auto">
          <a:xfrm>
            <a:off x="9438" y="2133600"/>
            <a:ext cx="913456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4434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BIORETENTION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76400"/>
            <a:ext cx="4419600" cy="4800600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2800" dirty="0" smtClean="0"/>
              <a:t>Outlet structure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Top of overflow grate</a:t>
            </a:r>
          </a:p>
          <a:p>
            <a:pPr lvl="1">
              <a:lnSpc>
                <a:spcPct val="90000"/>
              </a:lnSpc>
            </a:pPr>
            <a:r>
              <a:rPr lang="en-US" dirty="0" err="1" smtClean="0"/>
              <a:t>Underdrain</a:t>
            </a:r>
            <a:r>
              <a:rPr lang="en-US" dirty="0" smtClean="0"/>
              <a:t> connection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2800" dirty="0"/>
              <a:t>Inlet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Flow line at inlet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Top of curb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Top of adjacent paving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2800" dirty="0" smtClean="0"/>
              <a:t>Soil layers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Top of soil layer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Bottom of gravel layer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Bottom </a:t>
            </a:r>
            <a:r>
              <a:rPr lang="en-US" dirty="0"/>
              <a:t>of soil layer</a:t>
            </a:r>
          </a:p>
          <a:p>
            <a:pPr marL="682625" lvl="2" indent="-277813">
              <a:lnSpc>
                <a:spcPct val="90000"/>
              </a:lnSpc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"/>
            </a:pPr>
            <a:endParaRPr lang="en-US" dirty="0" smtClean="0"/>
          </a:p>
          <a:p>
            <a:pPr marL="682625" lvl="2" indent="-277813">
              <a:lnSpc>
                <a:spcPct val="90000"/>
              </a:lnSpc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"/>
            </a:pPr>
            <a:endParaRPr lang="en-US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out elevations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316336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352800"/>
            <a:ext cx="3848100" cy="301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98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BIORETENTION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76400"/>
            <a:ext cx="8077200" cy="4800600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2800" dirty="0"/>
              <a:t>Class 2 </a:t>
            </a:r>
            <a:r>
              <a:rPr lang="en-US" sz="2800" dirty="0" smtClean="0"/>
              <a:t>permeable 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dirty="0"/>
              <a:t>Caltrans spec </a:t>
            </a:r>
            <a:r>
              <a:rPr lang="en-US" dirty="0" smtClean="0"/>
              <a:t>68-1.025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Typical to be slightly off </a:t>
            </a:r>
            <a:br>
              <a:rPr lang="en-US" dirty="0" smtClean="0"/>
            </a:br>
            <a:r>
              <a:rPr lang="en-US" dirty="0" smtClean="0"/>
              <a:t>gradation spec on delivery</a:t>
            </a:r>
            <a:endParaRPr lang="en-US" dirty="0"/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2800" dirty="0"/>
              <a:t>No filter fabric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2800" dirty="0" err="1" smtClean="0"/>
              <a:t>Underdrain</a:t>
            </a: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dirty="0"/>
              <a:t>N</a:t>
            </a:r>
            <a:r>
              <a:rPr lang="en-US" dirty="0" smtClean="0"/>
              <a:t>ear top of gravel layer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PVC </a:t>
            </a:r>
            <a:r>
              <a:rPr lang="en-US" dirty="0"/>
              <a:t>SDR 35 or </a:t>
            </a:r>
            <a:r>
              <a:rPr lang="en-US" dirty="0" smtClean="0"/>
              <a:t>equivalent; holes </a:t>
            </a:r>
            <a:r>
              <a:rPr lang="en-US" dirty="0"/>
              <a:t>facing </a:t>
            </a:r>
            <a:r>
              <a:rPr lang="en-US" dirty="0" smtClean="0"/>
              <a:t>down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Solid pipe for 2' closest to </a:t>
            </a:r>
            <a:r>
              <a:rPr lang="en-US" dirty="0" smtClean="0"/>
              <a:t>outlet structure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Cleanout  </a:t>
            </a:r>
            <a:endParaRPr lang="en-US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Gravel and </a:t>
            </a:r>
            <a:r>
              <a:rPr lang="en-US" dirty="0" err="1" smtClean="0"/>
              <a:t>Underdrain</a:t>
            </a:r>
            <a:endParaRPr lang="en-US" dirty="0"/>
          </a:p>
        </p:txBody>
      </p:sp>
      <p:pic>
        <p:nvPicPr>
          <p:cNvPr id="1026" name="Picture 2" descr="\\11z3\c\Data\Projects\CCCWP\IMP Pictures\NorthCreekChurch\IMG_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676400"/>
            <a:ext cx="2880485" cy="2160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000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Soil Specification</a:t>
            </a:r>
            <a:endParaRPr lang="en-US" dirty="0"/>
          </a:p>
        </p:txBody>
      </p:sp>
      <p:pic>
        <p:nvPicPr>
          <p:cNvPr id="6" name="Picture 4" descr="P101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81906" y="0"/>
            <a:ext cx="3462094" cy="2590800"/>
          </a:xfrm>
          <a:prstGeom prst="rect">
            <a:avLst/>
          </a:prstGeom>
          <a:noFill/>
          <a:ln/>
          <a:effectLst>
            <a:softEdge rad="127000"/>
          </a:effec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7391400" cy="5105400"/>
          </a:xfrm>
        </p:spPr>
        <p:txBody>
          <a:bodyPr>
            <a:noAutofit/>
          </a:bodyPr>
          <a:lstStyle/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60-70% Sand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ASTM C33 for fine aggregate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/>
              <a:t>30-40% Compost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Certified through US Composting Council </a:t>
            </a:r>
            <a:br>
              <a:rPr lang="en-US" sz="2000" dirty="0" smtClean="0"/>
            </a:br>
            <a:r>
              <a:rPr lang="en-US" sz="2000" dirty="0" smtClean="0"/>
              <a:t>Seal of Testing Assurance Program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Submittal per Guidebook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Option to accept test results for a “brand-name” mix if volume is less than 100 cubic yards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Install in 8"-12</a:t>
            </a:r>
            <a:r>
              <a:rPr lang="en-US" dirty="0"/>
              <a:t>"</a:t>
            </a:r>
            <a:r>
              <a:rPr lang="en-US" dirty="0" smtClean="0"/>
              <a:t> lifts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Do not compact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Do not overfill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Leave room for mulch</a:t>
            </a:r>
            <a:endParaRPr lang="en-US" dirty="0"/>
          </a:p>
          <a:p>
            <a:pPr marL="396875" indent="-396875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</a:pPr>
            <a:endParaRPr lang="en-US" sz="18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BIORETENTION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9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Bioretention</a:t>
            </a:r>
            <a:r>
              <a:rPr lang="en-US" dirty="0" smtClean="0"/>
              <a:t>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Runoff flow from the intended tributary drainage management area must flow into the facility.</a:t>
            </a:r>
          </a:p>
          <a:p>
            <a:r>
              <a:rPr lang="en-US" dirty="0" smtClean="0"/>
              <a:t>The surface reservoir must fill to its intended volume during high inflows.</a:t>
            </a:r>
          </a:p>
          <a:p>
            <a:r>
              <a:rPr lang="en-US" dirty="0" smtClean="0"/>
              <a:t>Runoff must filter rapidly through the layer of imported soil mix.</a:t>
            </a:r>
          </a:p>
          <a:p>
            <a:r>
              <a:rPr lang="en-US" dirty="0" smtClean="0"/>
              <a:t>Filtered runoff must infiltrate into the native soil to the extent possible (or allowable).</a:t>
            </a:r>
          </a:p>
          <a:p>
            <a:r>
              <a:rPr lang="en-US" dirty="0" smtClean="0"/>
              <a:t>Remaining runoff must be captured and drained to a storm drain or other approved location.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239000" y="304800"/>
            <a:ext cx="1295400" cy="1219200"/>
          </a:xfrm>
          <a:prstGeom prst="ellipse">
            <a:avLst/>
          </a:prstGeom>
          <a:solidFill>
            <a:srgbClr val="7CA1CE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utura Md BT" pitchFamily="34" charset="0"/>
              </a:rPr>
              <a:t>Page</a:t>
            </a:r>
            <a:br>
              <a:rPr lang="en-US" dirty="0" smtClean="0">
                <a:latin typeface="Futura Md BT" pitchFamily="34" charset="0"/>
              </a:rPr>
            </a:br>
            <a:r>
              <a:rPr lang="en-US" sz="4000" b="1" dirty="0" smtClean="0">
                <a:latin typeface="Futura Md BT" pitchFamily="34" charset="0"/>
              </a:rPr>
              <a:t>95</a:t>
            </a:r>
            <a:endParaRPr lang="en-US" b="1" dirty="0">
              <a:latin typeface="Futura Md B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BIORETENTION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3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BIORETENTION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76400"/>
            <a:ext cx="3429000" cy="4800600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Maintain design top of soil elevation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Trees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Incorporate into </a:t>
            </a:r>
            <a:r>
              <a:rPr lang="en-US" sz="2000" dirty="0" err="1" smtClean="0"/>
              <a:t>bioretention</a:t>
            </a:r>
            <a:r>
              <a:rPr lang="en-US" sz="2000" dirty="0" smtClean="0"/>
              <a:t> facility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Account for surface roots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Plantings</a:t>
            </a:r>
            <a:endParaRPr lang="en-US" dirty="0"/>
          </a:p>
        </p:txBody>
      </p:sp>
      <p:pic>
        <p:nvPicPr>
          <p:cNvPr id="1026" name="Picture 2" descr="Treew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8952" y="0"/>
            <a:ext cx="4935048" cy="278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0" name="Picture 2" descr="\\11z3\c\Data\Projects\CCCWP\HMP_Study\PghFireProtBg\IMG_43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214" y="3154362"/>
            <a:ext cx="4937786" cy="3703638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075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BIORETENTION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Pedestrian Access, Utilities</a:t>
            </a:r>
            <a:endParaRPr lang="en-US" dirty="0"/>
          </a:p>
        </p:txBody>
      </p:sp>
      <p:pic>
        <p:nvPicPr>
          <p:cNvPr id="1027" name="Picture 3" descr="P:\CCCWP\IMP Pictures\2011-05-21\IMG_3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000"/>
            <a:ext cx="5039379" cy="377983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P:\CCCWP\IMP Pictures\TomsPittsburgPix-4-07\IMG_0315.JPG"/>
          <p:cNvPicPr>
            <a:picLocks noChangeAspect="1" noChangeArrowheads="1"/>
          </p:cNvPicPr>
          <p:nvPr/>
        </p:nvPicPr>
        <p:blipFill>
          <a:blip r:embed="rId4" cstate="print">
            <a:lum bright="-16000"/>
          </a:blip>
          <a:srcRect/>
          <a:stretch>
            <a:fillRect/>
          </a:stretch>
        </p:blipFill>
        <p:spPr bwMode="auto">
          <a:xfrm>
            <a:off x="4800600" y="3600450"/>
            <a:ext cx="4343400" cy="325755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324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&amp; Maintenance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Stormwater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NPDES Compliance for New Developments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Ensure Operation &amp;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inspection within 45 days</a:t>
            </a:r>
          </a:p>
          <a:p>
            <a:r>
              <a:rPr lang="en-US" dirty="0" smtClean="0"/>
              <a:t>Inspect 20% of facilities each year</a:t>
            </a:r>
          </a:p>
          <a:p>
            <a:r>
              <a:rPr lang="en-US" dirty="0" smtClean="0"/>
              <a:t>Inspect every facility once every 5 years</a:t>
            </a:r>
            <a:endParaRPr lang="en-US" dirty="0"/>
          </a:p>
        </p:txBody>
      </p:sp>
      <p:pic>
        <p:nvPicPr>
          <p:cNvPr id="5" name="Picture 2" descr="P:\CCCWP\IMP Pictures\2011-05-21\IMG_3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137" y="3629142"/>
            <a:ext cx="3962082" cy="29718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P:\CCCWP\IMP Pictures\2011-05-21\IMG_3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657600"/>
            <a:ext cx="3886200" cy="291488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O&amp;M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look for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Properly designed and constructed </a:t>
            </a:r>
            <a:r>
              <a:rPr lang="en-US" dirty="0" err="1" smtClean="0"/>
              <a:t>bioretention</a:t>
            </a:r>
            <a:r>
              <a:rPr lang="en-US" dirty="0" smtClean="0"/>
              <a:t> facilities are nearly maintenance-free…</a:t>
            </a:r>
          </a:p>
          <a:p>
            <a:r>
              <a:rPr lang="en-US" b="1" dirty="0" smtClean="0"/>
              <a:t>…Unless</a:t>
            </a:r>
            <a:r>
              <a:rPr lang="en-US" dirty="0" smtClean="0"/>
              <a:t> facilities are treated as ordinary landscaping.</a:t>
            </a:r>
          </a:p>
          <a:p>
            <a:pPr lvl="1"/>
            <a:r>
              <a:rPr lang="en-US" dirty="0" smtClean="0"/>
              <a:t>Additions of topsoil or mulch</a:t>
            </a:r>
          </a:p>
          <a:p>
            <a:pPr lvl="1"/>
            <a:r>
              <a:rPr lang="en-US" dirty="0" smtClean="0"/>
              <a:t>Re-grading</a:t>
            </a:r>
          </a:p>
          <a:p>
            <a:pPr lvl="1"/>
            <a:r>
              <a:rPr lang="en-US" dirty="0" smtClean="0"/>
              <a:t>Additional plantings</a:t>
            </a:r>
          </a:p>
          <a:p>
            <a:r>
              <a:rPr lang="en-US" dirty="0" smtClean="0"/>
              <a:t>Also…</a:t>
            </a:r>
          </a:p>
          <a:p>
            <a:pPr lvl="1"/>
            <a:r>
              <a:rPr lang="en-US" dirty="0" smtClean="0"/>
              <a:t>Plants may grow so dense that runoff can’t enter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O&amp;M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8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OVERVIEW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-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134374"/>
            <a:ext cx="7081837" cy="3614769"/>
          </a:xfrm>
          <a:prstGeom prst="rect">
            <a:avLst/>
          </a:prstGeom>
          <a:noFill/>
          <a:effectLst>
            <a:softEdge rad="762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620000" cy="1143000"/>
          </a:xfrm>
        </p:spPr>
        <p:txBody>
          <a:bodyPr/>
          <a:lstStyle/>
          <a:p>
            <a:r>
              <a:rPr lang="en-US" dirty="0" smtClean="0"/>
              <a:t>Tools and Resources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 bright="-20000"/>
          </a:blip>
          <a:stretch>
            <a:fillRect/>
          </a:stretch>
        </p:blipFill>
        <p:spPr>
          <a:xfrm>
            <a:off x="797051" y="1558695"/>
            <a:ext cx="4155949" cy="533093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bright="-6000"/>
          </a:blip>
          <a:stretch>
            <a:fillRect/>
          </a:stretch>
        </p:blipFill>
        <p:spPr>
          <a:xfrm>
            <a:off x="5105401" y="1143000"/>
            <a:ext cx="3957637" cy="5183038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6353" y="2590800"/>
            <a:ext cx="6591301" cy="408547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916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 of material</a:t>
            </a:r>
            <a:endParaRPr lang="en-US" dirty="0"/>
          </a:p>
        </p:txBody>
      </p:sp>
      <p:pic>
        <p:nvPicPr>
          <p:cNvPr id="5" name="Picture 2" descr="\\11z3\c\Data\Projects\CCCWP\HMP_Study\PghFireProtBg\IMG_4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7" y="2036690"/>
            <a:ext cx="4937786" cy="370363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819400"/>
            <a:ext cx="4624234" cy="381000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8" y="1145309"/>
            <a:ext cx="3362632" cy="5486400"/>
          </a:xfrm>
          <a:prstGeom prst="rect">
            <a:avLst/>
          </a:prstGeom>
          <a:effectLst>
            <a:softEdge rad="101600"/>
          </a:effectLst>
        </p:spPr>
      </p:pic>
      <p:cxnSp>
        <p:nvCxnSpPr>
          <p:cNvPr id="9" name="Straight Connector 8"/>
          <p:cNvCxnSpPr/>
          <p:nvPr/>
        </p:nvCxnSpPr>
        <p:spPr>
          <a:xfrm flipV="1">
            <a:off x="4724400" y="1143000"/>
            <a:ext cx="1066800" cy="3886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48200" y="5740328"/>
            <a:ext cx="1173018" cy="88907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69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for O&amp;M Inspections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Forms</a:t>
            </a:r>
          </a:p>
          <a:p>
            <a:pPr lvl="1"/>
            <a:r>
              <a:rPr lang="en-US" dirty="0" smtClean="0"/>
              <a:t>Designation of Responsible Individuals</a:t>
            </a:r>
          </a:p>
          <a:p>
            <a:pPr lvl="1"/>
            <a:r>
              <a:rPr lang="en-US" dirty="0" smtClean="0"/>
              <a:t>Operation and Maintenance Log</a:t>
            </a:r>
          </a:p>
          <a:p>
            <a:r>
              <a:rPr lang="en-US" dirty="0" smtClean="0"/>
              <a:t>O&amp;M Fact Sheets</a:t>
            </a:r>
          </a:p>
          <a:p>
            <a:r>
              <a:rPr lang="en-US" dirty="0" smtClean="0"/>
              <a:t>Example O&amp;M Plans</a:t>
            </a:r>
          </a:p>
          <a:p>
            <a:pPr marL="342900" lvl="1" indent="-342900">
              <a:buFont typeface="Wingdings" pitchFamily="2" charset="2"/>
              <a:buChar char="n"/>
            </a:pPr>
            <a:r>
              <a:rPr lang="en-US" sz="2800" dirty="0"/>
              <a:t>Example Contents </a:t>
            </a:r>
            <a:r>
              <a:rPr lang="en-US" sz="2800" dirty="0"/>
              <a:t>of Inspector’s Report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O&amp;M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8000"/>
          </a:blip>
          <a:stretch>
            <a:fillRect/>
          </a:stretch>
        </p:blipFill>
        <p:spPr>
          <a:xfrm>
            <a:off x="381000" y="615811"/>
            <a:ext cx="8763000" cy="6248066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2124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3428</TotalTime>
  <Words>2376</Words>
  <Application>Microsoft Office PowerPoint</Application>
  <PresentationFormat>On-screen Show (4:3)</PresentationFormat>
  <Paragraphs>902</Paragraphs>
  <Slides>93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4" baseType="lpstr">
      <vt:lpstr>Arial</vt:lpstr>
      <vt:lpstr>Bookman Old Style</vt:lpstr>
      <vt:lpstr>Calibri</vt:lpstr>
      <vt:lpstr>Franklin Gothic Heavy</vt:lpstr>
      <vt:lpstr>Futura Bk BT</vt:lpstr>
      <vt:lpstr>Futura Md BT</vt:lpstr>
      <vt:lpstr>Symbol</vt:lpstr>
      <vt:lpstr>Times New Roman</vt:lpstr>
      <vt:lpstr>Wingdings</vt:lpstr>
      <vt:lpstr>Wingdings 2</vt:lpstr>
      <vt:lpstr>Office Theme</vt:lpstr>
      <vt:lpstr>Implementing MRP Provision C.3 </vt:lpstr>
      <vt:lpstr>Overview</vt:lpstr>
      <vt:lpstr>C.3 Regulatory History</vt:lpstr>
      <vt:lpstr>C.3 Regulatory History</vt:lpstr>
      <vt:lpstr>C.3 Regulatory History</vt:lpstr>
      <vt:lpstr>C.3 in a nutshell</vt:lpstr>
      <vt:lpstr>C.3 &amp; Development Review</vt:lpstr>
      <vt:lpstr>Path to Compliance</vt:lpstr>
      <vt:lpstr>Tools and Resources</vt:lpstr>
      <vt:lpstr>Applicability</vt:lpstr>
      <vt:lpstr>In Summary…</vt:lpstr>
      <vt:lpstr>Applying the Thresholds</vt:lpstr>
      <vt:lpstr>Threshold Arcana</vt:lpstr>
      <vt:lpstr>The 50% Rule</vt:lpstr>
      <vt:lpstr>LID CONCEPTUAL DESIGN</vt:lpstr>
      <vt:lpstr>Conventional Urban Drainage</vt:lpstr>
      <vt:lpstr>Drainage Impacts</vt:lpstr>
      <vt:lpstr>LID Design Objectives</vt:lpstr>
      <vt:lpstr>LID Design Process</vt:lpstr>
      <vt:lpstr>Analyzing a Project for LID</vt:lpstr>
      <vt:lpstr>1. Optimize the Site Layout</vt:lpstr>
      <vt:lpstr>1. Optimize the Site Layout</vt:lpstr>
      <vt:lpstr>2. Use Pervious Surfaces</vt:lpstr>
      <vt:lpstr>3. Disperse Runoff </vt:lpstr>
      <vt:lpstr>4. Harvest and Reuse Runoff</vt:lpstr>
      <vt:lpstr>Screening for Adequate Demand</vt:lpstr>
      <vt:lpstr>Required Demand </vt:lpstr>
      <vt:lpstr>Select Roofs or other Surfaces</vt:lpstr>
      <vt:lpstr>Default Toilet Flushing Use</vt:lpstr>
      <vt:lpstr>Mixed Use Development</vt:lpstr>
      <vt:lpstr>PowerPoint Presentation</vt:lpstr>
      <vt:lpstr>Design for Water Supply</vt:lpstr>
      <vt:lpstr>Bioretention in Series</vt:lpstr>
      <vt:lpstr>LID Design Process</vt:lpstr>
      <vt:lpstr>Analyzing a Project for LID</vt:lpstr>
      <vt:lpstr>5. Direct Runoff to Bioretention</vt:lpstr>
      <vt:lpstr>Drainage  Management Areas</vt:lpstr>
      <vt:lpstr>LID Site Design Principles</vt:lpstr>
      <vt:lpstr>LID Site Design Principles</vt:lpstr>
      <vt:lpstr>LID Site Design Principles</vt:lpstr>
      <vt:lpstr>Drainage Management Areas</vt:lpstr>
      <vt:lpstr>Drainage Management Areas</vt:lpstr>
      <vt:lpstr>Drainage Management Areas</vt:lpstr>
      <vt:lpstr>Drainage Management Areas</vt:lpstr>
      <vt:lpstr>Drainage Management Areas</vt:lpstr>
      <vt:lpstr>Options – Pervious DMAs</vt:lpstr>
      <vt:lpstr>DMA 8</vt:lpstr>
      <vt:lpstr>Details</vt:lpstr>
      <vt:lpstr>Options – Combining DMAs</vt:lpstr>
      <vt:lpstr>Roof ridges and grade breaks</vt:lpstr>
      <vt:lpstr>Roof and Grading Plans</vt:lpstr>
      <vt:lpstr>Reviewing Stormwater  Control Plans</vt:lpstr>
      <vt:lpstr>Contents</vt:lpstr>
      <vt:lpstr>Impervious Areas Pre/Post</vt:lpstr>
      <vt:lpstr>Special Projects</vt:lpstr>
      <vt:lpstr>Setting and Strategies</vt:lpstr>
      <vt:lpstr>Drainage Design Calculations</vt:lpstr>
      <vt:lpstr>Example Site</vt:lpstr>
      <vt:lpstr>Example Site</vt:lpstr>
      <vt:lpstr>Example Site</vt:lpstr>
      <vt:lpstr>Setting Up Calculations</vt:lpstr>
      <vt:lpstr>Setting Up Calculations</vt:lpstr>
      <vt:lpstr>Setting Up Calculations</vt:lpstr>
      <vt:lpstr>Example Site</vt:lpstr>
      <vt:lpstr>Setting Up Calculations</vt:lpstr>
      <vt:lpstr>Source Control Measures</vt:lpstr>
      <vt:lpstr>PowerPoint Presentation</vt:lpstr>
      <vt:lpstr>Stormwater Facility Maintenance</vt:lpstr>
      <vt:lpstr>Construction C.3 Checklist</vt:lpstr>
      <vt:lpstr>Certification</vt:lpstr>
      <vt:lpstr>Reporting</vt:lpstr>
      <vt:lpstr>Small Projects</vt:lpstr>
      <vt:lpstr>Provision C.3.i.</vt:lpstr>
      <vt:lpstr>PowerPoint Presentation</vt:lpstr>
      <vt:lpstr>Bioretention Design</vt:lpstr>
      <vt:lpstr>Make This Happen</vt:lpstr>
      <vt:lpstr>PowerPoint Presentation</vt:lpstr>
      <vt:lpstr>Outlets</vt:lpstr>
      <vt:lpstr>Bioretention Edges</vt:lpstr>
      <vt:lpstr>DMAs with Grading Shaded</vt:lpstr>
      <vt:lpstr>Call out elevations</vt:lpstr>
      <vt:lpstr>Gravel and Underdrain</vt:lpstr>
      <vt:lpstr> Soil Specification</vt:lpstr>
      <vt:lpstr>Bioretention Construction</vt:lpstr>
      <vt:lpstr>Plantings</vt:lpstr>
      <vt:lpstr>Pedestrian Access, Utilities</vt:lpstr>
      <vt:lpstr>Operation &amp; Maintenance</vt:lpstr>
      <vt:lpstr>Ensure Operation &amp; Maintenance</vt:lpstr>
      <vt:lpstr>What to look for</vt:lpstr>
      <vt:lpstr>Addition of material</vt:lpstr>
      <vt:lpstr>Resources for O&amp;M Inspections</vt:lpstr>
      <vt:lpstr>PowerPoint Presentation</vt:lpstr>
      <vt:lpstr>Discussion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Cloak</dc:creator>
  <cp:lastModifiedBy>Dan Cloak</cp:lastModifiedBy>
  <cp:revision>126</cp:revision>
  <dcterms:created xsi:type="dcterms:W3CDTF">2012-05-09T21:55:02Z</dcterms:created>
  <dcterms:modified xsi:type="dcterms:W3CDTF">2013-06-11T04:36:23Z</dcterms:modified>
</cp:coreProperties>
</file>