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56" r:id="rId5"/>
    <p:sldId id="259" r:id="rId6"/>
    <p:sldId id="275" r:id="rId7"/>
    <p:sldId id="264" r:id="rId8"/>
    <p:sldId id="265" r:id="rId9"/>
    <p:sldId id="276"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404040"/>
    <a:srgbClr val="00B0F0"/>
    <a:srgbClr val="0070C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F108A-8F2B-48C7-9E2B-83D875483578}" v="36" dt="2019-03-17T21:31:20.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77871" autoAdjust="0"/>
  </p:normalViewPr>
  <p:slideViewPr>
    <p:cSldViewPr snapToGrid="0" showGuides="1">
      <p:cViewPr varScale="1">
        <p:scale>
          <a:sx n="66" d="100"/>
          <a:sy n="66" d="100"/>
        </p:scale>
        <p:origin x="1332" y="19"/>
      </p:cViewPr>
      <p:guideLst>
        <p:guide orient="horz" pos="2160"/>
        <p:guide pos="3840"/>
      </p:guideLst>
    </p:cSldViewPr>
  </p:slideViewPr>
  <p:notesTextViewPr>
    <p:cViewPr>
      <p:scale>
        <a:sx n="1" d="1"/>
        <a:sy n="1" d="1"/>
      </p:scale>
      <p:origin x="0" y="0"/>
    </p:cViewPr>
  </p:notesTextViewPr>
  <p:sorterViewPr>
    <p:cViewPr>
      <p:scale>
        <a:sx n="114" d="100"/>
        <a:sy n="114" d="100"/>
      </p:scale>
      <p:origin x="0" y="-1476"/>
    </p:cViewPr>
  </p:sorterViewPr>
  <p:notesViewPr>
    <p:cSldViewPr snapToGrid="0" showGuides="1">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IN" smtClean="0"/>
              <a:t>17-03-2019</a:t>
            </a:fld>
            <a:endParaRPr lang="en-IN"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IN" smtClean="0"/>
              <a:t>‹#›</a:t>
            </a:fld>
            <a:endParaRPr lang="en-IN"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IN" smtClean="0"/>
              <a:t>17-03-2019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IN" smtClean="0"/>
              <a:t>‹#›</a:t>
            </a:fld>
            <a:endParaRPr lang="en-IN"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1</a:t>
            </a:fld>
            <a:endParaRPr lang="en-IN" dirty="0"/>
          </a:p>
        </p:txBody>
      </p:sp>
    </p:spTree>
    <p:extLst>
      <p:ext uri="{BB962C8B-B14F-4D97-AF65-F5344CB8AC3E}">
        <p14:creationId xmlns:p14="http://schemas.microsoft.com/office/powerpoint/2010/main" val="36992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Trash</a:t>
            </a:r>
          </a:p>
          <a:p>
            <a:r>
              <a:rPr lang="en-US" sz="1200" b="0" i="0" u="none" strike="noStrike" kern="1200" baseline="0" dirty="0">
                <a:solidFill>
                  <a:schemeClr val="tx1"/>
                </a:solidFill>
                <a:latin typeface="+mn-lt"/>
                <a:ea typeface="+mn-ea"/>
                <a:cs typeface="+mn-cs"/>
              </a:rPr>
              <a:t>Be sure to use gloves and grabbers to remove dangerous trash</a:t>
            </a:r>
          </a:p>
          <a:p>
            <a:r>
              <a:rPr lang="en-US" sz="1200" b="0" i="0" u="none" strike="noStrike" kern="1200" baseline="0" dirty="0">
                <a:solidFill>
                  <a:schemeClr val="tx1"/>
                </a:solidFill>
                <a:latin typeface="+mn-lt"/>
                <a:ea typeface="+mn-ea"/>
                <a:cs typeface="+mn-cs"/>
              </a:rPr>
              <a:t>(needles, animal carcasses, etc.) and dispose of safely.</a:t>
            </a:r>
          </a:p>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2</a:t>
            </a:fld>
            <a:endParaRPr lang="en-IN" dirty="0"/>
          </a:p>
        </p:txBody>
      </p:sp>
    </p:spTree>
    <p:extLst>
      <p:ext uri="{BB962C8B-B14F-4D97-AF65-F5344CB8AC3E}">
        <p14:creationId xmlns:p14="http://schemas.microsoft.com/office/powerpoint/2010/main" val="3465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FALSE - sediment is the #1 source of pollution to our rivers and streams</a:t>
            </a: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IN" smtClean="0"/>
              <a:t>3</a:t>
            </a:fld>
            <a:endParaRPr lang="en-IN" dirty="0"/>
          </a:p>
        </p:txBody>
      </p:sp>
    </p:spTree>
    <p:extLst>
      <p:ext uri="{BB962C8B-B14F-4D97-AF65-F5344CB8AC3E}">
        <p14:creationId xmlns:p14="http://schemas.microsoft.com/office/powerpoint/2010/main" val="54991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IN" smtClean="0"/>
              <a:t>4</a:t>
            </a:fld>
            <a:endParaRPr lang="en-IN" dirty="0"/>
          </a:p>
        </p:txBody>
      </p:sp>
    </p:spTree>
    <p:extLst>
      <p:ext uri="{BB962C8B-B14F-4D97-AF65-F5344CB8AC3E}">
        <p14:creationId xmlns:p14="http://schemas.microsoft.com/office/powerpoint/2010/main" val="407708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5</a:t>
            </a:fld>
            <a:endParaRPr lang="en-IN" dirty="0"/>
          </a:p>
        </p:txBody>
      </p:sp>
    </p:spTree>
    <p:extLst>
      <p:ext uri="{BB962C8B-B14F-4D97-AF65-F5344CB8AC3E}">
        <p14:creationId xmlns:p14="http://schemas.microsoft.com/office/powerpoint/2010/main" val="94290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7</a:t>
            </a:fld>
            <a:endParaRPr lang="en-IN" dirty="0"/>
          </a:p>
        </p:txBody>
      </p:sp>
    </p:spTree>
    <p:extLst>
      <p:ext uri="{BB962C8B-B14F-4D97-AF65-F5344CB8AC3E}">
        <p14:creationId xmlns:p14="http://schemas.microsoft.com/office/powerpoint/2010/main" val="360483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8</a:t>
            </a:fld>
            <a:endParaRPr lang="en-IN" dirty="0"/>
          </a:p>
        </p:txBody>
      </p:sp>
    </p:spTree>
    <p:extLst>
      <p:ext uri="{BB962C8B-B14F-4D97-AF65-F5344CB8AC3E}">
        <p14:creationId xmlns:p14="http://schemas.microsoft.com/office/powerpoint/2010/main" val="1859640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17-03-2019</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p:nvPr>
        </p:nvSpPr>
        <p:spPr>
          <a:xfrm>
            <a:off x="363416" y="1825625"/>
            <a:ext cx="1146516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p:txBody>
          <a:bodyPr/>
          <a:lstStyle/>
          <a:p>
            <a:r>
              <a:rPr lang="en-US" dirty="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p:nvPr>
        </p:nvSpPr>
        <p:spPr>
          <a:xfrm>
            <a:off x="6347381" y="1825625"/>
            <a:ext cx="5481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p:nvPr>
        </p:nvSpPr>
        <p:spPr>
          <a:xfrm>
            <a:off x="363416" y="1825625"/>
            <a:ext cx="5481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p:nvPr>
        </p:nvSpPr>
        <p:spPr>
          <a:xfrm>
            <a:off x="6347380" y="1681163"/>
            <a:ext cx="54812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p:nvPr>
        </p:nvSpPr>
        <p:spPr>
          <a:xfrm>
            <a:off x="6347379" y="2586215"/>
            <a:ext cx="5481203" cy="36034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p:nvPr>
        </p:nvSpPr>
        <p:spPr>
          <a:xfrm>
            <a:off x="363416" y="1681163"/>
            <a:ext cx="5481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p:nvPr>
        </p:nvSpPr>
        <p:spPr>
          <a:xfrm>
            <a:off x="363416" y="2586215"/>
            <a:ext cx="5481202" cy="36034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p:nvPr>
        </p:nvSpPr>
        <p:spPr>
          <a:xfrm>
            <a:off x="363416" y="2057400"/>
            <a:ext cx="3206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p:nvPr>
        </p:nvSpPr>
        <p:spPr>
          <a:xfrm>
            <a:off x="3888084" y="246187"/>
            <a:ext cx="7467304"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p:spPr>
        <p:txBody>
          <a:bodyPr lIns="0" tIns="0" rIns="0" bIns="0" anchor="b">
            <a:noAutofit/>
          </a:bodyPr>
          <a:lstStyle>
            <a:lvl1pPr>
              <a:defRPr sz="3200" b="1" cap="all" baseline="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5908430" y="2506662"/>
            <a:ext cx="5445370"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363416" y="2506662"/>
            <a:ext cx="5445370"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solidFill>
            <a:schemeClr val="bg1">
              <a:lumMod val="85000"/>
            </a:schemeClr>
          </a:solidFill>
        </p:spPr>
        <p:txBody>
          <a:bodyPr anchor="ctr"/>
          <a:lstStyle>
            <a:lvl1pPr marL="0" indent="0" algn="ctr">
              <a:buNone/>
              <a:defRPr/>
            </a:lvl1pPr>
          </a:lstStyle>
          <a:p>
            <a:r>
              <a:rPr lang="en-US"/>
              <a:t>Click icon to add picture</a:t>
            </a:r>
            <a:endParaRPr lang="en-IN"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a:t>Click icon to add picture</a:t>
            </a:r>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p:spPr>
        <p:txBody>
          <a:bodyPr lIns="0" tIns="0" rIns="0" bIns="0" anchor="b">
            <a:noAutofit/>
          </a:bodyPr>
          <a:lstStyle>
            <a:lvl1pPr>
              <a:defRPr sz="3200" b="1" cap="all" baseline="0"/>
            </a:lvl1pPr>
          </a:lstStyle>
          <a:p>
            <a:r>
              <a:rPr lang="en-US" dirty="0"/>
              <a:t>Title here</a:t>
            </a:r>
            <a:endParaRPr lang="en-IN" dirty="0"/>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p:nvPr>
        </p:nvSpPr>
        <p:spPr>
          <a:xfrm>
            <a:off x="4080986"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p:nvPr>
        </p:nvSpPr>
        <p:spPr>
          <a:xfrm>
            <a:off x="4080986"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p:nvPr>
        </p:nvSpPr>
        <p:spPr>
          <a:xfrm>
            <a:off x="7870582" y="2426274"/>
            <a:ext cx="3008434"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p:nvPr>
        </p:nvSpPr>
        <p:spPr>
          <a:xfrm>
            <a:off x="7870582" y="3097702"/>
            <a:ext cx="3008434"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p:nvPr>
        </p:nvSpPr>
        <p:spPr>
          <a:xfrm>
            <a:off x="4080985" y="480157"/>
            <a:ext cx="694456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5316488" y="0"/>
            <a:ext cx="6875511" cy="6858000"/>
          </a:xfrm>
          <a:solidFill>
            <a:schemeClr val="bg1">
              <a:lumMod val="85000"/>
            </a:schemeClr>
          </a:solidFill>
        </p:spPr>
        <p:txBody>
          <a:bodyPr anchor="ctr">
            <a:normAutofit/>
          </a:bodyPr>
          <a:lstStyle>
            <a:lvl1pPr marL="0" indent="0" algn="ctr">
              <a:buNone/>
              <a:defRPr sz="2000"/>
            </a:lvl1pPr>
          </a:lstStyle>
          <a:p>
            <a:r>
              <a:rPr lang="en-US"/>
              <a:t>Click icon to add picture</a:t>
            </a:r>
            <a:endParaRPr lang="en-IN" dirty="0"/>
          </a:p>
        </p:txBody>
      </p:sp>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368711" y="2552611"/>
            <a:ext cx="4097778"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B34A1799-63F2-4B23-A188-7BAB23FB821F}"/>
              </a:ext>
            </a:extLst>
          </p:cNvPr>
          <p:cNvSpPr>
            <a:spLocks noGrp="1"/>
          </p:cNvSpPr>
          <p:nvPr>
            <p:ph sz="quarter" idx="14" hasCustomPrompt="1"/>
          </p:nvPr>
        </p:nvSpPr>
        <p:spPr>
          <a:xfrm>
            <a:off x="363416" y="6462713"/>
            <a:ext cx="2262187"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dirty="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17-03-2019</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IN" smtClean="0"/>
              <a:t>17-03-2019</a:t>
            </a:fld>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p:spPr>
        <p:txBody>
          <a:bodyPr/>
          <a:lstStyle>
            <a:lvl1pPr>
              <a:defRPr lang="en-US" sz="3600" b="1" kern="1200" cap="all" baseline="0" smtClean="0">
                <a:solidFill>
                  <a:schemeClr val="bg1"/>
                </a:solidFill>
                <a:latin typeface="+mj-lt"/>
                <a:ea typeface="+mj-ea"/>
                <a:cs typeface="+mj-cs"/>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p:nvPr>
        </p:nvSpPr>
        <p:spPr>
          <a:xfrm>
            <a:off x="915467" y="2620651"/>
            <a:ext cx="4097778"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a:t>Click to edit Master title style</a:t>
            </a:r>
            <a:endParaRPr lang="en-IN" dirty="0"/>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825625"/>
            <a:ext cx="1146516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FC32B635-1E22-483C-94B9-F587908DE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9085384" y="6463207"/>
            <a:ext cx="27432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IN" smtClean="0"/>
              <a:pPr/>
              <a:t>‹#›</a:t>
            </a:fld>
            <a:endParaRPr lang="en-IN"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p:txBody>
          <a:bodyPr>
            <a:normAutofit/>
          </a:bodyPr>
          <a:lstStyle/>
          <a:p>
            <a:r>
              <a:rPr lang="en-US" sz="3600" dirty="0"/>
              <a:t>Debris Removal and Weeding</a:t>
            </a:r>
            <a:endParaRPr lang="en-IN" sz="3600" dirty="0"/>
          </a:p>
        </p:txBody>
      </p:sp>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p:txBody>
          <a:bodyPr/>
          <a:lstStyle/>
          <a:p>
            <a:r>
              <a:rPr lang="en-US" dirty="0"/>
              <a:t>Trash, sediment, weeding, and Pruning</a:t>
            </a:r>
            <a:endParaRPr lang="en-IN" dirty="0"/>
          </a:p>
        </p:txBody>
      </p:sp>
      <p:pic>
        <p:nvPicPr>
          <p:cNvPr id="5" name="Picture 4">
            <a:extLst>
              <a:ext uri="{FF2B5EF4-FFF2-40B4-BE49-F238E27FC236}">
                <a16:creationId xmlns:a16="http://schemas.microsoft.com/office/drawing/2014/main" id="{66E5A98E-3869-4658-B030-14B24DE4BF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21" t="25168" r="63930" b="9377"/>
          <a:stretch/>
        </p:blipFill>
        <p:spPr bwMode="auto">
          <a:xfrm>
            <a:off x="0" y="0"/>
            <a:ext cx="4622800" cy="6858000"/>
          </a:xfrm>
          <a:prstGeom prst="rect">
            <a:avLst/>
          </a:prstGeom>
          <a:solidFill>
            <a:schemeClr val="bg1">
              <a:alpha val="8196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Content Placeholder 9">
            <a:extLst>
              <a:ext uri="{FF2B5EF4-FFF2-40B4-BE49-F238E27FC236}">
                <a16:creationId xmlns:a16="http://schemas.microsoft.com/office/drawing/2014/main" id="{F10E6CD9-E3EF-4024-A063-A7F3BCBAA3ED}"/>
              </a:ext>
            </a:extLst>
          </p:cNvPr>
          <p:cNvSpPr txBox="1">
            <a:spLocks/>
          </p:cNvSpPr>
          <p:nvPr/>
        </p:nvSpPr>
        <p:spPr>
          <a:xfrm>
            <a:off x="8734782" y="6479511"/>
            <a:ext cx="4846537" cy="296972"/>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Megan W. Stromberg Consulting</a:t>
            </a:r>
            <a:endParaRPr lang="en-IN" dirty="0"/>
          </a:p>
        </p:txBody>
      </p:sp>
    </p:spTree>
    <p:extLst>
      <p:ext uri="{BB962C8B-B14F-4D97-AF65-F5344CB8AC3E}">
        <p14:creationId xmlns:p14="http://schemas.microsoft.com/office/powerpoint/2010/main" val="20644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607DA8-6843-427B-8234-C58238E1E53D}"/>
              </a:ext>
            </a:extLst>
          </p:cNvPr>
          <p:cNvSpPr>
            <a:spLocks noGrp="1"/>
          </p:cNvSpPr>
          <p:nvPr>
            <p:ph type="title"/>
          </p:nvPr>
        </p:nvSpPr>
        <p:spPr>
          <a:xfrm>
            <a:off x="384651" y="209550"/>
            <a:ext cx="4468698" cy="2252783"/>
          </a:xfrm>
        </p:spPr>
        <p:txBody>
          <a:bodyPr/>
          <a:lstStyle/>
          <a:p>
            <a:r>
              <a:rPr lang="en-US" dirty="0"/>
              <a:t>Trash</a:t>
            </a:r>
            <a:endParaRPr lang="en-IN" dirty="0"/>
          </a:p>
        </p:txBody>
      </p:sp>
      <p:sp>
        <p:nvSpPr>
          <p:cNvPr id="8" name="Text Placeholder 7">
            <a:extLst>
              <a:ext uri="{FF2B5EF4-FFF2-40B4-BE49-F238E27FC236}">
                <a16:creationId xmlns:a16="http://schemas.microsoft.com/office/drawing/2014/main" id="{59A41760-72CD-4C84-9570-EE30C5126442}"/>
              </a:ext>
            </a:extLst>
          </p:cNvPr>
          <p:cNvSpPr>
            <a:spLocks noGrp="1"/>
          </p:cNvSpPr>
          <p:nvPr>
            <p:ph type="body" idx="1"/>
          </p:nvPr>
        </p:nvSpPr>
        <p:spPr>
          <a:xfrm>
            <a:off x="453855" y="1758950"/>
            <a:ext cx="4330289" cy="4444999"/>
          </a:xfrm>
        </p:spPr>
        <p:txBody>
          <a:bodyPr/>
          <a:lstStyle/>
          <a:p>
            <a:pPr>
              <a:spcBef>
                <a:spcPct val="20000"/>
              </a:spcBef>
            </a:pPr>
            <a:r>
              <a:rPr lang="en-US" altLang="en-US" sz="2800" dirty="0">
                <a:latin typeface="Gill Sans MT" panose="020B0502020104020203" pitchFamily="34" charset="0"/>
              </a:rPr>
              <a:t>Problematic in parking lots</a:t>
            </a:r>
          </a:p>
          <a:p>
            <a:pPr>
              <a:spcBef>
                <a:spcPct val="20000"/>
              </a:spcBef>
            </a:pPr>
            <a:endParaRPr lang="en-US" altLang="en-US" sz="2800" dirty="0">
              <a:latin typeface="Gill Sans MT" panose="020B0502020104020203" pitchFamily="34" charset="0"/>
            </a:endParaRPr>
          </a:p>
          <a:p>
            <a:pPr>
              <a:spcBef>
                <a:spcPct val="20000"/>
              </a:spcBef>
            </a:pPr>
            <a:r>
              <a:rPr lang="en-US" altLang="en-US" sz="2800" dirty="0">
                <a:latin typeface="Gill Sans MT" panose="020B0502020104020203" pitchFamily="34" charset="0"/>
              </a:rPr>
              <a:t>Remove regularly before enters drain or breaks down into smaller bits</a:t>
            </a:r>
          </a:p>
          <a:p>
            <a:pPr>
              <a:spcBef>
                <a:spcPct val="20000"/>
              </a:spcBef>
            </a:pPr>
            <a:endParaRPr lang="en-US" altLang="en-US" sz="2800" dirty="0">
              <a:latin typeface="Gill Sans MT" panose="020B0502020104020203" pitchFamily="34" charset="0"/>
            </a:endParaRPr>
          </a:p>
          <a:p>
            <a:pPr>
              <a:spcBef>
                <a:spcPct val="20000"/>
              </a:spcBef>
            </a:pPr>
            <a:r>
              <a:rPr lang="en-US" altLang="en-US" sz="2800" dirty="0">
                <a:latin typeface="Gill Sans MT" panose="020B0502020104020203" pitchFamily="34" charset="0"/>
              </a:rPr>
              <a:t>Sharps - Use grabbers or puncture-safe gloves</a:t>
            </a:r>
          </a:p>
        </p:txBody>
      </p:sp>
      <p:sp>
        <p:nvSpPr>
          <p:cNvPr id="5" name="Slide Number Placeholder 4">
            <a:extLst>
              <a:ext uri="{FF2B5EF4-FFF2-40B4-BE49-F238E27FC236}">
                <a16:creationId xmlns:a16="http://schemas.microsoft.com/office/drawing/2014/main" id="{C2BA88AF-DB8A-4271-84BF-A8EFA98F9D37}"/>
              </a:ext>
            </a:extLst>
          </p:cNvPr>
          <p:cNvSpPr>
            <a:spLocks noGrp="1"/>
          </p:cNvSpPr>
          <p:nvPr>
            <p:ph type="sldNum" sz="quarter" idx="12"/>
          </p:nvPr>
        </p:nvSpPr>
        <p:spPr/>
        <p:txBody>
          <a:bodyPr/>
          <a:lstStyle/>
          <a:p>
            <a:fld id="{48BB047D-A6CD-43AB-96F0-683C726B586B}" type="slidenum">
              <a:rPr lang="en-IN" smtClean="0"/>
              <a:pPr/>
              <a:t>2</a:t>
            </a:fld>
            <a:endParaRPr lang="en-IN" dirty="0"/>
          </a:p>
        </p:txBody>
      </p:sp>
      <p:pic>
        <p:nvPicPr>
          <p:cNvPr id="1026" name="Picture 2" descr="Image result for trash in bioretention">
            <a:extLst>
              <a:ext uri="{FF2B5EF4-FFF2-40B4-BE49-F238E27FC236}">
                <a16:creationId xmlns:a16="http://schemas.microsoft.com/office/drawing/2014/main" id="{503FCA63-C488-4431-A1A5-2C0017AC6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096" y="-3282"/>
            <a:ext cx="6877904" cy="39547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ash in bioretention">
            <a:extLst>
              <a:ext uri="{FF2B5EF4-FFF2-40B4-BE49-F238E27FC236}">
                <a16:creationId xmlns:a16="http://schemas.microsoft.com/office/drawing/2014/main" id="{9D06EEFB-7F3A-412F-A74D-FEAF09B4D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096" y="3951513"/>
            <a:ext cx="2945588" cy="2906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ats digging meme">
            <a:extLst>
              <a:ext uri="{FF2B5EF4-FFF2-40B4-BE49-F238E27FC236}">
                <a16:creationId xmlns:a16="http://schemas.microsoft.com/office/drawing/2014/main" id="{117D3863-4A88-4C70-B1C4-D3C9F883A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9684" y="3940474"/>
            <a:ext cx="3932316" cy="291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5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D96E-5F41-4819-8CA8-2DA5A69838E0}"/>
              </a:ext>
            </a:extLst>
          </p:cNvPr>
          <p:cNvSpPr>
            <a:spLocks noGrp="1"/>
          </p:cNvSpPr>
          <p:nvPr>
            <p:ph type="title"/>
          </p:nvPr>
        </p:nvSpPr>
        <p:spPr/>
        <p:txBody>
          <a:bodyPr/>
          <a:lstStyle/>
          <a:p>
            <a:r>
              <a:rPr lang="en-US" dirty="0"/>
              <a:t>True or False: </a:t>
            </a:r>
          </a:p>
        </p:txBody>
      </p:sp>
      <p:sp>
        <p:nvSpPr>
          <p:cNvPr id="3" name="Content Placeholder 2">
            <a:extLst>
              <a:ext uri="{FF2B5EF4-FFF2-40B4-BE49-F238E27FC236}">
                <a16:creationId xmlns:a16="http://schemas.microsoft.com/office/drawing/2014/main" id="{600C2316-B33B-420E-84B8-300E91089629}"/>
              </a:ext>
            </a:extLst>
          </p:cNvPr>
          <p:cNvSpPr>
            <a:spLocks noGrp="1"/>
          </p:cNvSpPr>
          <p:nvPr>
            <p:ph idx="1"/>
          </p:nvPr>
        </p:nvSpPr>
        <p:spPr/>
        <p:txBody>
          <a:bodyPr/>
          <a:lstStyle/>
          <a:p>
            <a:pPr fontAlgn="base"/>
            <a:r>
              <a:rPr lang="en-US" sz="2800" dirty="0"/>
              <a:t>Used motor oil is the number one pollutant found in surface water.</a:t>
            </a:r>
          </a:p>
        </p:txBody>
      </p:sp>
      <p:sp>
        <p:nvSpPr>
          <p:cNvPr id="4" name="Slide Number Placeholder 3">
            <a:extLst>
              <a:ext uri="{FF2B5EF4-FFF2-40B4-BE49-F238E27FC236}">
                <a16:creationId xmlns:a16="http://schemas.microsoft.com/office/drawing/2014/main" id="{DD119C1D-4D39-4BA1-8522-4A71F29F83E4}"/>
              </a:ext>
            </a:extLst>
          </p:cNvPr>
          <p:cNvSpPr>
            <a:spLocks noGrp="1"/>
          </p:cNvSpPr>
          <p:nvPr>
            <p:ph type="sldNum" sz="quarter" idx="12"/>
          </p:nvPr>
        </p:nvSpPr>
        <p:spPr/>
        <p:txBody>
          <a:bodyPr/>
          <a:lstStyle/>
          <a:p>
            <a:fld id="{48BB047D-A6CD-43AB-96F0-683C726B586B}" type="slidenum">
              <a:rPr lang="en-IN" smtClean="0"/>
              <a:pPr/>
              <a:t>3</a:t>
            </a:fld>
            <a:endParaRPr lang="en-IN" dirty="0"/>
          </a:p>
        </p:txBody>
      </p:sp>
      <p:pic>
        <p:nvPicPr>
          <p:cNvPr id="6146" name="Picture 2" descr="Image result for cat meme quiz">
            <a:extLst>
              <a:ext uri="{FF2B5EF4-FFF2-40B4-BE49-F238E27FC236}">
                <a16:creationId xmlns:a16="http://schemas.microsoft.com/office/drawing/2014/main" id="{BAE00D62-4E41-491F-B616-E5BA5635141D}"/>
              </a:ext>
            </a:extLst>
          </p:cNvPr>
          <p:cNvPicPr>
            <a:picLocks noGrp="1" noChangeAspect="1" noChangeArrowheads="1"/>
          </p:cNvPicPr>
          <p:nvPr>
            <p:ph type="pic" sz="quarter" idx="15"/>
          </p:nvPr>
        </p:nvPicPr>
        <p:blipFill rotWithShape="1">
          <a:blip r:embed="rId3">
            <a:extLst>
              <a:ext uri="{28A0092B-C50C-407E-A947-70E740481C1C}">
                <a14:useLocalDpi xmlns:a14="http://schemas.microsoft.com/office/drawing/2010/main" val="0"/>
              </a:ext>
            </a:extLst>
          </a:blip>
          <a:srcRect l="1089" r="-367" b="-47601"/>
          <a:stretch/>
        </p:blipFill>
        <p:spPr bwMode="auto">
          <a:xfrm>
            <a:off x="363416" y="980440"/>
            <a:ext cx="5210175" cy="596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209E-D17D-4F20-A6D0-C685853DE76E}"/>
              </a:ext>
            </a:extLst>
          </p:cNvPr>
          <p:cNvSpPr>
            <a:spLocks noGrp="1"/>
          </p:cNvSpPr>
          <p:nvPr>
            <p:ph type="title"/>
          </p:nvPr>
        </p:nvSpPr>
        <p:spPr>
          <a:xfrm>
            <a:off x="363416" y="246186"/>
            <a:ext cx="3433884" cy="1037492"/>
          </a:xfrm>
        </p:spPr>
        <p:txBody>
          <a:bodyPr/>
          <a:lstStyle/>
          <a:p>
            <a:r>
              <a:rPr lang="en-US" dirty="0"/>
              <a:t>Sediment</a:t>
            </a:r>
            <a:endParaRPr lang="en-IN" dirty="0"/>
          </a:p>
        </p:txBody>
      </p:sp>
      <p:sp>
        <p:nvSpPr>
          <p:cNvPr id="4" name="Content Placeholder 3">
            <a:extLst>
              <a:ext uri="{FF2B5EF4-FFF2-40B4-BE49-F238E27FC236}">
                <a16:creationId xmlns:a16="http://schemas.microsoft.com/office/drawing/2014/main" id="{54E05A85-0100-4B67-A2A5-22134AD6255A}"/>
              </a:ext>
            </a:extLst>
          </p:cNvPr>
          <p:cNvSpPr>
            <a:spLocks noGrp="1"/>
          </p:cNvSpPr>
          <p:nvPr>
            <p:ph sz="half" idx="2"/>
          </p:nvPr>
        </p:nvSpPr>
        <p:spPr>
          <a:xfrm>
            <a:off x="3797300" y="3429000"/>
            <a:ext cx="7968366" cy="3283592"/>
          </a:xfrm>
        </p:spPr>
        <p:txBody>
          <a:bodyPr/>
          <a:lstStyle/>
          <a:p>
            <a:r>
              <a:rPr lang="en-US" sz="2400" dirty="0">
                <a:latin typeface="Gill Sans MT" panose="020B0502020104020203" pitchFamily="34" charset="0"/>
              </a:rPr>
              <a:t>Prevents runoff from entering a facility or slows infiltration</a:t>
            </a:r>
          </a:p>
          <a:p>
            <a:r>
              <a:rPr lang="en-US" sz="2400" dirty="0">
                <a:latin typeface="Gill Sans MT" panose="020B0502020104020203" pitchFamily="34" charset="0"/>
              </a:rPr>
              <a:t>Water is required to soak into soil within 48 hours</a:t>
            </a:r>
          </a:p>
          <a:p>
            <a:r>
              <a:rPr lang="en-US" sz="2400" dirty="0"/>
              <a:t>Regularly remove sediment to make sure runoff can get in via inlets</a:t>
            </a:r>
          </a:p>
          <a:p>
            <a:r>
              <a:rPr lang="en-US" sz="2400" dirty="0"/>
              <a:t>Keeps sediment out of the piped system, prevents clogging</a:t>
            </a:r>
          </a:p>
          <a:p>
            <a:r>
              <a:rPr lang="en-US" sz="2400" dirty="0"/>
              <a:t>Remove during dry season, when possible</a:t>
            </a:r>
          </a:p>
          <a:p>
            <a:r>
              <a:rPr lang="en-US" altLang="en-US" sz="2400" dirty="0"/>
              <a:t>Remove when sediment is blocking inlet or accumulates to a depth of 2+ inches.</a:t>
            </a:r>
          </a:p>
          <a:p>
            <a:endParaRPr lang="en-US" altLang="en-US" sz="2400" dirty="0">
              <a:latin typeface="Gill Sans MT" panose="020B0502020104020203" pitchFamily="34" charset="0"/>
            </a:endParaRPr>
          </a:p>
          <a:p>
            <a:endParaRPr lang="en-IN" sz="2400" dirty="0"/>
          </a:p>
        </p:txBody>
      </p:sp>
      <p:sp>
        <p:nvSpPr>
          <p:cNvPr id="7" name="Text Placeholder 6">
            <a:extLst>
              <a:ext uri="{FF2B5EF4-FFF2-40B4-BE49-F238E27FC236}">
                <a16:creationId xmlns:a16="http://schemas.microsoft.com/office/drawing/2014/main" id="{B0BBB0D3-F4B5-4146-8064-6CACD6B0C1A1}"/>
              </a:ext>
            </a:extLst>
          </p:cNvPr>
          <p:cNvSpPr>
            <a:spLocks noGrp="1"/>
          </p:cNvSpPr>
          <p:nvPr>
            <p:ph type="body" idx="15"/>
          </p:nvPr>
        </p:nvSpPr>
        <p:spPr>
          <a:xfrm>
            <a:off x="3797299" y="2621837"/>
            <a:ext cx="7036707" cy="635713"/>
          </a:xfrm>
        </p:spPr>
        <p:txBody>
          <a:bodyPr/>
          <a:lstStyle/>
          <a:p>
            <a:r>
              <a:rPr lang="en-US" sz="2400" b="0" dirty="0">
                <a:latin typeface="Gill Sans MT" panose="020B0502020104020203" pitchFamily="34" charset="0"/>
              </a:rPr>
              <a:t>Sediment &amp; leaves accumulate at inlets and low-points</a:t>
            </a:r>
            <a:endParaRPr lang="en-IN" sz="2400" dirty="0">
              <a:solidFill>
                <a:schemeClr val="accent1"/>
              </a:solidFill>
              <a:latin typeface="Gill Sans MT" panose="020B0502020104020203" pitchFamily="34" charset="0"/>
            </a:endParaRPr>
          </a:p>
        </p:txBody>
      </p:sp>
      <p:sp>
        <p:nvSpPr>
          <p:cNvPr id="5" name="Slide Number Placeholder 4">
            <a:extLst>
              <a:ext uri="{FF2B5EF4-FFF2-40B4-BE49-F238E27FC236}">
                <a16:creationId xmlns:a16="http://schemas.microsoft.com/office/drawing/2014/main" id="{ABBA3DB3-A445-4949-AB8E-8B2F3C33366B}"/>
              </a:ext>
            </a:extLst>
          </p:cNvPr>
          <p:cNvSpPr>
            <a:spLocks noGrp="1"/>
          </p:cNvSpPr>
          <p:nvPr>
            <p:ph type="sldNum" sz="quarter" idx="12"/>
          </p:nvPr>
        </p:nvSpPr>
        <p:spPr/>
        <p:txBody>
          <a:bodyPr/>
          <a:lstStyle/>
          <a:p>
            <a:fld id="{48BB047D-A6CD-43AB-96F0-683C726B586B}" type="slidenum">
              <a:rPr lang="en-IN" smtClean="0"/>
              <a:pPr/>
              <a:t>4</a:t>
            </a:fld>
            <a:endParaRPr lang="en-IN" dirty="0"/>
          </a:p>
        </p:txBody>
      </p:sp>
      <p:pic>
        <p:nvPicPr>
          <p:cNvPr id="2050" name="Picture 2" descr="Image result for trash in bioretention">
            <a:extLst>
              <a:ext uri="{FF2B5EF4-FFF2-40B4-BE49-F238E27FC236}">
                <a16:creationId xmlns:a16="http://schemas.microsoft.com/office/drawing/2014/main" id="{17F879B2-AD40-47C0-8CA5-34223A194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924" y="5993"/>
            <a:ext cx="3542393" cy="27621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trash in bioretention">
            <a:extLst>
              <a:ext uri="{FF2B5EF4-FFF2-40B4-BE49-F238E27FC236}">
                <a16:creationId xmlns:a16="http://schemas.microsoft.com/office/drawing/2014/main" id="{7DA2DABD-2D99-4CFC-B6A8-27B41FEFEC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77"/>
          <a:stretch/>
        </p:blipFill>
        <p:spPr bwMode="auto">
          <a:xfrm>
            <a:off x="7639398" y="-1"/>
            <a:ext cx="4238625" cy="27681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t memes stormwater">
            <a:extLst>
              <a:ext uri="{FF2B5EF4-FFF2-40B4-BE49-F238E27FC236}">
                <a16:creationId xmlns:a16="http://schemas.microsoft.com/office/drawing/2014/main" id="{9B0490A9-BD7E-4C19-A5BD-D5216B4A6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91" y="1898473"/>
            <a:ext cx="3198353" cy="333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3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IN" smtClean="0"/>
              <a:pPr/>
              <a:t>5</a:t>
            </a:fld>
            <a:endParaRPr lang="en-IN" dirty="0"/>
          </a:p>
        </p:txBody>
      </p:sp>
      <p:pic>
        <p:nvPicPr>
          <p:cNvPr id="6" name="Picture 5">
            <a:extLst>
              <a:ext uri="{FF2B5EF4-FFF2-40B4-BE49-F238E27FC236}">
                <a16:creationId xmlns:a16="http://schemas.microsoft.com/office/drawing/2014/main" id="{95044E2F-5F6A-4271-B19B-5546B4217A81}"/>
              </a:ext>
            </a:extLst>
          </p:cNvPr>
          <p:cNvPicPr>
            <a:picLocks noChangeAspect="1"/>
          </p:cNvPicPr>
          <p:nvPr/>
        </p:nvPicPr>
        <p:blipFill rotWithShape="1">
          <a:blip r:embed="rId3"/>
          <a:srcRect l="1950" t="62260" r="35228" b="15419"/>
          <a:stretch/>
        </p:blipFill>
        <p:spPr>
          <a:xfrm>
            <a:off x="53266" y="2250653"/>
            <a:ext cx="12085468" cy="2778547"/>
          </a:xfrm>
          <a:prstGeom prst="rect">
            <a:avLst/>
          </a:prstGeom>
        </p:spPr>
      </p:pic>
      <p:sp>
        <p:nvSpPr>
          <p:cNvPr id="11" name="Content Placeholder 4">
            <a:extLst>
              <a:ext uri="{FF2B5EF4-FFF2-40B4-BE49-F238E27FC236}">
                <a16:creationId xmlns:a16="http://schemas.microsoft.com/office/drawing/2014/main" id="{5323E7B4-3985-49FF-A715-E9ED558A917D}"/>
              </a:ext>
            </a:extLst>
          </p:cNvPr>
          <p:cNvSpPr>
            <a:spLocks noGrp="1"/>
          </p:cNvSpPr>
          <p:nvPr>
            <p:ph idx="1"/>
          </p:nvPr>
        </p:nvSpPr>
        <p:spPr>
          <a:xfrm>
            <a:off x="248575" y="724427"/>
            <a:ext cx="3568823" cy="3454523"/>
          </a:xfrm>
        </p:spPr>
        <p:txBody>
          <a:bodyPr/>
          <a:lstStyle/>
          <a:p>
            <a:pPr marL="0" indent="0">
              <a:spcBef>
                <a:spcPct val="20000"/>
              </a:spcBef>
              <a:buNone/>
            </a:pPr>
            <a:r>
              <a:rPr lang="en-US" altLang="en-US" sz="3200" dirty="0">
                <a:latin typeface="Gill Sans MT" panose="020B0502020104020203" pitchFamily="34" charset="0"/>
              </a:rPr>
              <a:t>Scrape sediment manually from the bottom of facility</a:t>
            </a:r>
          </a:p>
          <a:p>
            <a:pPr>
              <a:spcBef>
                <a:spcPct val="20000"/>
              </a:spcBef>
              <a:buFontTx/>
              <a:buChar char="•"/>
            </a:pPr>
            <a:endParaRPr lang="en-US" altLang="en-US" sz="3200" dirty="0">
              <a:latin typeface="Gill Sans MT" panose="020B0502020104020203" pitchFamily="34" charset="0"/>
            </a:endParaRPr>
          </a:p>
        </p:txBody>
      </p:sp>
      <p:sp>
        <p:nvSpPr>
          <p:cNvPr id="12" name="Content Placeholder 4">
            <a:extLst>
              <a:ext uri="{FF2B5EF4-FFF2-40B4-BE49-F238E27FC236}">
                <a16:creationId xmlns:a16="http://schemas.microsoft.com/office/drawing/2014/main" id="{F07B5BFF-2A84-4199-B1E7-DCE8DBFF52DD}"/>
              </a:ext>
            </a:extLst>
          </p:cNvPr>
          <p:cNvSpPr txBox="1">
            <a:spLocks/>
          </p:cNvSpPr>
          <p:nvPr/>
        </p:nvSpPr>
        <p:spPr>
          <a:xfrm>
            <a:off x="4314548" y="150131"/>
            <a:ext cx="3866066" cy="277854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Font typeface="Arial" panose="020B0604020202020204" pitchFamily="34" charset="0"/>
              <a:buNone/>
            </a:pPr>
            <a:r>
              <a:rPr lang="en-US" altLang="en-US" sz="3200" dirty="0">
                <a:latin typeface="Gill Sans MT" panose="020B0502020104020203" pitchFamily="34" charset="0"/>
              </a:rPr>
              <a:t>Put sediment in a bucket/wheel barrow and dispose in regular trash (not yard waste)</a:t>
            </a:r>
          </a:p>
          <a:p>
            <a:pPr>
              <a:spcBef>
                <a:spcPct val="20000"/>
              </a:spcBef>
              <a:buFontTx/>
              <a:buChar char="•"/>
            </a:pPr>
            <a:endParaRPr lang="en-US" altLang="en-US" sz="3200" dirty="0">
              <a:latin typeface="Gill Sans MT" panose="020B0502020104020203" pitchFamily="34" charset="0"/>
            </a:endParaRPr>
          </a:p>
        </p:txBody>
      </p:sp>
      <p:sp>
        <p:nvSpPr>
          <p:cNvPr id="14" name="Content Placeholder 4">
            <a:extLst>
              <a:ext uri="{FF2B5EF4-FFF2-40B4-BE49-F238E27FC236}">
                <a16:creationId xmlns:a16="http://schemas.microsoft.com/office/drawing/2014/main" id="{CDE2CED0-219F-4FA3-BAD6-03413E61AA5F}"/>
              </a:ext>
            </a:extLst>
          </p:cNvPr>
          <p:cNvSpPr txBox="1">
            <a:spLocks/>
          </p:cNvSpPr>
          <p:nvPr/>
        </p:nvSpPr>
        <p:spPr>
          <a:xfrm>
            <a:off x="8460420" y="1201416"/>
            <a:ext cx="3648722" cy="345452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Font typeface="Arial" panose="020B0604020202020204" pitchFamily="34" charset="0"/>
              <a:buNone/>
            </a:pPr>
            <a:r>
              <a:rPr lang="en-US" altLang="en-US" sz="3200" dirty="0">
                <a:latin typeface="Gill Sans MT" panose="020B0502020104020203" pitchFamily="34" charset="0"/>
              </a:rPr>
              <a:t>Loosen soil surface with a rake</a:t>
            </a:r>
          </a:p>
          <a:p>
            <a:pPr>
              <a:spcBef>
                <a:spcPct val="20000"/>
              </a:spcBef>
              <a:buFontTx/>
              <a:buChar char="•"/>
            </a:pPr>
            <a:endParaRPr lang="en-US" altLang="en-US" sz="3200" dirty="0">
              <a:latin typeface="Gill Sans MT" panose="020B0502020104020203" pitchFamily="34" charset="0"/>
            </a:endParaRPr>
          </a:p>
        </p:txBody>
      </p:sp>
      <p:sp>
        <p:nvSpPr>
          <p:cNvPr id="16" name="Content Placeholder 4">
            <a:extLst>
              <a:ext uri="{FF2B5EF4-FFF2-40B4-BE49-F238E27FC236}">
                <a16:creationId xmlns:a16="http://schemas.microsoft.com/office/drawing/2014/main" id="{8F526FFD-207D-41CE-B32C-8C60FEE9A5E0}"/>
              </a:ext>
            </a:extLst>
          </p:cNvPr>
          <p:cNvSpPr txBox="1">
            <a:spLocks/>
          </p:cNvSpPr>
          <p:nvPr/>
        </p:nvSpPr>
        <p:spPr>
          <a:xfrm>
            <a:off x="248575" y="5029200"/>
            <a:ext cx="11860567" cy="345452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Font typeface="Arial" panose="020B0604020202020204" pitchFamily="34" charset="0"/>
              <a:buNone/>
            </a:pPr>
            <a:r>
              <a:rPr lang="en-US" altLang="en-US" sz="2400" dirty="0">
                <a:latin typeface="Gill Sans MT" panose="020B0502020104020203" pitchFamily="34" charset="0"/>
              </a:rPr>
              <a:t>Sediment removal should occur during the dry season.  If sediment is wet it needs to be dewatered before disposal.  Do not drain wet sediment outside the facility (pollutants will enter the SD!)</a:t>
            </a:r>
          </a:p>
          <a:p>
            <a:pPr>
              <a:spcBef>
                <a:spcPct val="20000"/>
              </a:spcBef>
              <a:buFontTx/>
              <a:buChar char="•"/>
            </a:pPr>
            <a:endParaRPr lang="en-US" altLang="en-US" sz="2400" dirty="0">
              <a:latin typeface="Gill Sans MT" panose="020B0502020104020203" pitchFamily="34" charset="0"/>
            </a:endParaRPr>
          </a:p>
        </p:txBody>
      </p:sp>
    </p:spTree>
    <p:extLst>
      <p:ext uri="{BB962C8B-B14F-4D97-AF65-F5344CB8AC3E}">
        <p14:creationId xmlns:p14="http://schemas.microsoft.com/office/powerpoint/2010/main" val="46795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95CB-1BED-45A2-9FB4-B6DA7E4FC1EA}"/>
              </a:ext>
            </a:extLst>
          </p:cNvPr>
          <p:cNvSpPr>
            <a:spLocks noGrp="1"/>
          </p:cNvSpPr>
          <p:nvPr>
            <p:ph type="title"/>
          </p:nvPr>
        </p:nvSpPr>
        <p:spPr/>
        <p:txBody>
          <a:bodyPr/>
          <a:lstStyle/>
          <a:p>
            <a:r>
              <a:rPr lang="en-US" dirty="0"/>
              <a:t>When to remove Plants</a:t>
            </a:r>
          </a:p>
        </p:txBody>
      </p:sp>
      <p:sp>
        <p:nvSpPr>
          <p:cNvPr id="3" name="Content Placeholder 2">
            <a:extLst>
              <a:ext uri="{FF2B5EF4-FFF2-40B4-BE49-F238E27FC236}">
                <a16:creationId xmlns:a16="http://schemas.microsoft.com/office/drawing/2014/main" id="{3897A6B6-0ED4-413F-9548-88A6367E3BBB}"/>
              </a:ext>
            </a:extLst>
          </p:cNvPr>
          <p:cNvSpPr>
            <a:spLocks noGrp="1"/>
          </p:cNvSpPr>
          <p:nvPr>
            <p:ph idx="1"/>
          </p:nvPr>
        </p:nvSpPr>
        <p:spPr/>
        <p:txBody>
          <a:bodyPr/>
          <a:lstStyle/>
          <a:p>
            <a:r>
              <a:rPr lang="en-US" sz="2400" dirty="0"/>
              <a:t>Blocking inlets</a:t>
            </a:r>
          </a:p>
          <a:p>
            <a:r>
              <a:rPr lang="en-US" sz="2400" dirty="0"/>
              <a:t>Dead</a:t>
            </a:r>
          </a:p>
          <a:p>
            <a:r>
              <a:rPr lang="en-US" sz="2400" dirty="0"/>
              <a:t>Invasive weeds</a:t>
            </a:r>
          </a:p>
          <a:p>
            <a:r>
              <a:rPr lang="en-US" sz="2400" dirty="0"/>
              <a:t>Otherwise weeding is an aesthetic issue not a functional problem</a:t>
            </a:r>
          </a:p>
        </p:txBody>
      </p:sp>
      <p:sp>
        <p:nvSpPr>
          <p:cNvPr id="4" name="Slide Number Placeholder 3">
            <a:extLst>
              <a:ext uri="{FF2B5EF4-FFF2-40B4-BE49-F238E27FC236}">
                <a16:creationId xmlns:a16="http://schemas.microsoft.com/office/drawing/2014/main" id="{20F4CDA8-F9FA-4155-AAC8-4620CA5CBBC3}"/>
              </a:ext>
            </a:extLst>
          </p:cNvPr>
          <p:cNvSpPr>
            <a:spLocks noGrp="1"/>
          </p:cNvSpPr>
          <p:nvPr>
            <p:ph type="sldNum" sz="quarter" idx="12"/>
          </p:nvPr>
        </p:nvSpPr>
        <p:spPr/>
        <p:txBody>
          <a:bodyPr/>
          <a:lstStyle/>
          <a:p>
            <a:fld id="{48BB047D-A6CD-43AB-96F0-683C726B586B}" type="slidenum">
              <a:rPr lang="en-IN" smtClean="0"/>
              <a:pPr/>
              <a:t>6</a:t>
            </a:fld>
            <a:endParaRPr lang="en-IN" dirty="0"/>
          </a:p>
        </p:txBody>
      </p:sp>
      <p:pic>
        <p:nvPicPr>
          <p:cNvPr id="8" name="Picture Placeholder 7">
            <a:extLst>
              <a:ext uri="{FF2B5EF4-FFF2-40B4-BE49-F238E27FC236}">
                <a16:creationId xmlns:a16="http://schemas.microsoft.com/office/drawing/2014/main" id="{1009E6D9-B8B2-4367-8FD8-88116E05F1E1}"/>
              </a:ext>
            </a:extLst>
          </p:cNvPr>
          <p:cNvPicPr>
            <a:picLocks noGrp="1" noChangeAspect="1"/>
          </p:cNvPicPr>
          <p:nvPr>
            <p:ph type="pic" sz="quarter" idx="15"/>
          </p:nvPr>
        </p:nvPicPr>
        <p:blipFill>
          <a:blip r:embed="rId2"/>
          <a:srcRect l="7096" r="7096"/>
          <a:stretch>
            <a:fillRect/>
          </a:stretch>
        </p:blipFill>
        <p:spPr>
          <a:xfrm rot="5400000">
            <a:off x="93663" y="376238"/>
            <a:ext cx="5961062" cy="5210175"/>
          </a:xfrm>
        </p:spPr>
      </p:pic>
    </p:spTree>
    <p:extLst>
      <p:ext uri="{BB962C8B-B14F-4D97-AF65-F5344CB8AC3E}">
        <p14:creationId xmlns:p14="http://schemas.microsoft.com/office/powerpoint/2010/main" val="420833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C0A42-6D1B-4B6E-959B-1609A38258E9}"/>
              </a:ext>
            </a:extLst>
          </p:cNvPr>
          <p:cNvSpPr>
            <a:spLocks noGrp="1"/>
          </p:cNvSpPr>
          <p:nvPr>
            <p:ph type="title"/>
          </p:nvPr>
        </p:nvSpPr>
        <p:spPr/>
        <p:txBody>
          <a:bodyPr/>
          <a:lstStyle/>
          <a:p>
            <a:r>
              <a:rPr lang="en-US" dirty="0"/>
              <a:t>Bioretention weeding</a:t>
            </a:r>
            <a:endParaRPr lang="en-IN" dirty="0"/>
          </a:p>
        </p:txBody>
      </p:sp>
      <p:sp>
        <p:nvSpPr>
          <p:cNvPr id="5" name="Content Placeholder 4">
            <a:extLst>
              <a:ext uri="{FF2B5EF4-FFF2-40B4-BE49-F238E27FC236}">
                <a16:creationId xmlns:a16="http://schemas.microsoft.com/office/drawing/2014/main" id="{BDE42C9A-B4DC-4A46-A073-8421E387B2B7}"/>
              </a:ext>
            </a:extLst>
          </p:cNvPr>
          <p:cNvSpPr>
            <a:spLocks noGrp="1"/>
          </p:cNvSpPr>
          <p:nvPr>
            <p:ph idx="1"/>
          </p:nvPr>
        </p:nvSpPr>
        <p:spPr>
          <a:xfrm>
            <a:off x="5573486" y="2409596"/>
            <a:ext cx="6466114" cy="3454523"/>
          </a:xfrm>
        </p:spPr>
        <p:txBody>
          <a:bodyPr/>
          <a:lstStyle/>
          <a:p>
            <a:pPr>
              <a:spcBef>
                <a:spcPct val="20000"/>
              </a:spcBef>
              <a:buFontTx/>
              <a:buChar char="•"/>
            </a:pPr>
            <a:r>
              <a:rPr lang="en-US" altLang="en-US" sz="2800" dirty="0">
                <a:latin typeface="Gill Sans MT" panose="020B0502020104020203" pitchFamily="34" charset="0"/>
              </a:rPr>
              <a:t>Use rock mulch to suppress (no plastic)</a:t>
            </a:r>
          </a:p>
          <a:p>
            <a:pPr>
              <a:spcBef>
                <a:spcPct val="20000"/>
              </a:spcBef>
              <a:buFontTx/>
              <a:buChar char="•"/>
            </a:pPr>
            <a:r>
              <a:rPr lang="en-US" altLang="en-US" sz="2800" dirty="0">
                <a:latin typeface="Gill Sans MT" panose="020B0502020104020203" pitchFamily="34" charset="0"/>
              </a:rPr>
              <a:t>Use Integrated Pest Management (IPM) techniques</a:t>
            </a:r>
          </a:p>
          <a:p>
            <a:pPr>
              <a:spcBef>
                <a:spcPct val="20000"/>
              </a:spcBef>
              <a:buFontTx/>
              <a:buChar char="•"/>
            </a:pPr>
            <a:r>
              <a:rPr lang="en-US" altLang="en-US" sz="2800" dirty="0">
                <a:latin typeface="Gill Sans MT" panose="020B0502020104020203" pitchFamily="34" charset="0"/>
              </a:rPr>
              <a:t>Do not use herbicide/pesticide</a:t>
            </a:r>
          </a:p>
          <a:p>
            <a:pPr>
              <a:spcBef>
                <a:spcPct val="20000"/>
              </a:spcBef>
              <a:buFontTx/>
              <a:buChar char="•"/>
            </a:pPr>
            <a:r>
              <a:rPr lang="en-US" altLang="en-US" sz="2800" dirty="0">
                <a:latin typeface="Gill Sans MT" panose="020B0502020104020203" pitchFamily="34" charset="0"/>
              </a:rPr>
              <a:t>Remove entire plant by hand/digging</a:t>
            </a:r>
          </a:p>
          <a:p>
            <a:pPr>
              <a:spcBef>
                <a:spcPct val="20000"/>
              </a:spcBef>
              <a:buFontTx/>
              <a:buChar char="•"/>
            </a:pPr>
            <a:r>
              <a:rPr lang="en-US" altLang="en-US" sz="2800" dirty="0">
                <a:latin typeface="Gill Sans MT" panose="020B0502020104020203" pitchFamily="34" charset="0"/>
              </a:rPr>
              <a:t>Dispose in </a:t>
            </a:r>
            <a:r>
              <a:rPr lang="en-US" altLang="en-US" sz="2800" dirty="0" err="1">
                <a:latin typeface="Gill Sans MT" panose="020B0502020104020203" pitchFamily="34" charset="0"/>
              </a:rPr>
              <a:t>greenwaste</a:t>
            </a:r>
            <a:r>
              <a:rPr lang="en-US" altLang="en-US" sz="2800" dirty="0">
                <a:latin typeface="Gill Sans MT" panose="020B0502020104020203" pitchFamily="34" charset="0"/>
              </a:rPr>
              <a:t> or facility that is composting on industrial scale</a:t>
            </a:r>
          </a:p>
        </p:txBody>
      </p:sp>
      <p:sp>
        <p:nvSpPr>
          <p:cNvPr id="8" name="Slide Number Placeholder 7">
            <a:extLst>
              <a:ext uri="{FF2B5EF4-FFF2-40B4-BE49-F238E27FC236}">
                <a16:creationId xmlns:a16="http://schemas.microsoft.com/office/drawing/2014/main" id="{D2888EF7-DDB5-41D0-A1B0-B012ABC94D85}"/>
              </a:ext>
            </a:extLst>
          </p:cNvPr>
          <p:cNvSpPr>
            <a:spLocks noGrp="1"/>
          </p:cNvSpPr>
          <p:nvPr>
            <p:ph type="sldNum" sz="quarter" idx="12"/>
          </p:nvPr>
        </p:nvSpPr>
        <p:spPr/>
        <p:txBody>
          <a:bodyPr/>
          <a:lstStyle/>
          <a:p>
            <a:fld id="{48BB047D-A6CD-43AB-96F0-683C726B586B}" type="slidenum">
              <a:rPr lang="en-IN" smtClean="0"/>
              <a:pPr/>
              <a:t>7</a:t>
            </a:fld>
            <a:endParaRPr lang="en-IN" dirty="0"/>
          </a:p>
        </p:txBody>
      </p:sp>
      <p:pic>
        <p:nvPicPr>
          <p:cNvPr id="3074" name="Picture 2" descr="Image result for reed canary grass">
            <a:extLst>
              <a:ext uri="{FF2B5EF4-FFF2-40B4-BE49-F238E27FC236}">
                <a16:creationId xmlns:a16="http://schemas.microsoft.com/office/drawing/2014/main" id="{4E6A03F5-72E3-45F5-9596-C3D2DE343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94857" cy="35910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ampas grass">
            <a:extLst>
              <a:ext uri="{FF2B5EF4-FFF2-40B4-BE49-F238E27FC236}">
                <a16:creationId xmlns:a16="http://schemas.microsoft.com/office/drawing/2014/main" id="{1A0C96E3-9F15-4126-A2AB-6C2BB7B55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5443"/>
            <a:ext cx="3810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ilanthus altissima">
            <a:extLst>
              <a:ext uri="{FF2B5EF4-FFF2-40B4-BE49-F238E27FC236}">
                <a16:creationId xmlns:a16="http://schemas.microsoft.com/office/drawing/2014/main" id="{916C6558-3633-439C-A7BD-C4B389729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556000"/>
            <a:ext cx="49530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scotch broom">
            <a:extLst>
              <a:ext uri="{FF2B5EF4-FFF2-40B4-BE49-F238E27FC236}">
                <a16:creationId xmlns:a16="http://schemas.microsoft.com/office/drawing/2014/main" id="{220C5A95-0257-4904-B964-E0C168C526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556000"/>
            <a:ext cx="24765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63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22C0-3CE1-4FA1-9604-2CFDBC95D0D2}"/>
              </a:ext>
            </a:extLst>
          </p:cNvPr>
          <p:cNvSpPr>
            <a:spLocks noGrp="1"/>
          </p:cNvSpPr>
          <p:nvPr>
            <p:ph type="title"/>
          </p:nvPr>
        </p:nvSpPr>
        <p:spPr/>
        <p:txBody>
          <a:bodyPr/>
          <a:lstStyle/>
          <a:p>
            <a:r>
              <a:rPr lang="en-US" dirty="0"/>
              <a:t>Bioretention pruning</a:t>
            </a:r>
            <a:endParaRPr lang="en-IN" dirty="0"/>
          </a:p>
        </p:txBody>
      </p:sp>
      <p:sp>
        <p:nvSpPr>
          <p:cNvPr id="3" name="Content Placeholder 2">
            <a:extLst>
              <a:ext uri="{FF2B5EF4-FFF2-40B4-BE49-F238E27FC236}">
                <a16:creationId xmlns:a16="http://schemas.microsoft.com/office/drawing/2014/main" id="{3E9BC3F2-B4B0-476E-B1B8-BF10CC2FF5AD}"/>
              </a:ext>
            </a:extLst>
          </p:cNvPr>
          <p:cNvSpPr>
            <a:spLocks noGrp="1"/>
          </p:cNvSpPr>
          <p:nvPr>
            <p:ph idx="1"/>
          </p:nvPr>
        </p:nvSpPr>
        <p:spPr>
          <a:xfrm>
            <a:off x="363416" y="2506662"/>
            <a:ext cx="5193322" cy="3454523"/>
          </a:xfrm>
        </p:spPr>
        <p:txBody>
          <a:bodyPr/>
          <a:lstStyle/>
          <a:p>
            <a:pPr>
              <a:spcBef>
                <a:spcPct val="20000"/>
              </a:spcBef>
            </a:pPr>
            <a:r>
              <a:rPr lang="en-US" altLang="en-US" sz="3200" dirty="0">
                <a:latin typeface="Gill Sans MT" panose="020B0502020104020203" pitchFamily="34" charset="0"/>
              </a:rPr>
              <a:t>Maintain lines of sight</a:t>
            </a:r>
          </a:p>
          <a:p>
            <a:pPr>
              <a:spcBef>
                <a:spcPct val="20000"/>
              </a:spcBef>
            </a:pPr>
            <a:r>
              <a:rPr lang="en-US" altLang="en-US" sz="3200" dirty="0">
                <a:latin typeface="Gill Sans MT" panose="020B0502020104020203" pitchFamily="34" charset="0"/>
              </a:rPr>
              <a:t>Allow sunlight in to kill pathogens</a:t>
            </a:r>
          </a:p>
          <a:p>
            <a:pPr>
              <a:spcBef>
                <a:spcPct val="20000"/>
              </a:spcBef>
            </a:pPr>
            <a:r>
              <a:rPr lang="en-US" altLang="en-US" sz="3200" dirty="0">
                <a:latin typeface="Gill Sans MT" panose="020B0502020104020203" pitchFamily="34" charset="0"/>
              </a:rPr>
              <a:t>Facilitate trash pick-up</a:t>
            </a:r>
          </a:p>
          <a:p>
            <a:pPr>
              <a:spcBef>
                <a:spcPct val="20000"/>
              </a:spcBef>
            </a:pPr>
            <a:r>
              <a:rPr lang="en-US" altLang="en-US" sz="3200" dirty="0">
                <a:latin typeface="Gill Sans MT" panose="020B0502020104020203" pitchFamily="34" charset="0"/>
              </a:rPr>
              <a:t>Safety issues</a:t>
            </a:r>
          </a:p>
          <a:p>
            <a:pPr>
              <a:spcBef>
                <a:spcPct val="20000"/>
              </a:spcBef>
            </a:pPr>
            <a:r>
              <a:rPr lang="en-US" altLang="en-US" sz="3200" dirty="0">
                <a:latin typeface="Gill Sans MT" panose="020B0502020104020203" pitchFamily="34" charset="0"/>
              </a:rPr>
              <a:t>Dispose in green waste bins</a:t>
            </a:r>
          </a:p>
          <a:p>
            <a:pPr marL="0" indent="0">
              <a:spcBef>
                <a:spcPct val="20000"/>
              </a:spcBef>
              <a:buNone/>
            </a:pPr>
            <a:endParaRPr lang="en-US" altLang="en-US" sz="3200" dirty="0">
              <a:latin typeface="Gill Sans MT" panose="020B0502020104020203" pitchFamily="34" charset="0"/>
            </a:endParaRPr>
          </a:p>
        </p:txBody>
      </p:sp>
      <p:sp>
        <p:nvSpPr>
          <p:cNvPr id="4" name="Slide Number Placeholder 3">
            <a:extLst>
              <a:ext uri="{FF2B5EF4-FFF2-40B4-BE49-F238E27FC236}">
                <a16:creationId xmlns:a16="http://schemas.microsoft.com/office/drawing/2014/main" id="{63354ADE-29EB-4797-9A6F-40ABDA20E7A6}"/>
              </a:ext>
            </a:extLst>
          </p:cNvPr>
          <p:cNvSpPr>
            <a:spLocks noGrp="1"/>
          </p:cNvSpPr>
          <p:nvPr>
            <p:ph type="sldNum" sz="quarter" idx="12"/>
          </p:nvPr>
        </p:nvSpPr>
        <p:spPr/>
        <p:txBody>
          <a:bodyPr/>
          <a:lstStyle/>
          <a:p>
            <a:fld id="{48BB047D-A6CD-43AB-96F0-683C726B586B}" type="slidenum">
              <a:rPr lang="en-IN" smtClean="0"/>
              <a:pPr/>
              <a:t>8</a:t>
            </a:fld>
            <a:endParaRPr lang="en-IN" dirty="0"/>
          </a:p>
        </p:txBody>
      </p:sp>
      <p:pic>
        <p:nvPicPr>
          <p:cNvPr id="4098" name="Picture 2" descr="Image result for pruning native plants">
            <a:extLst>
              <a:ext uri="{FF2B5EF4-FFF2-40B4-BE49-F238E27FC236}">
                <a16:creationId xmlns:a16="http://schemas.microsoft.com/office/drawing/2014/main" id="{06E24088-0801-4F55-B1D7-A8214D844D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04"/>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1441"/>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_03_CA - v5" id="{676C8139-D340-432F-9674-2FA823DFFDED}" vid="{F880323A-559C-41C8-8579-8950CC3EC8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EF0C872-40F0-4E6E-990F-D5B14C42200B}">
  <ds:schemaRefs>
    <ds:schemaRef ds:uri="http://schemas.microsoft.com/sharepoint/v3/contenttype/forms"/>
  </ds:schemaRefs>
</ds:datastoreItem>
</file>

<file path=customXml/itemProps2.xml><?xml version="1.0" encoding="utf-8"?>
<ds:datastoreItem xmlns:ds="http://schemas.openxmlformats.org/officeDocument/2006/customXml" ds:itemID="{C0AAAE00-6035-4595-9AF7-D4D31844E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88AAE1-610C-4AC3-8008-2C517A489104}">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Widescreen</PresentationFormat>
  <Paragraphs>58</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Office Theme</vt:lpstr>
      <vt:lpstr>Debris Removal and Weeding</vt:lpstr>
      <vt:lpstr>Trash</vt:lpstr>
      <vt:lpstr>True or False: </vt:lpstr>
      <vt:lpstr>Sediment</vt:lpstr>
      <vt:lpstr>PowerPoint Presentation</vt:lpstr>
      <vt:lpstr>When to remove Plants</vt:lpstr>
      <vt:lpstr>Bioretention weeding</vt:lpstr>
      <vt:lpstr>Bioretention pruning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2019-03-04T20:33:18Z</dcterms:created>
  <dcterms:modified xsi:type="dcterms:W3CDTF">2019-03-17T21:33:42Z</dcterms:modified>
</cp:coreProperties>
</file>