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308" r:id="rId4"/>
    <p:sldId id="309" r:id="rId5"/>
    <p:sldId id="310" r:id="rId6"/>
    <p:sldId id="316" r:id="rId7"/>
    <p:sldId id="313" r:id="rId8"/>
    <p:sldId id="317" r:id="rId9"/>
    <p:sldId id="318" r:id="rId10"/>
    <p:sldId id="319" r:id="rId11"/>
    <p:sldId id="314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5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3" autoAdjust="0"/>
  </p:normalViewPr>
  <p:slideViewPr>
    <p:cSldViewPr>
      <p:cViewPr>
        <p:scale>
          <a:sx n="75" d="100"/>
          <a:sy n="75" d="100"/>
        </p:scale>
        <p:origin x="-88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4298-C4F6-4F0A-A4AA-27860D565710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786E-F82E-4AC9-AFE9-1C9C67C0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BF6FA-E526-4F0A-BF95-2719BFC17DFF}" type="slidenum">
              <a:rPr lang="en-US"/>
              <a:pPr/>
              <a:t>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362BF-82A2-4BF8-ADD4-0546577439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362BF-82A2-4BF8-ADD4-05465774393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362BF-82A2-4BF8-ADD4-05465774393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943600"/>
            <a:ext cx="939800" cy="6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 hasCustomPrompt="1"/>
          </p:nvPr>
        </p:nvSpPr>
        <p:spPr>
          <a:xfrm>
            <a:off x="533400" y="1371600"/>
            <a:ext cx="8229600" cy="5105400"/>
          </a:xfrm>
        </p:spPr>
        <p:txBody>
          <a:bodyPr/>
          <a:lstStyle>
            <a:lvl1pPr marL="636905" indent="-514350" algn="l" rtl="0" eaLnBrk="1" latinLnBrk="0" hangingPunct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S"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kumimoji="0" lang="en-US" sz="2400" kern="1200" baseline="0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kumimoji="0"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defRPr>
            </a:lvl3pPr>
          </a:lstStyle>
          <a:p>
            <a:pPr marL="519430" lvl="0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smtClean="0"/>
              <a:t>First level</a:t>
            </a:r>
          </a:p>
          <a:p>
            <a:pPr marL="682625" lvl="2" indent="-277813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Second level</a:t>
            </a:r>
          </a:p>
          <a:p>
            <a:pPr marL="1128395" lvl="2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4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943600"/>
            <a:ext cx="939800" cy="6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019800"/>
            <a:ext cx="939800" cy="6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96875" lvl="0" indent="-396875" algn="l" rtl="0" eaLnBrk="1" latinLnBrk="0" hangingPunct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kumimoji="0" lang="en-US" dirty="0" smtClean="0"/>
              <a:t>Click to edit Master text styles</a:t>
            </a:r>
          </a:p>
          <a:p>
            <a:pPr marL="762635" lvl="1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</a:pPr>
            <a:r>
              <a:rPr kumimoji="0" lang="en-US" dirty="0" smtClean="0"/>
              <a:t>Second level</a:t>
            </a:r>
          </a:p>
          <a:p>
            <a:pPr marL="1128395" lvl="2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</a:pPr>
            <a:r>
              <a:rPr kumimoji="0" lang="en-US" dirty="0" smtClean="0"/>
              <a:t>Third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4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bg2">
              <a:lumMod val="20000"/>
              <a:lumOff val="80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lang="en-US" sz="2400" kern="1200" dirty="0" smtClean="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lang="en-US" sz="2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DD00-D72D-4826-AAE2-3F4F35A15E64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Bookman Old Style" pitchFamily="18" charset="0"/>
              </a:rPr>
              <a:t>for </a:t>
            </a:r>
            <a:r>
              <a:rPr lang="en-US" sz="3200" b="1" dirty="0" err="1" smtClean="0">
                <a:solidFill>
                  <a:schemeClr val="tx1">
                    <a:lumMod val="85000"/>
                  </a:schemeClr>
                </a:solidFill>
                <a:latin typeface="Bookman Old Style" pitchFamily="18" charset="0"/>
              </a:rPr>
              <a:t>Bioretention</a:t>
            </a: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Bookman Old Style" pitchFamily="18" charset="0"/>
              </a:rPr>
              <a:t> Facilities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Grading &amp; Drainage Design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Dan Cloak </a:t>
            </a:r>
            <a:br>
              <a:rPr lang="en-US" dirty="0" smtClean="0">
                <a:solidFill>
                  <a:schemeClr val="tx2"/>
                </a:solidFill>
                <a:latin typeface="+mj-lt"/>
              </a:rPr>
            </a:br>
            <a:r>
              <a:rPr lang="en-US" dirty="0" smtClean="0">
                <a:solidFill>
                  <a:schemeClr val="tx2"/>
                </a:solidFill>
                <a:latin typeface="+mj-lt"/>
              </a:rPr>
              <a:t>Environmental Consulting</a:t>
            </a:r>
            <a:br>
              <a:rPr lang="en-US" dirty="0" smtClean="0">
                <a:solidFill>
                  <a:schemeClr val="tx2"/>
                </a:solidFill>
                <a:latin typeface="+mj-lt"/>
              </a:rPr>
            </a:br>
            <a:r>
              <a:rPr lang="en-US" dirty="0" smtClean="0">
                <a:solidFill>
                  <a:schemeClr val="tx2"/>
                </a:solidFill>
              </a:rPr>
              <a:t>May 23,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105400"/>
          </a:xfrm>
        </p:spPr>
        <p:txBody>
          <a:bodyPr>
            <a:noAutofit/>
          </a:bodyPr>
          <a:lstStyle/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Use </a:t>
            </a:r>
            <a:r>
              <a:rPr lang="en-US" dirty="0"/>
              <a:t>the head from roof leaders to move roof </a:t>
            </a:r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Tightline</a:t>
            </a:r>
            <a:r>
              <a:rPr lang="en-US" dirty="0" smtClean="0"/>
              <a:t> Roof Leaders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799"/>
            <a:ext cx="5410200" cy="404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105400"/>
          </a:xfrm>
        </p:spPr>
        <p:txBody>
          <a:bodyPr>
            <a:noAutofit/>
          </a:bodyPr>
          <a:lstStyle/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800" dirty="0" smtClean="0"/>
              <a:t>Avoid conflicts </a:t>
            </a:r>
            <a:r>
              <a:rPr lang="en-US" sz="2800" dirty="0"/>
              <a:t>with existing underground </a:t>
            </a:r>
            <a:r>
              <a:rPr lang="en-US" sz="2800" dirty="0" smtClean="0"/>
              <a:t>utilities</a:t>
            </a:r>
          </a:p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800" dirty="0" smtClean="0"/>
              <a:t>Avoid conflicts with newly installed utilities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Utility Conflicts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\\11Z\Data\Projects\CCCWP\IMP Pictures\2011-05-21\IMG_3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99" y="1676400"/>
            <a:ext cx="5079591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105400"/>
          </a:xfrm>
        </p:spPr>
        <p:txBody>
          <a:bodyPr>
            <a:noAutofit/>
          </a:bodyPr>
          <a:lstStyle/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400" dirty="0" smtClean="0"/>
              <a:t>Consider drainage early in the design process</a:t>
            </a:r>
          </a:p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400" dirty="0" smtClean="0"/>
              <a:t>Find suitable sites for </a:t>
            </a:r>
            <a:r>
              <a:rPr lang="en-US" sz="2400" dirty="0" err="1" smtClean="0"/>
              <a:t>bioretention</a:t>
            </a:r>
            <a:endParaRPr lang="en-US" sz="2400" dirty="0" smtClean="0"/>
          </a:p>
          <a:p>
            <a:pPr marL="396875" lvl="2" indent="-396875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Use </a:t>
            </a:r>
            <a:r>
              <a:rPr lang="en-US" dirty="0"/>
              <a:t>roof plans and grading/paving plans to analyze and display drainage management areas</a:t>
            </a:r>
          </a:p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400" dirty="0" smtClean="0"/>
              <a:t>Distribute </a:t>
            </a:r>
            <a:r>
              <a:rPr lang="en-US" sz="2400" dirty="0" err="1" smtClean="0"/>
              <a:t>bioretention</a:t>
            </a:r>
            <a:r>
              <a:rPr lang="en-US" sz="2400" dirty="0" smtClean="0"/>
              <a:t> through the site</a:t>
            </a:r>
          </a:p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400" dirty="0" smtClean="0"/>
              <a:t>Grade to distribute drainage to among inlets</a:t>
            </a:r>
          </a:p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Use </a:t>
            </a:r>
            <a:r>
              <a:rPr lang="en-US" dirty="0"/>
              <a:t>the head from roof leaders to move roof runoff</a:t>
            </a:r>
          </a:p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Avoid utility conflicts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Drainage Early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6" descr="commercialstartea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05000"/>
            <a:ext cx="2971800" cy="2528888"/>
          </a:xfrm>
          <a:prstGeom prst="rect">
            <a:avLst/>
          </a:prstGeom>
          <a:noFill/>
        </p:spPr>
      </p:pic>
      <p:pic>
        <p:nvPicPr>
          <p:cNvPr id="5" name="Picture 15" descr="largelotsub-warm-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10000" y="3276600"/>
            <a:ext cx="4953000" cy="245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105400"/>
          </a:xfrm>
        </p:spPr>
        <p:txBody>
          <a:bodyPr>
            <a:noAutofit/>
          </a:bodyPr>
          <a:lstStyle/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400" dirty="0" smtClean="0"/>
              <a:t>Find suitable sites for </a:t>
            </a:r>
            <a:r>
              <a:rPr lang="en-US" sz="2400" dirty="0" err="1" smtClean="0"/>
              <a:t>bioretention</a:t>
            </a:r>
            <a:endParaRPr lang="en-US" sz="2400" dirty="0" smtClean="0"/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000" dirty="0" err="1"/>
              <a:t>Downgradient</a:t>
            </a:r>
            <a:endParaRPr lang="en-US" sz="2000" dirty="0"/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000" dirty="0"/>
              <a:t>Unbuildable </a:t>
            </a:r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000" dirty="0" smtClean="0"/>
              <a:t>Aesthetic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Suitable Sites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8" descr="hiddencr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52800"/>
            <a:ext cx="2971800" cy="32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" y="1684338"/>
            <a:ext cx="8994775" cy="4968875"/>
          </a:xfrm>
          <a:noFill/>
          <a:ln/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and Grading Plans</a:t>
            </a:r>
            <a:endParaRPr lang="en-US" dirty="0"/>
          </a:p>
        </p:txBody>
      </p:sp>
      <p:sp>
        <p:nvSpPr>
          <p:cNvPr id="320516" name="Freeform 4"/>
          <p:cNvSpPr>
            <a:spLocks/>
          </p:cNvSpPr>
          <p:nvPr/>
        </p:nvSpPr>
        <p:spPr bwMode="auto">
          <a:xfrm>
            <a:off x="3017838" y="2444750"/>
            <a:ext cx="5257800" cy="3521075"/>
          </a:xfrm>
          <a:custGeom>
            <a:avLst/>
            <a:gdLst/>
            <a:ahLst/>
            <a:cxnLst>
              <a:cxn ang="0">
                <a:pos x="490" y="5"/>
              </a:cxn>
              <a:cxn ang="0">
                <a:pos x="0" y="0"/>
              </a:cxn>
              <a:cxn ang="0">
                <a:pos x="19" y="1364"/>
              </a:cxn>
              <a:cxn ang="0">
                <a:pos x="269" y="1368"/>
              </a:cxn>
              <a:cxn ang="0">
                <a:pos x="264" y="1671"/>
              </a:cxn>
              <a:cxn ang="0">
                <a:pos x="662" y="1671"/>
              </a:cxn>
              <a:cxn ang="0">
                <a:pos x="864" y="2218"/>
              </a:cxn>
              <a:cxn ang="0">
                <a:pos x="3288" y="2213"/>
              </a:cxn>
              <a:cxn ang="0">
                <a:pos x="3312" y="1032"/>
              </a:cxn>
              <a:cxn ang="0">
                <a:pos x="1296" y="1032"/>
              </a:cxn>
              <a:cxn ang="0">
                <a:pos x="1296" y="576"/>
              </a:cxn>
              <a:cxn ang="0">
                <a:pos x="499" y="572"/>
              </a:cxn>
              <a:cxn ang="0">
                <a:pos x="490" y="5"/>
              </a:cxn>
            </a:cxnLst>
            <a:rect l="0" t="0" r="r" b="b"/>
            <a:pathLst>
              <a:path w="3312" h="2218">
                <a:moveTo>
                  <a:pt x="490" y="5"/>
                </a:moveTo>
                <a:lnTo>
                  <a:pt x="0" y="0"/>
                </a:lnTo>
                <a:lnTo>
                  <a:pt x="19" y="1364"/>
                </a:lnTo>
                <a:lnTo>
                  <a:pt x="269" y="1368"/>
                </a:lnTo>
                <a:lnTo>
                  <a:pt x="264" y="1671"/>
                </a:lnTo>
                <a:lnTo>
                  <a:pt x="662" y="1671"/>
                </a:lnTo>
                <a:lnTo>
                  <a:pt x="864" y="2218"/>
                </a:lnTo>
                <a:lnTo>
                  <a:pt x="3288" y="2213"/>
                </a:lnTo>
                <a:lnTo>
                  <a:pt x="3312" y="1032"/>
                </a:lnTo>
                <a:lnTo>
                  <a:pt x="1296" y="1032"/>
                </a:lnTo>
                <a:lnTo>
                  <a:pt x="1296" y="576"/>
                </a:lnTo>
                <a:lnTo>
                  <a:pt x="499" y="572"/>
                </a:lnTo>
                <a:lnTo>
                  <a:pt x="490" y="5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 w="63500">
            <a:solidFill>
              <a:srgbClr val="8D9DF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7" name="Freeform 5"/>
          <p:cNvSpPr>
            <a:spLocks/>
          </p:cNvSpPr>
          <p:nvPr/>
        </p:nvSpPr>
        <p:spPr bwMode="auto">
          <a:xfrm>
            <a:off x="4343400" y="6027738"/>
            <a:ext cx="3787775" cy="190500"/>
          </a:xfrm>
          <a:custGeom>
            <a:avLst/>
            <a:gdLst/>
            <a:ahLst/>
            <a:cxnLst>
              <a:cxn ang="0">
                <a:pos x="2386" y="120"/>
              </a:cxn>
              <a:cxn ang="0">
                <a:pos x="2371" y="0"/>
              </a:cxn>
              <a:cxn ang="0">
                <a:pos x="0" y="0"/>
              </a:cxn>
              <a:cxn ang="0">
                <a:pos x="0" y="96"/>
              </a:cxn>
              <a:cxn ang="0">
                <a:pos x="2381" y="67"/>
              </a:cxn>
            </a:cxnLst>
            <a:rect l="0" t="0" r="r" b="b"/>
            <a:pathLst>
              <a:path w="2386" h="120">
                <a:moveTo>
                  <a:pt x="2386" y="120"/>
                </a:moveTo>
                <a:lnTo>
                  <a:pt x="2371" y="0"/>
                </a:lnTo>
                <a:lnTo>
                  <a:pt x="0" y="0"/>
                </a:lnTo>
                <a:lnTo>
                  <a:pt x="0" y="96"/>
                </a:lnTo>
                <a:lnTo>
                  <a:pt x="2381" y="67"/>
                </a:lnTo>
              </a:path>
            </a:pathLst>
          </a:custGeom>
          <a:solidFill>
            <a:srgbClr val="669900"/>
          </a:solidFill>
          <a:ln w="25400">
            <a:solidFill>
              <a:srgbClr val="8D9DF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676400"/>
            <a:ext cx="2309813" cy="2438400"/>
          </a:xfrm>
          <a:prstGeom prst="rect">
            <a:avLst/>
          </a:prstGeom>
          <a:solidFill>
            <a:srgbClr val="FBCC49">
              <a:alpha val="8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n"/>
            </a:pPr>
            <a:r>
              <a:rPr lang="en-US" sz="2400" b="1">
                <a:solidFill>
                  <a:srgbClr val="12282A"/>
                </a:solidFill>
                <a:latin typeface="Century" pitchFamily="18" charset="0"/>
              </a:rPr>
              <a:t>Drainage area includes portions of roof and of parking 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animBg="1"/>
      <p:bldP spid="3205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105400"/>
          </a:xfrm>
        </p:spPr>
        <p:txBody>
          <a:bodyPr>
            <a:noAutofit/>
          </a:bodyPr>
          <a:lstStyle/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Facilitates </a:t>
            </a:r>
            <a:r>
              <a:rPr lang="en-US" dirty="0"/>
              <a:t>mimicking pre-development hydrology of site</a:t>
            </a:r>
          </a:p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/>
              <a:t>Keeps drainage runs short and shallow</a:t>
            </a:r>
          </a:p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/>
              <a:t>Avoid creating barriers to </a:t>
            </a:r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 through the site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5" descr="ParkingLotSw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429000"/>
            <a:ext cx="4953000" cy="3038475"/>
          </a:xfrm>
          <a:prstGeom prst="rect">
            <a:avLst/>
          </a:prstGeom>
          <a:noFill/>
          <a:ln w="50800">
            <a:solidFill>
              <a:srgbClr val="2C436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813" y="1735138"/>
            <a:ext cx="9120187" cy="5122862"/>
          </a:xfr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Distribute throughout site</a:t>
            </a:r>
          </a:p>
        </p:txBody>
      </p:sp>
      <p:pic>
        <p:nvPicPr>
          <p:cNvPr id="76816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525" y="1743075"/>
            <a:ext cx="2667000" cy="2147888"/>
          </a:xfrm>
          <a:noFill/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 rot="1981432">
            <a:off x="2808288" y="4124325"/>
            <a:ext cx="53975" cy="452438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581275" y="4694238"/>
            <a:ext cx="49213" cy="1052512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 rot="5400000">
            <a:off x="3193256" y="5712619"/>
            <a:ext cx="60325" cy="687388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 rot="7242979">
            <a:off x="4952207" y="2658269"/>
            <a:ext cx="42862" cy="97155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Freeform 8"/>
          <p:cNvSpPr>
            <a:spLocks/>
          </p:cNvSpPr>
          <p:nvPr/>
        </p:nvSpPr>
        <p:spPr bwMode="auto">
          <a:xfrm>
            <a:off x="4054475" y="4743450"/>
            <a:ext cx="1066800" cy="304800"/>
          </a:xfrm>
          <a:custGeom>
            <a:avLst/>
            <a:gdLst>
              <a:gd name="T0" fmla="*/ 2147483647 w 672"/>
              <a:gd name="T1" fmla="*/ 0 h 192"/>
              <a:gd name="T2" fmla="*/ 2147483647 w 672"/>
              <a:gd name="T3" fmla="*/ 2147483647 h 192"/>
              <a:gd name="T4" fmla="*/ 0 w 672"/>
              <a:gd name="T5" fmla="*/ 2147483647 h 192"/>
              <a:gd name="T6" fmla="*/ 0 w 672"/>
              <a:gd name="T7" fmla="*/ 2147483647 h 192"/>
              <a:gd name="T8" fmla="*/ 2147483647 w 672"/>
              <a:gd name="T9" fmla="*/ 2147483647 h 192"/>
              <a:gd name="T10" fmla="*/ 2147483647 w 672"/>
              <a:gd name="T11" fmla="*/ 2147483647 h 192"/>
              <a:gd name="T12" fmla="*/ 2147483647 w 672"/>
              <a:gd name="T13" fmla="*/ 2147483647 h 192"/>
              <a:gd name="T14" fmla="*/ 2147483647 w 672"/>
              <a:gd name="T15" fmla="*/ 2147483647 h 192"/>
              <a:gd name="T16" fmla="*/ 2147483647 w 672"/>
              <a:gd name="T17" fmla="*/ 2147483647 h 192"/>
              <a:gd name="T18" fmla="*/ 2147483647 w 672"/>
              <a:gd name="T19" fmla="*/ 2147483647 h 192"/>
              <a:gd name="T20" fmla="*/ 2147483647 w 672"/>
              <a:gd name="T21" fmla="*/ 2147483647 h 192"/>
              <a:gd name="T22" fmla="*/ 2147483647 w 672"/>
              <a:gd name="T23" fmla="*/ 2147483647 h 192"/>
              <a:gd name="T24" fmla="*/ 2147483647 w 672"/>
              <a:gd name="T25" fmla="*/ 2147483647 h 192"/>
              <a:gd name="T26" fmla="*/ 2147483647 w 672"/>
              <a:gd name="T27" fmla="*/ 2147483647 h 192"/>
              <a:gd name="T28" fmla="*/ 2147483647 w 672"/>
              <a:gd name="T29" fmla="*/ 2147483647 h 192"/>
              <a:gd name="T30" fmla="*/ 2147483647 w 672"/>
              <a:gd name="T31" fmla="*/ 0 h 1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72"/>
              <a:gd name="T49" fmla="*/ 0 h 192"/>
              <a:gd name="T50" fmla="*/ 672 w 672"/>
              <a:gd name="T51" fmla="*/ 192 h 1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72" h="192">
                <a:moveTo>
                  <a:pt x="88" y="0"/>
                </a:moveTo>
                <a:lnTo>
                  <a:pt x="36" y="14"/>
                </a:lnTo>
                <a:lnTo>
                  <a:pt x="0" y="62"/>
                </a:lnTo>
                <a:lnTo>
                  <a:pt x="0" y="134"/>
                </a:lnTo>
                <a:lnTo>
                  <a:pt x="45" y="173"/>
                </a:lnTo>
                <a:lnTo>
                  <a:pt x="93" y="192"/>
                </a:lnTo>
                <a:lnTo>
                  <a:pt x="93" y="110"/>
                </a:lnTo>
                <a:lnTo>
                  <a:pt x="631" y="110"/>
                </a:lnTo>
                <a:lnTo>
                  <a:pt x="638" y="166"/>
                </a:lnTo>
                <a:lnTo>
                  <a:pt x="672" y="163"/>
                </a:lnTo>
                <a:lnTo>
                  <a:pt x="669" y="12"/>
                </a:lnTo>
                <a:lnTo>
                  <a:pt x="640" y="22"/>
                </a:lnTo>
                <a:lnTo>
                  <a:pt x="624" y="77"/>
                </a:lnTo>
                <a:lnTo>
                  <a:pt x="103" y="82"/>
                </a:lnTo>
                <a:lnTo>
                  <a:pt x="81" y="79"/>
                </a:lnTo>
                <a:lnTo>
                  <a:pt x="88" y="0"/>
                </a:lnTo>
                <a:close/>
              </a:path>
            </a:pathLst>
          </a:cu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Freeform 9"/>
          <p:cNvSpPr>
            <a:spLocks/>
          </p:cNvSpPr>
          <p:nvPr/>
        </p:nvSpPr>
        <p:spPr bwMode="auto">
          <a:xfrm>
            <a:off x="5399088" y="4727575"/>
            <a:ext cx="803275" cy="293688"/>
          </a:xfrm>
          <a:custGeom>
            <a:avLst/>
            <a:gdLst>
              <a:gd name="T0" fmla="*/ 2147483647 w 506"/>
              <a:gd name="T1" fmla="*/ 2147483647 h 185"/>
              <a:gd name="T2" fmla="*/ 2147483647 w 506"/>
              <a:gd name="T3" fmla="*/ 2147483647 h 185"/>
              <a:gd name="T4" fmla="*/ 2147483647 w 506"/>
              <a:gd name="T5" fmla="*/ 2147483647 h 185"/>
              <a:gd name="T6" fmla="*/ 2147483647 w 506"/>
              <a:gd name="T7" fmla="*/ 2147483647 h 185"/>
              <a:gd name="T8" fmla="*/ 2147483647 w 506"/>
              <a:gd name="T9" fmla="*/ 2147483647 h 185"/>
              <a:gd name="T10" fmla="*/ 2147483647 w 506"/>
              <a:gd name="T11" fmla="*/ 2147483647 h 185"/>
              <a:gd name="T12" fmla="*/ 2147483647 w 506"/>
              <a:gd name="T13" fmla="*/ 2147483647 h 185"/>
              <a:gd name="T14" fmla="*/ 2147483647 w 506"/>
              <a:gd name="T15" fmla="*/ 2147483647 h 185"/>
              <a:gd name="T16" fmla="*/ 2147483647 w 506"/>
              <a:gd name="T17" fmla="*/ 2147483647 h 185"/>
              <a:gd name="T18" fmla="*/ 2147483647 w 506"/>
              <a:gd name="T19" fmla="*/ 2147483647 h 185"/>
              <a:gd name="T20" fmla="*/ 2147483647 w 506"/>
              <a:gd name="T21" fmla="*/ 2147483647 h 185"/>
              <a:gd name="T22" fmla="*/ 2147483647 w 506"/>
              <a:gd name="T23" fmla="*/ 0 h 185"/>
              <a:gd name="T24" fmla="*/ 2147483647 w 506"/>
              <a:gd name="T25" fmla="*/ 2147483647 h 185"/>
              <a:gd name="T26" fmla="*/ 2147483647 w 506"/>
              <a:gd name="T27" fmla="*/ 2147483647 h 185"/>
              <a:gd name="T28" fmla="*/ 2147483647 w 506"/>
              <a:gd name="T29" fmla="*/ 2147483647 h 185"/>
              <a:gd name="T30" fmla="*/ 0 w 506"/>
              <a:gd name="T31" fmla="*/ 2147483647 h 1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6"/>
              <a:gd name="T49" fmla="*/ 0 h 185"/>
              <a:gd name="T50" fmla="*/ 506 w 506"/>
              <a:gd name="T51" fmla="*/ 185 h 18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6" h="185">
                <a:moveTo>
                  <a:pt x="14" y="10"/>
                </a:moveTo>
                <a:lnTo>
                  <a:pt x="7" y="183"/>
                </a:lnTo>
                <a:lnTo>
                  <a:pt x="38" y="185"/>
                </a:lnTo>
                <a:lnTo>
                  <a:pt x="36" y="118"/>
                </a:lnTo>
                <a:lnTo>
                  <a:pt x="403" y="116"/>
                </a:lnTo>
                <a:lnTo>
                  <a:pt x="408" y="185"/>
                </a:lnTo>
                <a:lnTo>
                  <a:pt x="470" y="166"/>
                </a:lnTo>
                <a:lnTo>
                  <a:pt x="506" y="118"/>
                </a:lnTo>
                <a:lnTo>
                  <a:pt x="506" y="68"/>
                </a:lnTo>
                <a:lnTo>
                  <a:pt x="470" y="24"/>
                </a:lnTo>
                <a:lnTo>
                  <a:pt x="432" y="3"/>
                </a:lnTo>
                <a:lnTo>
                  <a:pt x="405" y="0"/>
                </a:lnTo>
                <a:lnTo>
                  <a:pt x="410" y="82"/>
                </a:lnTo>
                <a:lnTo>
                  <a:pt x="36" y="75"/>
                </a:lnTo>
                <a:lnTo>
                  <a:pt x="33" y="3"/>
                </a:lnTo>
                <a:lnTo>
                  <a:pt x="0" y="10"/>
                </a:lnTo>
              </a:path>
            </a:pathLst>
          </a:cu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Freeform 10"/>
          <p:cNvSpPr>
            <a:spLocks/>
          </p:cNvSpPr>
          <p:nvPr/>
        </p:nvSpPr>
        <p:spPr bwMode="auto">
          <a:xfrm>
            <a:off x="5905500" y="3763963"/>
            <a:ext cx="1412875" cy="842962"/>
          </a:xfrm>
          <a:custGeom>
            <a:avLst/>
            <a:gdLst>
              <a:gd name="T0" fmla="*/ 2147483647 w 890"/>
              <a:gd name="T1" fmla="*/ 2147483647 h 531"/>
              <a:gd name="T2" fmla="*/ 2147483647 w 890"/>
              <a:gd name="T3" fmla="*/ 2147483647 h 531"/>
              <a:gd name="T4" fmla="*/ 2147483647 w 890"/>
              <a:gd name="T5" fmla="*/ 2147483647 h 531"/>
              <a:gd name="T6" fmla="*/ 2147483647 w 890"/>
              <a:gd name="T7" fmla="*/ 0 h 531"/>
              <a:gd name="T8" fmla="*/ 2147483647 w 890"/>
              <a:gd name="T9" fmla="*/ 2147483647 h 531"/>
              <a:gd name="T10" fmla="*/ 2147483647 w 890"/>
              <a:gd name="T11" fmla="*/ 2147483647 h 531"/>
              <a:gd name="T12" fmla="*/ 2147483647 w 890"/>
              <a:gd name="T13" fmla="*/ 2147483647 h 531"/>
              <a:gd name="T14" fmla="*/ 2147483647 w 890"/>
              <a:gd name="T15" fmla="*/ 2147483647 h 531"/>
              <a:gd name="T16" fmla="*/ 2147483647 w 890"/>
              <a:gd name="T17" fmla="*/ 2147483647 h 531"/>
              <a:gd name="T18" fmla="*/ 2147483647 w 890"/>
              <a:gd name="T19" fmla="*/ 2147483647 h 531"/>
              <a:gd name="T20" fmla="*/ 2147483647 w 890"/>
              <a:gd name="T21" fmla="*/ 2147483647 h 531"/>
              <a:gd name="T22" fmla="*/ 2147483647 w 890"/>
              <a:gd name="T23" fmla="*/ 2147483647 h 531"/>
              <a:gd name="T24" fmla="*/ 2147483647 w 890"/>
              <a:gd name="T25" fmla="*/ 2147483647 h 531"/>
              <a:gd name="T26" fmla="*/ 2147483647 w 890"/>
              <a:gd name="T27" fmla="*/ 2147483647 h 531"/>
              <a:gd name="T28" fmla="*/ 2147483647 w 890"/>
              <a:gd name="T29" fmla="*/ 2147483647 h 531"/>
              <a:gd name="T30" fmla="*/ 2147483647 w 890"/>
              <a:gd name="T31" fmla="*/ 2147483647 h 531"/>
              <a:gd name="T32" fmla="*/ 2147483647 w 890"/>
              <a:gd name="T33" fmla="*/ 2147483647 h 531"/>
              <a:gd name="T34" fmla="*/ 2147483647 w 890"/>
              <a:gd name="T35" fmla="*/ 2147483647 h 531"/>
              <a:gd name="T36" fmla="*/ 0 w 890"/>
              <a:gd name="T37" fmla="*/ 2147483647 h 5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90"/>
              <a:gd name="T58" fmla="*/ 0 h 531"/>
              <a:gd name="T59" fmla="*/ 890 w 890"/>
              <a:gd name="T60" fmla="*/ 531 h 5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90" h="531">
                <a:moveTo>
                  <a:pt x="7" y="77"/>
                </a:moveTo>
                <a:lnTo>
                  <a:pt x="60" y="19"/>
                </a:lnTo>
                <a:lnTo>
                  <a:pt x="103" y="7"/>
                </a:lnTo>
                <a:lnTo>
                  <a:pt x="156" y="0"/>
                </a:lnTo>
                <a:lnTo>
                  <a:pt x="226" y="39"/>
                </a:lnTo>
                <a:lnTo>
                  <a:pt x="286" y="99"/>
                </a:lnTo>
                <a:lnTo>
                  <a:pt x="367" y="144"/>
                </a:lnTo>
                <a:lnTo>
                  <a:pt x="509" y="252"/>
                </a:lnTo>
                <a:lnTo>
                  <a:pt x="624" y="327"/>
                </a:lnTo>
                <a:lnTo>
                  <a:pt x="890" y="497"/>
                </a:lnTo>
                <a:lnTo>
                  <a:pt x="869" y="531"/>
                </a:lnTo>
                <a:lnTo>
                  <a:pt x="766" y="466"/>
                </a:lnTo>
                <a:lnTo>
                  <a:pt x="638" y="377"/>
                </a:lnTo>
                <a:lnTo>
                  <a:pt x="475" y="269"/>
                </a:lnTo>
                <a:lnTo>
                  <a:pt x="295" y="149"/>
                </a:lnTo>
                <a:lnTo>
                  <a:pt x="206" y="94"/>
                </a:lnTo>
                <a:lnTo>
                  <a:pt x="149" y="91"/>
                </a:lnTo>
                <a:lnTo>
                  <a:pt x="108" y="106"/>
                </a:lnTo>
                <a:lnTo>
                  <a:pt x="0" y="91"/>
                </a:lnTo>
              </a:path>
            </a:pathLst>
          </a:cu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Freeform 11"/>
          <p:cNvSpPr>
            <a:spLocks/>
          </p:cNvSpPr>
          <p:nvPr/>
        </p:nvSpPr>
        <p:spPr bwMode="auto">
          <a:xfrm>
            <a:off x="7685088" y="4999038"/>
            <a:ext cx="884237" cy="468312"/>
          </a:xfrm>
          <a:custGeom>
            <a:avLst/>
            <a:gdLst>
              <a:gd name="T0" fmla="*/ 0 w 557"/>
              <a:gd name="T1" fmla="*/ 2147483647 h 295"/>
              <a:gd name="T2" fmla="*/ 2147483647 w 557"/>
              <a:gd name="T3" fmla="*/ 2147483647 h 295"/>
              <a:gd name="T4" fmla="*/ 2147483647 w 557"/>
              <a:gd name="T5" fmla="*/ 2147483647 h 295"/>
              <a:gd name="T6" fmla="*/ 2147483647 w 557"/>
              <a:gd name="T7" fmla="*/ 2147483647 h 295"/>
              <a:gd name="T8" fmla="*/ 2147483647 w 557"/>
              <a:gd name="T9" fmla="*/ 2147483647 h 295"/>
              <a:gd name="T10" fmla="*/ 2147483647 w 557"/>
              <a:gd name="T11" fmla="*/ 2147483647 h 295"/>
              <a:gd name="T12" fmla="*/ 2147483647 w 557"/>
              <a:gd name="T13" fmla="*/ 2147483647 h 295"/>
              <a:gd name="T14" fmla="*/ 2147483647 w 557"/>
              <a:gd name="T15" fmla="*/ 0 h 295"/>
              <a:gd name="T16" fmla="*/ 2147483647 w 557"/>
              <a:gd name="T17" fmla="*/ 2147483647 h 295"/>
              <a:gd name="T18" fmla="*/ 2147483647 w 557"/>
              <a:gd name="T19" fmla="*/ 2147483647 h 295"/>
              <a:gd name="T20" fmla="*/ 0 w 557"/>
              <a:gd name="T21" fmla="*/ 2147483647 h 2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7"/>
              <a:gd name="T34" fmla="*/ 0 h 295"/>
              <a:gd name="T35" fmla="*/ 557 w 557"/>
              <a:gd name="T36" fmla="*/ 295 h 2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7" h="295">
                <a:moveTo>
                  <a:pt x="0" y="98"/>
                </a:moveTo>
                <a:lnTo>
                  <a:pt x="69" y="177"/>
                </a:lnTo>
                <a:lnTo>
                  <a:pt x="197" y="62"/>
                </a:lnTo>
                <a:lnTo>
                  <a:pt x="557" y="295"/>
                </a:lnTo>
                <a:lnTo>
                  <a:pt x="557" y="247"/>
                </a:lnTo>
                <a:lnTo>
                  <a:pt x="216" y="33"/>
                </a:lnTo>
                <a:lnTo>
                  <a:pt x="144" y="7"/>
                </a:lnTo>
                <a:lnTo>
                  <a:pt x="113" y="0"/>
                </a:lnTo>
                <a:lnTo>
                  <a:pt x="79" y="12"/>
                </a:lnTo>
                <a:lnTo>
                  <a:pt x="38" y="50"/>
                </a:lnTo>
                <a:lnTo>
                  <a:pt x="0" y="98"/>
                </a:lnTo>
                <a:close/>
              </a:path>
            </a:pathLst>
          </a:cu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Freeform 12"/>
          <p:cNvSpPr>
            <a:spLocks/>
          </p:cNvSpPr>
          <p:nvPr/>
        </p:nvSpPr>
        <p:spPr bwMode="auto">
          <a:xfrm>
            <a:off x="3059113" y="3333750"/>
            <a:ext cx="723900" cy="250825"/>
          </a:xfrm>
          <a:custGeom>
            <a:avLst/>
            <a:gdLst>
              <a:gd name="T0" fmla="*/ 2147483647 w 456"/>
              <a:gd name="T1" fmla="*/ 0 h 158"/>
              <a:gd name="T2" fmla="*/ 0 w 456"/>
              <a:gd name="T3" fmla="*/ 2147483647 h 158"/>
              <a:gd name="T4" fmla="*/ 2147483647 w 456"/>
              <a:gd name="T5" fmla="*/ 2147483647 h 158"/>
              <a:gd name="T6" fmla="*/ 2147483647 w 456"/>
              <a:gd name="T7" fmla="*/ 2147483647 h 158"/>
              <a:gd name="T8" fmla="*/ 2147483647 w 456"/>
              <a:gd name="T9" fmla="*/ 2147483647 h 158"/>
              <a:gd name="T10" fmla="*/ 2147483647 w 456"/>
              <a:gd name="T11" fmla="*/ 2147483647 h 158"/>
              <a:gd name="T12" fmla="*/ 2147483647 w 456"/>
              <a:gd name="T13" fmla="*/ 2147483647 h 158"/>
              <a:gd name="T14" fmla="*/ 2147483647 w 456"/>
              <a:gd name="T15" fmla="*/ 0 h 1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6"/>
              <a:gd name="T25" fmla="*/ 0 h 158"/>
              <a:gd name="T26" fmla="*/ 456 w 456"/>
              <a:gd name="T27" fmla="*/ 158 h 1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6" h="158">
                <a:moveTo>
                  <a:pt x="41" y="0"/>
                </a:moveTo>
                <a:lnTo>
                  <a:pt x="0" y="130"/>
                </a:lnTo>
                <a:lnTo>
                  <a:pt x="423" y="101"/>
                </a:lnTo>
                <a:lnTo>
                  <a:pt x="420" y="158"/>
                </a:lnTo>
                <a:lnTo>
                  <a:pt x="444" y="151"/>
                </a:lnTo>
                <a:lnTo>
                  <a:pt x="456" y="110"/>
                </a:lnTo>
                <a:lnTo>
                  <a:pt x="454" y="67"/>
                </a:lnTo>
                <a:lnTo>
                  <a:pt x="41" y="0"/>
                </a:lnTo>
                <a:close/>
              </a:path>
            </a:pathLst>
          </a:cu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Freeform 13"/>
          <p:cNvSpPr>
            <a:spLocks/>
          </p:cNvSpPr>
          <p:nvPr/>
        </p:nvSpPr>
        <p:spPr bwMode="auto">
          <a:xfrm>
            <a:off x="4087813" y="3082925"/>
            <a:ext cx="552450" cy="261938"/>
          </a:xfrm>
          <a:custGeom>
            <a:avLst/>
            <a:gdLst>
              <a:gd name="T0" fmla="*/ 2147483647 w 348"/>
              <a:gd name="T1" fmla="*/ 0 h 165"/>
              <a:gd name="T2" fmla="*/ 0 w 348"/>
              <a:gd name="T3" fmla="*/ 2147483647 h 165"/>
              <a:gd name="T4" fmla="*/ 2147483647 w 348"/>
              <a:gd name="T5" fmla="*/ 2147483647 h 165"/>
              <a:gd name="T6" fmla="*/ 2147483647 w 348"/>
              <a:gd name="T7" fmla="*/ 2147483647 h 165"/>
              <a:gd name="T8" fmla="*/ 2147483647 w 348"/>
              <a:gd name="T9" fmla="*/ 2147483647 h 165"/>
              <a:gd name="T10" fmla="*/ 2147483647 w 348"/>
              <a:gd name="T11" fmla="*/ 2147483647 h 165"/>
              <a:gd name="T12" fmla="*/ 2147483647 w 348"/>
              <a:gd name="T13" fmla="*/ 2147483647 h 165"/>
              <a:gd name="T14" fmla="*/ 2147483647 w 348"/>
              <a:gd name="T15" fmla="*/ 2147483647 h 165"/>
              <a:gd name="T16" fmla="*/ 2147483647 w 348"/>
              <a:gd name="T17" fmla="*/ 2147483647 h 165"/>
              <a:gd name="T18" fmla="*/ 2147483647 w 348"/>
              <a:gd name="T19" fmla="*/ 2147483647 h 165"/>
              <a:gd name="T20" fmla="*/ 2147483647 w 348"/>
              <a:gd name="T21" fmla="*/ 2147483647 h 165"/>
              <a:gd name="T22" fmla="*/ 2147483647 w 348"/>
              <a:gd name="T23" fmla="*/ 0 h 1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8"/>
              <a:gd name="T37" fmla="*/ 0 h 165"/>
              <a:gd name="T38" fmla="*/ 348 w 348"/>
              <a:gd name="T39" fmla="*/ 165 h 1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8" h="165">
                <a:moveTo>
                  <a:pt x="84" y="0"/>
                </a:moveTo>
                <a:lnTo>
                  <a:pt x="0" y="156"/>
                </a:lnTo>
                <a:lnTo>
                  <a:pt x="259" y="148"/>
                </a:lnTo>
                <a:lnTo>
                  <a:pt x="267" y="160"/>
                </a:lnTo>
                <a:lnTo>
                  <a:pt x="348" y="165"/>
                </a:lnTo>
                <a:lnTo>
                  <a:pt x="216" y="81"/>
                </a:lnTo>
                <a:lnTo>
                  <a:pt x="173" y="132"/>
                </a:lnTo>
                <a:lnTo>
                  <a:pt x="142" y="112"/>
                </a:lnTo>
                <a:lnTo>
                  <a:pt x="135" y="124"/>
                </a:lnTo>
                <a:lnTo>
                  <a:pt x="75" y="84"/>
                </a:lnTo>
                <a:lnTo>
                  <a:pt x="115" y="14"/>
                </a:lnTo>
                <a:lnTo>
                  <a:pt x="84" y="0"/>
                </a:lnTo>
                <a:close/>
              </a:path>
            </a:pathLst>
          </a:cu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Freeform 14"/>
          <p:cNvSpPr>
            <a:spLocks/>
          </p:cNvSpPr>
          <p:nvPr/>
        </p:nvSpPr>
        <p:spPr bwMode="auto">
          <a:xfrm>
            <a:off x="98425" y="5661025"/>
            <a:ext cx="8185150" cy="777875"/>
          </a:xfrm>
          <a:custGeom>
            <a:avLst/>
            <a:gdLst>
              <a:gd name="T0" fmla="*/ 2147483647 w 5156"/>
              <a:gd name="T1" fmla="*/ 0 h 490"/>
              <a:gd name="T2" fmla="*/ 0 w 5156"/>
              <a:gd name="T3" fmla="*/ 2147483647 h 490"/>
              <a:gd name="T4" fmla="*/ 2147483647 w 5156"/>
              <a:gd name="T5" fmla="*/ 2147483647 h 490"/>
              <a:gd name="T6" fmla="*/ 2147483647 w 5156"/>
              <a:gd name="T7" fmla="*/ 2147483647 h 490"/>
              <a:gd name="T8" fmla="*/ 2147483647 w 5156"/>
              <a:gd name="T9" fmla="*/ 2147483647 h 490"/>
              <a:gd name="T10" fmla="*/ 2147483647 w 5156"/>
              <a:gd name="T11" fmla="*/ 2147483647 h 490"/>
              <a:gd name="T12" fmla="*/ 2147483647 w 5156"/>
              <a:gd name="T13" fmla="*/ 2147483647 h 490"/>
              <a:gd name="T14" fmla="*/ 2147483647 w 5156"/>
              <a:gd name="T15" fmla="*/ 2147483647 h 490"/>
              <a:gd name="T16" fmla="*/ 2147483647 w 5156"/>
              <a:gd name="T17" fmla="*/ 2147483647 h 490"/>
              <a:gd name="T18" fmla="*/ 2147483647 w 5156"/>
              <a:gd name="T19" fmla="*/ 2147483647 h 490"/>
              <a:gd name="T20" fmla="*/ 2147483647 w 5156"/>
              <a:gd name="T21" fmla="*/ 2147483647 h 490"/>
              <a:gd name="T22" fmla="*/ 2147483647 w 5156"/>
              <a:gd name="T23" fmla="*/ 2147483647 h 490"/>
              <a:gd name="T24" fmla="*/ 2147483647 w 5156"/>
              <a:gd name="T25" fmla="*/ 2147483647 h 490"/>
              <a:gd name="T26" fmla="*/ 2147483647 w 5156"/>
              <a:gd name="T27" fmla="*/ 2147483647 h 490"/>
              <a:gd name="T28" fmla="*/ 2147483647 w 5156"/>
              <a:gd name="T29" fmla="*/ 2147483647 h 490"/>
              <a:gd name="T30" fmla="*/ 2147483647 w 5156"/>
              <a:gd name="T31" fmla="*/ 2147483647 h 490"/>
              <a:gd name="T32" fmla="*/ 2147483647 w 5156"/>
              <a:gd name="T33" fmla="*/ 2147483647 h 490"/>
              <a:gd name="T34" fmla="*/ 2147483647 w 5156"/>
              <a:gd name="T35" fmla="*/ 2147483647 h 490"/>
              <a:gd name="T36" fmla="*/ 2147483647 w 5156"/>
              <a:gd name="T37" fmla="*/ 0 h 4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56"/>
              <a:gd name="T58" fmla="*/ 0 h 490"/>
              <a:gd name="T59" fmla="*/ 5156 w 5156"/>
              <a:gd name="T60" fmla="*/ 490 h 4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56" h="490">
                <a:moveTo>
                  <a:pt x="250" y="0"/>
                </a:moveTo>
                <a:lnTo>
                  <a:pt x="0" y="476"/>
                </a:lnTo>
                <a:lnTo>
                  <a:pt x="1344" y="485"/>
                </a:lnTo>
                <a:lnTo>
                  <a:pt x="2415" y="490"/>
                </a:lnTo>
                <a:lnTo>
                  <a:pt x="3327" y="485"/>
                </a:lnTo>
                <a:lnTo>
                  <a:pt x="4359" y="476"/>
                </a:lnTo>
                <a:lnTo>
                  <a:pt x="5088" y="466"/>
                </a:lnTo>
                <a:lnTo>
                  <a:pt x="5156" y="480"/>
                </a:lnTo>
                <a:lnTo>
                  <a:pt x="5136" y="428"/>
                </a:lnTo>
                <a:lnTo>
                  <a:pt x="4440" y="428"/>
                </a:lnTo>
                <a:lnTo>
                  <a:pt x="3797" y="447"/>
                </a:lnTo>
                <a:lnTo>
                  <a:pt x="3264" y="452"/>
                </a:lnTo>
                <a:lnTo>
                  <a:pt x="2655" y="456"/>
                </a:lnTo>
                <a:lnTo>
                  <a:pt x="2036" y="452"/>
                </a:lnTo>
                <a:lnTo>
                  <a:pt x="1306" y="447"/>
                </a:lnTo>
                <a:lnTo>
                  <a:pt x="557" y="442"/>
                </a:lnTo>
                <a:lnTo>
                  <a:pt x="173" y="413"/>
                </a:lnTo>
                <a:lnTo>
                  <a:pt x="365" y="68"/>
                </a:lnTo>
                <a:lnTo>
                  <a:pt x="250" y="0"/>
                </a:lnTo>
                <a:close/>
              </a:path>
            </a:pathLst>
          </a:cu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Freeform 15"/>
          <p:cNvSpPr>
            <a:spLocks/>
          </p:cNvSpPr>
          <p:nvPr/>
        </p:nvSpPr>
        <p:spPr bwMode="auto">
          <a:xfrm>
            <a:off x="3362325" y="3995738"/>
            <a:ext cx="1958975" cy="1709737"/>
          </a:xfrm>
          <a:custGeom>
            <a:avLst/>
            <a:gdLst>
              <a:gd name="T0" fmla="*/ 2147483647 w 1234"/>
              <a:gd name="T1" fmla="*/ 0 h 1077"/>
              <a:gd name="T2" fmla="*/ 2147483647 w 1234"/>
              <a:gd name="T3" fmla="*/ 2147483647 h 1077"/>
              <a:gd name="T4" fmla="*/ 2147483647 w 1234"/>
              <a:gd name="T5" fmla="*/ 2147483647 h 1077"/>
              <a:gd name="T6" fmla="*/ 2147483647 w 1234"/>
              <a:gd name="T7" fmla="*/ 2147483647 h 1077"/>
              <a:gd name="T8" fmla="*/ 2147483647 w 1234"/>
              <a:gd name="T9" fmla="*/ 2147483647 h 1077"/>
              <a:gd name="T10" fmla="*/ 2147483647 w 1234"/>
              <a:gd name="T11" fmla="*/ 2147483647 h 1077"/>
              <a:gd name="T12" fmla="*/ 2147483647 w 1234"/>
              <a:gd name="T13" fmla="*/ 2147483647 h 1077"/>
              <a:gd name="T14" fmla="*/ 0 w 1234"/>
              <a:gd name="T15" fmla="*/ 2147483647 h 1077"/>
              <a:gd name="T16" fmla="*/ 2147483647 w 1234"/>
              <a:gd name="T17" fmla="*/ 2147483647 h 1077"/>
              <a:gd name="T18" fmla="*/ 2147483647 w 1234"/>
              <a:gd name="T19" fmla="*/ 2147483647 h 1077"/>
              <a:gd name="T20" fmla="*/ 2147483647 w 1234"/>
              <a:gd name="T21" fmla="*/ 2147483647 h 1077"/>
              <a:gd name="T22" fmla="*/ 2147483647 w 1234"/>
              <a:gd name="T23" fmla="*/ 2147483647 h 1077"/>
              <a:gd name="T24" fmla="*/ 2147483647 w 1234"/>
              <a:gd name="T25" fmla="*/ 2147483647 h 1077"/>
              <a:gd name="T26" fmla="*/ 2147483647 w 1234"/>
              <a:gd name="T27" fmla="*/ 2147483647 h 1077"/>
              <a:gd name="T28" fmla="*/ 2147483647 w 1234"/>
              <a:gd name="T29" fmla="*/ 2147483647 h 1077"/>
              <a:gd name="T30" fmla="*/ 2147483647 w 1234"/>
              <a:gd name="T31" fmla="*/ 2147483647 h 107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34"/>
              <a:gd name="T49" fmla="*/ 0 h 1077"/>
              <a:gd name="T50" fmla="*/ 1234 w 1234"/>
              <a:gd name="T51" fmla="*/ 1077 h 107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34" h="1077">
                <a:moveTo>
                  <a:pt x="1045" y="0"/>
                </a:moveTo>
                <a:lnTo>
                  <a:pt x="975" y="40"/>
                </a:lnTo>
                <a:lnTo>
                  <a:pt x="511" y="46"/>
                </a:lnTo>
                <a:lnTo>
                  <a:pt x="498" y="201"/>
                </a:lnTo>
                <a:lnTo>
                  <a:pt x="220" y="206"/>
                </a:lnTo>
                <a:lnTo>
                  <a:pt x="215" y="353"/>
                </a:lnTo>
                <a:lnTo>
                  <a:pt x="218" y="422"/>
                </a:lnTo>
                <a:lnTo>
                  <a:pt x="0" y="427"/>
                </a:lnTo>
                <a:lnTo>
                  <a:pt x="8" y="704"/>
                </a:lnTo>
                <a:lnTo>
                  <a:pt x="220" y="707"/>
                </a:lnTo>
                <a:lnTo>
                  <a:pt x="223" y="912"/>
                </a:lnTo>
                <a:lnTo>
                  <a:pt x="509" y="913"/>
                </a:lnTo>
                <a:lnTo>
                  <a:pt x="511" y="1077"/>
                </a:lnTo>
                <a:lnTo>
                  <a:pt x="1232" y="1075"/>
                </a:lnTo>
                <a:lnTo>
                  <a:pt x="1234" y="329"/>
                </a:lnTo>
                <a:lnTo>
                  <a:pt x="1039" y="9"/>
                </a:lnTo>
              </a:path>
            </a:pathLst>
          </a:custGeom>
          <a:noFill/>
          <a:ln w="31750">
            <a:solidFill>
              <a:srgbClr val="8D9DF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6820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24600" y="1752600"/>
            <a:ext cx="2819400" cy="210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6" grpId="0" animBg="1"/>
      <p:bldP spid="76807" grpId="0" animBg="1"/>
      <p:bldP spid="76808" grpId="0" animBg="1"/>
      <p:bldP spid="76809" grpId="0" animBg="1"/>
      <p:bldP spid="76810" grpId="0" animBg="1"/>
      <p:bldP spid="76811" grpId="0" animBg="1"/>
      <p:bldP spid="76812" grpId="0" animBg="1"/>
      <p:bldP spid="76813" grpId="0" animBg="1"/>
      <p:bldP spid="76814" grpId="0" animBg="1"/>
      <p:bldP spid="768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Distribute throughout site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105400"/>
          </a:xfrm>
        </p:spPr>
        <p:txBody>
          <a:bodyPr>
            <a:noAutofit/>
          </a:bodyPr>
          <a:lstStyle/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800" dirty="0" smtClean="0"/>
              <a:t>On steep sites consider:</a:t>
            </a:r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400" dirty="0">
                <a:sym typeface="Symbol"/>
              </a:rPr>
              <a:t>Integrating </a:t>
            </a:r>
            <a:r>
              <a:rPr lang="en-US" sz="2400" dirty="0" err="1">
                <a:sym typeface="Symbol"/>
              </a:rPr>
              <a:t>bioretention</a:t>
            </a:r>
            <a:r>
              <a:rPr lang="en-US" sz="2400" dirty="0">
                <a:sym typeface="Symbol"/>
              </a:rPr>
              <a:t> facilities with terracing</a:t>
            </a:r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400" dirty="0">
                <a:sym typeface="Symbol"/>
              </a:rPr>
              <a:t>Collecting runoff in the conventional way and piping to </a:t>
            </a:r>
            <a:r>
              <a:rPr lang="en-US" sz="2400" dirty="0" err="1">
                <a:sym typeface="Symbol"/>
              </a:rPr>
              <a:t>bioretention</a:t>
            </a:r>
            <a:r>
              <a:rPr lang="en-US" sz="2400" dirty="0">
                <a:sym typeface="Symbol"/>
              </a:rPr>
              <a:t> facilities at the base of the slope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Distribute runoff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105400"/>
          </a:xfrm>
        </p:spPr>
        <p:txBody>
          <a:bodyPr>
            <a:noAutofit/>
          </a:bodyPr>
          <a:lstStyle/>
          <a:p>
            <a:pPr marL="396875" lvl="2" indent="-396875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800" dirty="0" smtClean="0"/>
              <a:t>Avoid conventionally </a:t>
            </a:r>
            <a:r>
              <a:rPr lang="en-US" sz="2800" dirty="0" err="1" smtClean="0"/>
              <a:t>swaled</a:t>
            </a:r>
            <a:r>
              <a:rPr lang="en-US" sz="2800" dirty="0" smtClean="0"/>
              <a:t> pavement</a:t>
            </a:r>
          </a:p>
        </p:txBody>
      </p:sp>
      <p:pic>
        <p:nvPicPr>
          <p:cNvPr id="4" name="Content Placeholder 3" descr="P10100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438400"/>
            <a:ext cx="5193206" cy="3886200"/>
          </a:xfrm>
          <a:noFill/>
        </p:spPr>
      </p:pic>
      <p:pic>
        <p:nvPicPr>
          <p:cNvPr id="5" name="Picture 2" descr="P828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40132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an's Theme">
      <a:majorFont>
        <a:latin typeface="Arial Black"/>
        <a:ea typeface=""/>
        <a:cs typeface=""/>
      </a:majorFont>
      <a:minorFont>
        <a:latin typeface="Bookman Old Style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4615</TotalTime>
  <Words>185</Words>
  <Application>Microsoft Office PowerPoint</Application>
  <PresentationFormat>On-screen Show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Paper</vt:lpstr>
      <vt:lpstr>Custom Design</vt:lpstr>
      <vt:lpstr>Grading &amp; Drainage Design</vt:lpstr>
      <vt:lpstr>Overview</vt:lpstr>
      <vt:lpstr>Consider Drainage Early</vt:lpstr>
      <vt:lpstr>Suitable Sites</vt:lpstr>
      <vt:lpstr>Roof and Grading Plans</vt:lpstr>
      <vt:lpstr>Distribute through the site</vt:lpstr>
      <vt:lpstr>Distribute throughout site</vt:lpstr>
      <vt:lpstr>Distribute throughout site</vt:lpstr>
      <vt:lpstr>Distribute runoff</vt:lpstr>
      <vt:lpstr>Tightline Roof Leaders</vt:lpstr>
      <vt:lpstr>Utility Conflicts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Cloak</dc:creator>
  <cp:lastModifiedBy>Dan Cloak</cp:lastModifiedBy>
  <cp:revision>147</cp:revision>
  <dcterms:created xsi:type="dcterms:W3CDTF">2010-02-22T23:02:49Z</dcterms:created>
  <dcterms:modified xsi:type="dcterms:W3CDTF">2011-05-23T00:24:47Z</dcterms:modified>
</cp:coreProperties>
</file>