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56" r:id="rId5"/>
    <p:sldId id="259" r:id="rId6"/>
    <p:sldId id="258" r:id="rId7"/>
    <p:sldId id="418" r:id="rId8"/>
    <p:sldId id="419" r:id="rId9"/>
    <p:sldId id="423" r:id="rId10"/>
    <p:sldId id="426" r:id="rId11"/>
    <p:sldId id="268" r:id="rId12"/>
    <p:sldId id="267" r:id="rId13"/>
    <p:sldId id="264" r:id="rId14"/>
    <p:sldId id="425" r:id="rId15"/>
    <p:sldId id="416" r:id="rId16"/>
    <p:sldId id="417" r:id="rId17"/>
    <p:sldId id="428" r:id="rId18"/>
    <p:sldId id="429" r:id="rId19"/>
    <p:sldId id="415" r:id="rId20"/>
    <p:sldId id="430" r:id="rId21"/>
    <p:sldId id="420" r:id="rId22"/>
    <p:sldId id="422" r:id="rId23"/>
    <p:sldId id="421" r:id="rId24"/>
    <p:sldId id="427" r:id="rId25"/>
    <p:sldId id="43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30A0"/>
    <a:srgbClr val="404040"/>
    <a:srgbClr val="00B0F0"/>
    <a:srgbClr val="0070C0"/>
    <a:srgbClr val="37C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DA45C7-24E3-440B-AF13-05BE574118F7}" v="126" dt="2019-03-17T22:03:04.1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7" autoAdjust="0"/>
    <p:restoredTop sz="77871" autoAdjust="0"/>
  </p:normalViewPr>
  <p:slideViewPr>
    <p:cSldViewPr snapToGrid="0" showGuides="1">
      <p:cViewPr varScale="1">
        <p:scale>
          <a:sx n="66" d="100"/>
          <a:sy n="66" d="100"/>
        </p:scale>
        <p:origin x="1332" y="1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4" d="100"/>
        <a:sy n="114" d="100"/>
      </p:scale>
      <p:origin x="0" y="-1476"/>
    </p:cViewPr>
  </p:sorterViewPr>
  <p:notesViewPr>
    <p:cSldViewPr snapToGrid="0" showGuides="1">
      <p:cViewPr varScale="1">
        <p:scale>
          <a:sx n="53" d="100"/>
          <a:sy n="53" d="100"/>
        </p:scale>
        <p:origin x="284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AFA8042-29A1-4486-A765-7552698406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D8449A-A734-4B2E-9806-61303F24B6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49263-8DF9-4907-970E-1CFD040DC73A}" type="datetimeFigureOut">
              <a:rPr lang="en-IN" smtClean="0"/>
              <a:t>17-03-2019</a:t>
            </a:fld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605C2A-990C-4531-8CBF-BC3BEC0AF3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7358FE-F7D5-4C85-B0FD-2394F7F877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AE485-B3C6-4830-BBC8-C6E008BDD690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216289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0B412-7BFF-46C7-AB5E-DE35F66C9933}" type="datetimeFigureOut">
              <a:rPr lang="en-IN" smtClean="0"/>
              <a:t>17-03-2019</a:t>
            </a:fld>
            <a:endParaRPr lang="en-IN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ACE04-E13C-4837-B6DD-B388E7CAA05E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50441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ACE04-E13C-4837-B6DD-B388E7CAA05E}" type="slidenum">
              <a:rPr lang="en-IN" smtClean="0"/>
              <a:t>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99232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IN" smtClean="0"/>
              <a:t>10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723275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IN" smtClean="0"/>
              <a:t>11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97458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5ACE04-E13C-4837-B6DD-B388E7CAA05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362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5ACE04-E13C-4837-B6DD-B388E7CAA05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031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IN" smtClean="0"/>
              <a:t>14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324727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1 ¾ cups tea + 5 ¼ cups water for 10’ x 10’ facility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5ACE04-E13C-4837-B6DD-B388E7CAA05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6588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5ACE04-E13C-4837-B6DD-B388E7CAA05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15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5ACE04-E13C-4837-B6DD-B388E7CAA05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0710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IN" smtClean="0"/>
              <a:t>18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029198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5ACE04-E13C-4837-B6DD-B388E7CAA05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760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Plants influence water quality directly (uptake/volatilization) and indirectly (physical and chemical changes in soil)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ACE04-E13C-4837-B6DD-B388E7CAA05E}" type="slidenum">
              <a:rPr lang="en-IN" smtClean="0"/>
              <a:t>2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6501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When in doubt google it!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Coyote brush (prostrate varieties like twin peaks or </a:t>
            </a:r>
            <a:r>
              <a:rPr lang="en-US" altLang="en-US" dirty="0" err="1">
                <a:latin typeface="Arial" panose="020B0604020202020204" pitchFamily="34" charset="0"/>
              </a:rPr>
              <a:t>pidgeon</a:t>
            </a:r>
            <a:r>
              <a:rPr lang="en-US" altLang="en-US" dirty="0">
                <a:latin typeface="Arial" panose="020B0604020202020204" pitchFamily="34" charset="0"/>
              </a:rPr>
              <a:t> point), upright varieties can be cut to ground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Dwarf Oregon grape – minimal pruning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Prunus </a:t>
            </a:r>
            <a:r>
              <a:rPr lang="en-US" altLang="en-US" dirty="0" err="1">
                <a:latin typeface="Arial" panose="020B0604020202020204" pitchFamily="34" charset="0"/>
              </a:rPr>
              <a:t>ilicifolia</a:t>
            </a:r>
            <a:r>
              <a:rPr lang="en-US" altLang="en-US" dirty="0">
                <a:latin typeface="Arial" panose="020B0604020202020204" pitchFamily="34" charset="0"/>
              </a:rPr>
              <a:t> (holly leaf cherry) – can be sheared</a:t>
            </a:r>
          </a:p>
          <a:p>
            <a:pPr eaLnBrk="1" hangingPunct="1"/>
            <a:r>
              <a:rPr lang="en-US" altLang="en-US" dirty="0" err="1">
                <a:latin typeface="Arial" panose="020B0604020202020204" pitchFamily="34" charset="0"/>
              </a:rPr>
              <a:t>Cercis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</a:rPr>
              <a:t>occidentalis</a:t>
            </a:r>
            <a:r>
              <a:rPr lang="en-US" altLang="en-US" dirty="0">
                <a:latin typeface="Arial" panose="020B0604020202020204" pitchFamily="34" charset="0"/>
              </a:rPr>
              <a:t> (red bud) – can be cut down to near the ground and will come back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IN" smtClean="0"/>
              <a:t>20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164273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IN" smtClean="0"/>
              <a:t>22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91543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5ACE04-E13C-4837-B6DD-B388E7CAA05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425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IN" smtClean="0"/>
              <a:t>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79669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5ACE04-E13C-4837-B6DD-B388E7CAA05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528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IN" smtClean="0"/>
              <a:t>6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89037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IN" smtClean="0"/>
              <a:t>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89087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IN" smtClean="0"/>
              <a:t>8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56354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5ACE04-E13C-4837-B6DD-B388E7CAA05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0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582E5-8FA2-4056-805F-EF36F70668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6300" y="2726872"/>
            <a:ext cx="7233557" cy="832077"/>
          </a:xfrm>
        </p:spPr>
        <p:txBody>
          <a:bodyPr anchor="b">
            <a:normAutofit/>
          </a:bodyPr>
          <a:lstStyle>
            <a:lvl1pPr algn="l">
              <a:defRPr sz="48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085D6F-874B-44F8-B241-51EF13CA9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6300" y="3569380"/>
            <a:ext cx="7233557" cy="365125"/>
          </a:xfrm>
        </p:spPr>
        <p:txBody>
          <a:bodyPr lIns="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E5D2F-535D-4D7C-9BE1-84BFEC7A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F93407-1483-4B80-86DE-DAE1D4D89093}" type="datetimeFigureOut">
              <a:rPr lang="en-IN" smtClean="0"/>
              <a:t>17-03-2019</a:t>
            </a:fld>
            <a:endParaRPr lang="en-IN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363625-95D4-4DF0-A1AA-D060728EC426}"/>
              </a:ext>
            </a:extLst>
          </p:cNvPr>
          <p:cNvCxnSpPr>
            <a:cxnSpLocks/>
          </p:cNvCxnSpPr>
          <p:nvPr userDrawn="1"/>
        </p:nvCxnSpPr>
        <p:spPr>
          <a:xfrm>
            <a:off x="4827813" y="4082142"/>
            <a:ext cx="148862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ECBCF8A4-C2B4-4945-8D79-C9D46B7FBECB}"/>
              </a:ext>
            </a:extLst>
          </p:cNvPr>
          <p:cNvGrpSpPr/>
          <p:nvPr userDrawn="1"/>
        </p:nvGrpSpPr>
        <p:grpSpPr>
          <a:xfrm>
            <a:off x="4793474" y="2475187"/>
            <a:ext cx="748798" cy="134113"/>
            <a:chOff x="4827813" y="2534636"/>
            <a:chExt cx="996651" cy="17850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79C2256-8A0F-4625-86F0-FB439F3EAD4E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53CF488-6D31-4B63-A3C6-C4D838C23FCE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32985B6-7260-445A-A580-6993E0DEBFD9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BC682E1-4E5D-4006-81EA-550DD98166E4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dirty="0"/>
            </a:p>
          </p:txBody>
        </p:sp>
      </p:grp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0C7F772-E2DA-4B13-AC2E-28A0EE6D84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424363" cy="6858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7953C80-71A5-4AA2-AEAD-21948D1AA6DC}"/>
              </a:ext>
            </a:extLst>
          </p:cNvPr>
          <p:cNvSpPr/>
          <p:nvPr userDrawn="1"/>
        </p:nvSpPr>
        <p:spPr>
          <a:xfrm>
            <a:off x="8621485" y="4408714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4582D1-F710-4E2F-9868-CB89116D5932}"/>
              </a:ext>
            </a:extLst>
          </p:cNvPr>
          <p:cNvSpPr/>
          <p:nvPr userDrawn="1"/>
        </p:nvSpPr>
        <p:spPr>
          <a:xfrm>
            <a:off x="8303078" y="4184310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9945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IN" smtClean="0"/>
              <a:pPr/>
              <a:t>‹#›</a:t>
            </a:fld>
            <a:endParaRPr lang="en-IN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C089FD-3BC7-434F-810A-04F78AFC84D2}"/>
              </a:ext>
            </a:extLst>
          </p:cNvPr>
          <p:cNvCxnSpPr>
            <a:cxnSpLocks/>
          </p:cNvCxnSpPr>
          <p:nvPr userDrawn="1"/>
        </p:nvCxnSpPr>
        <p:spPr>
          <a:xfrm>
            <a:off x="-24055" y="1452565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F7AC837-D78F-424C-9FDC-C3A445A5E0B6}"/>
              </a:ext>
            </a:extLst>
          </p:cNvPr>
          <p:cNvCxnSpPr>
            <a:cxnSpLocks/>
          </p:cNvCxnSpPr>
          <p:nvPr userDrawn="1"/>
        </p:nvCxnSpPr>
        <p:spPr>
          <a:xfrm>
            <a:off x="1804745" y="1452565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2454442" y="1429119"/>
            <a:ext cx="9737558" cy="15383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C7CCE55-AF4E-4245-BFBC-DEC36E1D4A47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13A9D50-C6EA-F04C-BB84-891959D759F9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790B908-BCFE-FA4B-B5E3-36C62E088DE9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96D4A9D-D054-044B-8920-BE06A68ED267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43643B7-9DFD-8C46-881C-69B3D67CA91A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dirty="0"/>
            </a:p>
          </p:txBody>
        </p:sp>
      </p:grp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E814D66-F00F-0D44-AD03-889FEE787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416" y="1825625"/>
            <a:ext cx="114651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9B990C-5D9C-4A90-AC73-5889BC9F75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4C85E5F-5B5E-48CC-8469-0263621D91FF}"/>
              </a:ext>
            </a:extLst>
          </p:cNvPr>
          <p:cNvSpPr/>
          <p:nvPr userDrawn="1"/>
        </p:nvSpPr>
        <p:spPr>
          <a:xfrm>
            <a:off x="4608159" y="4718683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EE4E300-6C8E-4262-BE1D-587C7B70E7ED}"/>
              </a:ext>
            </a:extLst>
          </p:cNvPr>
          <p:cNvSpPr/>
          <p:nvPr userDrawn="1"/>
        </p:nvSpPr>
        <p:spPr>
          <a:xfrm>
            <a:off x="4289752" y="4494279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2897028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237E7-A574-47D2-9624-D12F47560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246186"/>
            <a:ext cx="11465168" cy="1037492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IN" smtClean="0"/>
              <a:pPr/>
              <a:t>‹#›</a:t>
            </a:fld>
            <a:endParaRPr lang="en-IN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C089FD-3BC7-434F-810A-04F78AFC84D2}"/>
              </a:ext>
            </a:extLst>
          </p:cNvPr>
          <p:cNvCxnSpPr>
            <a:cxnSpLocks/>
          </p:cNvCxnSpPr>
          <p:nvPr userDrawn="1"/>
        </p:nvCxnSpPr>
        <p:spPr>
          <a:xfrm>
            <a:off x="-24055" y="1452565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F7AC837-D78F-424C-9FDC-C3A445A5E0B6}"/>
              </a:ext>
            </a:extLst>
          </p:cNvPr>
          <p:cNvCxnSpPr>
            <a:cxnSpLocks/>
          </p:cNvCxnSpPr>
          <p:nvPr userDrawn="1"/>
        </p:nvCxnSpPr>
        <p:spPr>
          <a:xfrm>
            <a:off x="1804745" y="1452565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2454442" y="1429119"/>
            <a:ext cx="9737558" cy="15383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C7CCE55-AF4E-4245-BFBC-DEC36E1D4A47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13A9D50-C6EA-F04C-BB84-891959D759F9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790B908-BCFE-FA4B-B5E3-36C62E088DE9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96D4A9D-D054-044B-8920-BE06A68ED267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43643B7-9DFD-8C46-881C-69B3D67CA91A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dirty="0"/>
            </a:p>
          </p:txBody>
        </p:sp>
      </p:grp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6E22FA8C-3243-4716-A6BD-F37D6058FB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7381" y="1825625"/>
            <a:ext cx="5481203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ABE3FD8-339C-4F75-876F-8347ADE67E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3416" y="1825625"/>
            <a:ext cx="5481203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72FB389-5EA4-4084-B7A2-A4D0A43561F6}"/>
              </a:ext>
            </a:extLst>
          </p:cNvPr>
          <p:cNvSpPr/>
          <p:nvPr userDrawn="1"/>
        </p:nvSpPr>
        <p:spPr>
          <a:xfrm>
            <a:off x="4608159" y="4718683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7783FE1-0115-4345-89B2-C073569FB8EE}"/>
              </a:ext>
            </a:extLst>
          </p:cNvPr>
          <p:cNvSpPr/>
          <p:nvPr userDrawn="1"/>
        </p:nvSpPr>
        <p:spPr>
          <a:xfrm>
            <a:off x="4289752" y="4494279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7366146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237E7-A574-47D2-9624-D12F47560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246186"/>
            <a:ext cx="11465168" cy="1037492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IN" smtClean="0"/>
              <a:pPr/>
              <a:t>‹#›</a:t>
            </a:fld>
            <a:endParaRPr lang="en-IN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C089FD-3BC7-434F-810A-04F78AFC84D2}"/>
              </a:ext>
            </a:extLst>
          </p:cNvPr>
          <p:cNvCxnSpPr>
            <a:cxnSpLocks/>
          </p:cNvCxnSpPr>
          <p:nvPr userDrawn="1"/>
        </p:nvCxnSpPr>
        <p:spPr>
          <a:xfrm>
            <a:off x="-24055" y="1452565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F7AC837-D78F-424C-9FDC-C3A445A5E0B6}"/>
              </a:ext>
            </a:extLst>
          </p:cNvPr>
          <p:cNvCxnSpPr>
            <a:cxnSpLocks/>
          </p:cNvCxnSpPr>
          <p:nvPr userDrawn="1"/>
        </p:nvCxnSpPr>
        <p:spPr>
          <a:xfrm>
            <a:off x="1804745" y="1452565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2454442" y="1429119"/>
            <a:ext cx="9737558" cy="15383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C7CCE55-AF4E-4245-BFBC-DEC36E1D4A47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13A9D50-C6EA-F04C-BB84-891959D759F9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790B908-BCFE-FA4B-B5E3-36C62E088DE9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96D4A9D-D054-044B-8920-BE06A68ED267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43643B7-9DFD-8C46-881C-69B3D67CA91A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dirty="0"/>
            </a:p>
          </p:txBody>
        </p:sp>
      </p:grp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9F73353B-C50B-4A8A-87CF-657C1EB894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7380" y="1681163"/>
            <a:ext cx="548120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5EFF7F5E-3221-4390-9B17-D1944365BF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7379" y="2586215"/>
            <a:ext cx="5481203" cy="360344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9506B516-77C1-431B-A8A5-68FA5D4B6D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3416" y="1681163"/>
            <a:ext cx="54812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860F1452-CAB9-4154-ADCC-9245E71D0D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3416" y="2586215"/>
            <a:ext cx="5481202" cy="360344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2892DF4-5A8A-4E92-A425-210ABE570F58}"/>
              </a:ext>
            </a:extLst>
          </p:cNvPr>
          <p:cNvSpPr/>
          <p:nvPr userDrawn="1"/>
        </p:nvSpPr>
        <p:spPr>
          <a:xfrm>
            <a:off x="4608159" y="4718683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9AE2680-A46C-4B06-9ED9-53E617C1F174}"/>
              </a:ext>
            </a:extLst>
          </p:cNvPr>
          <p:cNvSpPr/>
          <p:nvPr userDrawn="1"/>
        </p:nvSpPr>
        <p:spPr>
          <a:xfrm>
            <a:off x="4289752" y="4494279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55278557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44E22-137C-4913-A29E-04F82EA87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3794663"/>
            <a:ext cx="10515600" cy="823232"/>
          </a:xfrm>
        </p:spPr>
        <p:txBody>
          <a:bodyPr vert="horz" lIns="91440" tIns="45720" rIns="91440" bIns="45720" rtlCol="0" anchor="b">
            <a:noAutofit/>
          </a:bodyPr>
          <a:lstStyle>
            <a:lvl1pPr algn="ctr">
              <a:defRPr lang="en-IN" sz="3600" b="1" cap="all" baseline="0"/>
            </a:lvl1pPr>
          </a:lstStyle>
          <a:p>
            <a:pPr lvl="0"/>
            <a:r>
              <a:rPr lang="en-US" dirty="0"/>
              <a:t>TITLE HERE</a:t>
            </a:r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139FA-A83B-432B-9C7C-26634F463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IN" smtClean="0"/>
              <a:pPr/>
              <a:t>‹#›</a:t>
            </a:fld>
            <a:endParaRPr lang="en-IN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3E40EC-FFAE-4BC0-932E-60CC9A1785C0}"/>
              </a:ext>
            </a:extLst>
          </p:cNvPr>
          <p:cNvCxnSpPr>
            <a:cxnSpLocks/>
          </p:cNvCxnSpPr>
          <p:nvPr userDrawn="1"/>
        </p:nvCxnSpPr>
        <p:spPr>
          <a:xfrm>
            <a:off x="5351690" y="3748188"/>
            <a:ext cx="1488621" cy="0"/>
          </a:xfrm>
          <a:prstGeom prst="line">
            <a:avLst/>
          </a:prstGeom>
          <a:ln w="139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5844635-8274-49B1-BBEC-354A0872E526}"/>
              </a:ext>
            </a:extLst>
          </p:cNvPr>
          <p:cNvGrpSpPr/>
          <p:nvPr userDrawn="1"/>
        </p:nvGrpSpPr>
        <p:grpSpPr>
          <a:xfrm>
            <a:off x="5721601" y="4594679"/>
            <a:ext cx="748798" cy="134113"/>
            <a:chOff x="4827813" y="2534636"/>
            <a:chExt cx="996651" cy="17850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754643C-5B30-4FC2-BFAC-4FD007AC9EC7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3FDDB55-6BA5-4489-9E37-4A76254A5CD7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A023CF8-2471-40A5-B2EF-E9BF4DF2C0E1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9B0428F-5D1A-4CD3-BDA2-9CA7F5141455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dirty="0"/>
            </a:p>
          </p:txBody>
        </p:sp>
      </p:grp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6E0573A-023B-4D1C-8224-56A5D0DDF3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839679"/>
            <a:ext cx="10507662" cy="1305379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lang="en-US" b="0" cap="none" baseline="0"/>
            </a:lvl1pPr>
          </a:lstStyle>
          <a:p>
            <a:pPr marL="228600" lvl="0" indent="-228600" algn="ctr">
              <a:lnSpc>
                <a:spcPct val="10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2087456-C0E8-4AA6-81E8-996CEC037E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3713017"/>
          </a:xfr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dirty="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192149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237E7-A574-47D2-9624-D12F475605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416" y="246186"/>
            <a:ext cx="3206261" cy="1037492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dirty="0"/>
              <a:t>Title here</a:t>
            </a:r>
            <a:endParaRPr lang="en-IN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IN" smtClean="0"/>
              <a:pPr/>
              <a:t>‹#›</a:t>
            </a:fld>
            <a:endParaRPr lang="en-IN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6A27954-3A0E-430B-AD48-05A3F3278D70}"/>
              </a:ext>
            </a:extLst>
          </p:cNvPr>
          <p:cNvGrpSpPr/>
          <p:nvPr userDrawn="1"/>
        </p:nvGrpSpPr>
        <p:grpSpPr>
          <a:xfrm>
            <a:off x="-24056" y="1452564"/>
            <a:ext cx="3385227" cy="134113"/>
            <a:chOff x="-24055" y="1452565"/>
            <a:chExt cx="2374534" cy="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9C089FD-3BC7-434F-810A-04F78AFC84D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4055" y="1452565"/>
              <a:ext cx="1717831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F7AC837-D78F-424C-9FDC-C3A445A5E0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804745" y="1452565"/>
              <a:ext cx="545734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3F366940-FB5E-4B76-8829-80C14F137B3A}"/>
              </a:ext>
            </a:extLst>
          </p:cNvPr>
          <p:cNvSpPr/>
          <p:nvPr userDrawn="1"/>
        </p:nvSpPr>
        <p:spPr>
          <a:xfrm>
            <a:off x="10251393" y="555158"/>
            <a:ext cx="3298372" cy="3298372"/>
          </a:xfrm>
          <a:prstGeom prst="ellipse">
            <a:avLst/>
          </a:prstGeom>
          <a:noFill/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5486FFB-46EF-4E74-BFFF-7ED054DB0D9C}"/>
              </a:ext>
            </a:extLst>
          </p:cNvPr>
          <p:cNvSpPr/>
          <p:nvPr userDrawn="1"/>
        </p:nvSpPr>
        <p:spPr>
          <a:xfrm>
            <a:off x="9932986" y="330754"/>
            <a:ext cx="1268186" cy="1268186"/>
          </a:xfrm>
          <a:prstGeom prst="ellipse">
            <a:avLst/>
          </a:prstGeom>
          <a:noFill/>
          <a:ln w="31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D35CCD2-B73F-944C-B572-7FBFC7DE22E4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D8F78D8-558F-3540-A5F4-B1AD8942B341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F8F621A-F298-2B48-B7E0-8D9BEE8AA763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17A3A3B-82AE-0A46-AE32-9B111F975BDB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dirty="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F206CE3-6B94-C340-8BA3-A2A4E407E499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dirty="0"/>
            </a:p>
          </p:txBody>
        </p:sp>
      </p:grp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1B247C0B-04BA-4D5C-A41D-AEA6021724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3416" y="2057400"/>
            <a:ext cx="320626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94C619D-34F6-4A29-857A-D76007218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8084" y="246187"/>
            <a:ext cx="7467304" cy="561486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5175903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237E7-A574-47D2-9624-D12F47560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246186"/>
            <a:ext cx="11465168" cy="1037492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IN" smtClean="0"/>
              <a:pPr/>
              <a:t>‹#›</a:t>
            </a:fld>
            <a:endParaRPr lang="en-IN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C089FD-3BC7-434F-810A-04F78AFC84D2}"/>
              </a:ext>
            </a:extLst>
          </p:cNvPr>
          <p:cNvCxnSpPr>
            <a:cxnSpLocks/>
          </p:cNvCxnSpPr>
          <p:nvPr userDrawn="1"/>
        </p:nvCxnSpPr>
        <p:spPr>
          <a:xfrm>
            <a:off x="-24055" y="1452565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F7AC837-D78F-424C-9FDC-C3A445A5E0B6}"/>
              </a:ext>
            </a:extLst>
          </p:cNvPr>
          <p:cNvCxnSpPr>
            <a:cxnSpLocks/>
          </p:cNvCxnSpPr>
          <p:nvPr userDrawn="1"/>
        </p:nvCxnSpPr>
        <p:spPr>
          <a:xfrm>
            <a:off x="1804745" y="1452565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2454442" y="1429119"/>
            <a:ext cx="9737558" cy="15383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C7CCE55-AF4E-4245-BFBC-DEC36E1D4A47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13A9D50-C6EA-F04C-BB84-891959D759F9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790B908-BCFE-FA4B-B5E3-36C62E088DE9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96D4A9D-D054-044B-8920-BE06A68ED267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43643B7-9DFD-8C46-881C-69B3D67CA91A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dirty="0"/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2D9D565-739D-4898-97BD-79EB8C7F91EC}"/>
              </a:ext>
            </a:extLst>
          </p:cNvPr>
          <p:cNvSpPr/>
          <p:nvPr userDrawn="1"/>
        </p:nvSpPr>
        <p:spPr>
          <a:xfrm>
            <a:off x="4608159" y="4718683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20FADA3-E777-489C-976D-0B0C4FD31310}"/>
              </a:ext>
            </a:extLst>
          </p:cNvPr>
          <p:cNvSpPr/>
          <p:nvPr userDrawn="1"/>
        </p:nvSpPr>
        <p:spPr>
          <a:xfrm>
            <a:off x="4289752" y="4494279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36514738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IN" smtClean="0"/>
              <a:pPr/>
              <a:t>‹#›</a:t>
            </a:fld>
            <a:endParaRPr lang="en-IN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DCE8039-0D05-4A75-878A-907B8D44B9E7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1402252-45E8-45B3-BA5E-DFA33A45474E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300C883-1ACE-4AF3-9875-792A769588D5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75483D7-E612-43D2-9B0E-C69356C160DA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279C5F2-4C7F-4470-A44F-E8AD69AC9FA0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dirty="0"/>
            </a:p>
          </p:txBody>
        </p:sp>
      </p:grpSp>
    </p:spTree>
    <p:extLst>
      <p:ext uri="{BB962C8B-B14F-4D97-AF65-F5344CB8AC3E}">
        <p14:creationId xmlns:p14="http://schemas.microsoft.com/office/powerpoint/2010/main" val="387506116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16441-0F1F-453B-BACF-543CEDE2A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430" y="1046163"/>
            <a:ext cx="5445369" cy="1114784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C9302-80D9-4A88-8591-DE2D4BA1F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8430" y="2506662"/>
            <a:ext cx="5445370" cy="3454523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buClr>
                <a:schemeClr val="accent1"/>
              </a:buClr>
              <a:defRPr sz="1800"/>
            </a:lvl1pPr>
            <a:lvl2pPr>
              <a:lnSpc>
                <a:spcPct val="100000"/>
              </a:lnSpc>
              <a:buClr>
                <a:schemeClr val="accent1"/>
              </a:buClr>
              <a:defRPr sz="1600"/>
            </a:lvl2pPr>
            <a:lvl3pPr>
              <a:lnSpc>
                <a:spcPct val="100000"/>
              </a:lnSpc>
              <a:buClr>
                <a:schemeClr val="accent1"/>
              </a:buClr>
              <a:defRPr sz="1400"/>
            </a:lvl3pPr>
            <a:lvl4pPr>
              <a:lnSpc>
                <a:spcPct val="100000"/>
              </a:lnSpc>
              <a:buClr>
                <a:schemeClr val="accent1"/>
              </a:buClr>
              <a:defRPr sz="1200"/>
            </a:lvl4pPr>
            <a:lvl5pPr>
              <a:lnSpc>
                <a:spcPct val="100000"/>
              </a:lnSpc>
              <a:buClr>
                <a:schemeClr val="accent1"/>
              </a:buCl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89B828-B338-413C-B008-0A8566F48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8" name="Content Placeholder 16">
            <a:extLst>
              <a:ext uri="{FF2B5EF4-FFF2-40B4-BE49-F238E27FC236}">
                <a16:creationId xmlns:a16="http://schemas.microsoft.com/office/drawing/2014/main" id="{6AEAE6ED-58FA-4039-939A-E4032520CB3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6" y="6462713"/>
            <a:ext cx="2262187" cy="249237"/>
          </a:xfrm>
        </p:spPr>
        <p:txBody>
          <a:bodyPr>
            <a:noAutofit/>
          </a:bodyPr>
          <a:lstStyle>
            <a:lvl1pPr marL="0" indent="0">
              <a:buNone/>
              <a:defRPr sz="1400" b="1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Your company name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502AABE-45EB-48A5-AD25-47BD8B79DF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9045" y="0"/>
            <a:ext cx="5210175" cy="5961063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88A4FD-81F4-4588-9E6D-70E57577D8BF}"/>
              </a:ext>
            </a:extLst>
          </p:cNvPr>
          <p:cNvCxnSpPr>
            <a:cxnSpLocks/>
          </p:cNvCxnSpPr>
          <p:nvPr userDrawn="1"/>
        </p:nvCxnSpPr>
        <p:spPr>
          <a:xfrm>
            <a:off x="5679220" y="2286312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CF1D2ED-7B25-4251-BF07-47FBAA534810}"/>
              </a:ext>
            </a:extLst>
          </p:cNvPr>
          <p:cNvGrpSpPr/>
          <p:nvPr userDrawn="1"/>
        </p:nvGrpSpPr>
        <p:grpSpPr>
          <a:xfrm>
            <a:off x="11079786" y="421045"/>
            <a:ext cx="748798" cy="134113"/>
            <a:chOff x="4827813" y="2534636"/>
            <a:chExt cx="996651" cy="17850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397537E-DF51-4990-9447-2DAE98ABC683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E99CAB5-81F4-4EA8-8B36-4A70C59861FD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6AADF9A-A507-4453-8CE3-3F78BB303FA4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33AA69F-C4B8-479C-9F0F-69C184D0611F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dirty="0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8725921A-0ED5-431E-899C-28A6920B5029}"/>
              </a:ext>
            </a:extLst>
          </p:cNvPr>
          <p:cNvSpPr/>
          <p:nvPr userDrawn="1"/>
        </p:nvSpPr>
        <p:spPr>
          <a:xfrm>
            <a:off x="10039330" y="896815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E8B169A-8A2F-4425-A9A1-1B828428B434}"/>
              </a:ext>
            </a:extLst>
          </p:cNvPr>
          <p:cNvSpPr/>
          <p:nvPr userDrawn="1"/>
        </p:nvSpPr>
        <p:spPr>
          <a:xfrm>
            <a:off x="9720923" y="672411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B45974-F6C7-40D3-9399-E05FA19C565E}"/>
              </a:ext>
            </a:extLst>
          </p:cNvPr>
          <p:cNvCxnSpPr>
            <a:cxnSpLocks/>
          </p:cNvCxnSpPr>
          <p:nvPr userDrawn="1"/>
        </p:nvCxnSpPr>
        <p:spPr>
          <a:xfrm>
            <a:off x="7508020" y="2286312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847650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Thre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16441-0F1F-453B-BACF-543CEDE2A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1046163"/>
            <a:ext cx="5445369" cy="1114784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C9302-80D9-4A88-8591-DE2D4BA1F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416" y="2506662"/>
            <a:ext cx="5445370" cy="3454523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89B828-B338-413C-B008-0A8566F48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8" name="Content Placeholder 16">
            <a:extLst>
              <a:ext uri="{FF2B5EF4-FFF2-40B4-BE49-F238E27FC236}">
                <a16:creationId xmlns:a16="http://schemas.microsoft.com/office/drawing/2014/main" id="{6AEAE6ED-58FA-4039-939A-E4032520CB3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6" y="6462713"/>
            <a:ext cx="2262187" cy="249237"/>
          </a:xfrm>
        </p:spPr>
        <p:txBody>
          <a:bodyPr>
            <a:noAutofit/>
          </a:bodyPr>
          <a:lstStyle>
            <a:lvl1pPr marL="0" indent="0">
              <a:buNone/>
              <a:defRPr sz="14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Your company name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502AABE-45EB-48A5-AD25-47BD8B79DF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19755" y="1"/>
            <a:ext cx="3430408" cy="4091942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88A4FD-81F4-4588-9E6D-70E57577D8BF}"/>
              </a:ext>
            </a:extLst>
          </p:cNvPr>
          <p:cNvCxnSpPr>
            <a:cxnSpLocks/>
          </p:cNvCxnSpPr>
          <p:nvPr userDrawn="1"/>
        </p:nvCxnSpPr>
        <p:spPr>
          <a:xfrm>
            <a:off x="-24055" y="2286312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CF1D2ED-7B25-4251-BF07-47FBAA534810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397537E-DF51-4990-9447-2DAE98ABC683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E99CAB5-81F4-4EA8-8B36-4A70C59861FD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6AADF9A-A507-4453-8CE3-3F78BB303FA4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33AA69F-C4B8-479C-9F0F-69C184D0611F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dirty="0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8725921A-0ED5-431E-899C-28A6920B5029}"/>
              </a:ext>
            </a:extLst>
          </p:cNvPr>
          <p:cNvSpPr/>
          <p:nvPr userDrawn="1"/>
        </p:nvSpPr>
        <p:spPr>
          <a:xfrm>
            <a:off x="4608159" y="4718683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E8B169A-8A2F-4425-A9A1-1B828428B434}"/>
              </a:ext>
            </a:extLst>
          </p:cNvPr>
          <p:cNvSpPr/>
          <p:nvPr userDrawn="1"/>
        </p:nvSpPr>
        <p:spPr>
          <a:xfrm>
            <a:off x="4289752" y="4494279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B45974-F6C7-40D3-9399-E05FA19C565E}"/>
              </a:ext>
            </a:extLst>
          </p:cNvPr>
          <p:cNvCxnSpPr>
            <a:cxnSpLocks/>
          </p:cNvCxnSpPr>
          <p:nvPr userDrawn="1"/>
        </p:nvCxnSpPr>
        <p:spPr>
          <a:xfrm>
            <a:off x="1804745" y="2286312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63A2A33D-4D91-454D-A35B-6DA97069EC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42186" y="555157"/>
            <a:ext cx="2649814" cy="429819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21" name="Picture Placeholder 9">
            <a:extLst>
              <a:ext uri="{FF2B5EF4-FFF2-40B4-BE49-F238E27FC236}">
                <a16:creationId xmlns:a16="http://schemas.microsoft.com/office/drawing/2014/main" id="{7EC67FB7-777C-473E-95B8-585AA8E6640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19754" y="4289110"/>
            <a:ext cx="3430407" cy="1672075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05895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44E22-137C-4913-A29E-04F82EA87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3794663"/>
            <a:ext cx="10515600" cy="823232"/>
          </a:xfrm>
        </p:spPr>
        <p:txBody>
          <a:bodyPr vert="horz" lIns="91440" tIns="45720" rIns="91440" bIns="45720" rtlCol="0" anchor="b">
            <a:noAutofit/>
          </a:bodyPr>
          <a:lstStyle>
            <a:lvl1pPr algn="ctr">
              <a:defRPr lang="en-IN" sz="3600" b="1" cap="all" baseline="0"/>
            </a:lvl1pPr>
          </a:lstStyle>
          <a:p>
            <a:pPr lvl="0"/>
            <a:r>
              <a:rPr lang="en-US" dirty="0"/>
              <a:t>TITLE HERE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8BFC94-FFEC-4290-AC27-760323F21B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839691"/>
            <a:ext cx="10515600" cy="1305379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800" b="0" cap="none" baseline="0" dirty="0" smtClean="0"/>
            </a:lvl1pPr>
          </a:lstStyle>
          <a:p>
            <a:pPr marL="228600" lvl="0" indent="-22860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139FA-A83B-432B-9C7C-26634F463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7389277-B3D3-4AEE-8BE0-0559A73969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13018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3E40EC-FFAE-4BC0-932E-60CC9A1785C0}"/>
              </a:ext>
            </a:extLst>
          </p:cNvPr>
          <p:cNvCxnSpPr>
            <a:cxnSpLocks/>
          </p:cNvCxnSpPr>
          <p:nvPr userDrawn="1"/>
        </p:nvCxnSpPr>
        <p:spPr>
          <a:xfrm>
            <a:off x="5351690" y="3748188"/>
            <a:ext cx="1488621" cy="0"/>
          </a:xfrm>
          <a:prstGeom prst="line">
            <a:avLst/>
          </a:prstGeom>
          <a:ln w="139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B34A1799-63F2-4B23-A188-7BAB23FB821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6" y="6462713"/>
            <a:ext cx="2262187" cy="249237"/>
          </a:xfrm>
        </p:spPr>
        <p:txBody>
          <a:bodyPr>
            <a:noAutofit/>
          </a:bodyPr>
          <a:lstStyle>
            <a:lvl1pPr marL="0" indent="0">
              <a:buNone/>
              <a:defRPr sz="1400" b="1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Your company name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5844635-8274-49B1-BBEC-354A0872E526}"/>
              </a:ext>
            </a:extLst>
          </p:cNvPr>
          <p:cNvGrpSpPr/>
          <p:nvPr userDrawn="1"/>
        </p:nvGrpSpPr>
        <p:grpSpPr>
          <a:xfrm>
            <a:off x="5721601" y="4594679"/>
            <a:ext cx="748798" cy="134113"/>
            <a:chOff x="4827813" y="2534636"/>
            <a:chExt cx="996651" cy="17850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754643C-5B30-4FC2-BFAC-4FD007AC9EC7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3FDDB55-6BA5-4489-9E37-4A76254A5CD7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A023CF8-2471-40A5-B2EF-E9BF4DF2C0E1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9B0428F-5D1A-4CD3-BDA2-9CA7F5141455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dirty="0"/>
            </a:p>
          </p:txBody>
        </p:sp>
      </p:grpSp>
    </p:spTree>
    <p:extLst>
      <p:ext uri="{BB962C8B-B14F-4D97-AF65-F5344CB8AC3E}">
        <p14:creationId xmlns:p14="http://schemas.microsoft.com/office/powerpoint/2010/main" val="427806385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237E7-A574-47D2-9624-D12F475605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416" y="246186"/>
            <a:ext cx="3206261" cy="1037492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dirty="0"/>
              <a:t>Title here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D9B6D-CE43-4FB1-87C0-D3565E730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80986" y="2426274"/>
            <a:ext cx="3008434" cy="601087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9D73CD-EB11-4ED6-80CF-B68320D57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80986" y="3097702"/>
            <a:ext cx="3008434" cy="3091961"/>
          </a:xfrm>
        </p:spPr>
        <p:txBody>
          <a:bodyPr lIns="0" tIns="0" rIns="0" bIns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1" name="Content Placeholder 16">
            <a:extLst>
              <a:ext uri="{FF2B5EF4-FFF2-40B4-BE49-F238E27FC236}">
                <a16:creationId xmlns:a16="http://schemas.microsoft.com/office/drawing/2014/main" id="{57889B18-CC7E-47A7-B83B-45D7871D298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6" y="6462713"/>
            <a:ext cx="2262187" cy="249237"/>
          </a:xfrm>
        </p:spPr>
        <p:txBody>
          <a:bodyPr>
            <a:noAutofit/>
          </a:bodyPr>
          <a:lstStyle>
            <a:lvl1pPr marL="0" indent="0">
              <a:buNone/>
              <a:defRPr sz="1400" b="1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Your company name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6A27954-3A0E-430B-AD48-05A3F3278D70}"/>
              </a:ext>
            </a:extLst>
          </p:cNvPr>
          <p:cNvGrpSpPr/>
          <p:nvPr userDrawn="1"/>
        </p:nvGrpSpPr>
        <p:grpSpPr>
          <a:xfrm>
            <a:off x="-24056" y="1452564"/>
            <a:ext cx="3385227" cy="134113"/>
            <a:chOff x="-24055" y="1452565"/>
            <a:chExt cx="2374534" cy="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9C089FD-3BC7-434F-810A-04F78AFC84D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4055" y="1452565"/>
              <a:ext cx="1717831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F7AC837-D78F-424C-9FDC-C3A445A5E0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804745" y="1452565"/>
              <a:ext cx="545734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3639489" y="421045"/>
            <a:ext cx="0" cy="5768619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09F60F9-61AE-4464-B369-1CF86DB708DA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7870582" y="2426274"/>
            <a:ext cx="3008434" cy="601087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124CEF01-2C7C-4568-8A45-5F5A058ECFC1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7870582" y="3097702"/>
            <a:ext cx="3008434" cy="3091961"/>
          </a:xfrm>
        </p:spPr>
        <p:txBody>
          <a:bodyPr lIns="0" tIns="0" rIns="0" bIns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BAF86618-E012-4E70-91E3-A72E71C63E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080986" y="1676296"/>
            <a:ext cx="587932" cy="587932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Icon Here</a:t>
            </a:r>
            <a:endParaRPr lang="en-IN" dirty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4FF378B9-734E-4C43-836C-CB80566DDB1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868008" y="1676296"/>
            <a:ext cx="587932" cy="587932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Icon Here</a:t>
            </a:r>
            <a:endParaRPr lang="en-IN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F366940-FB5E-4B76-8829-80C14F137B3A}"/>
              </a:ext>
            </a:extLst>
          </p:cNvPr>
          <p:cNvSpPr/>
          <p:nvPr userDrawn="1"/>
        </p:nvSpPr>
        <p:spPr>
          <a:xfrm>
            <a:off x="10251393" y="555158"/>
            <a:ext cx="3298372" cy="3298372"/>
          </a:xfrm>
          <a:prstGeom prst="ellipse">
            <a:avLst/>
          </a:prstGeom>
          <a:noFill/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5486FFB-46EF-4E74-BFFF-7ED054DB0D9C}"/>
              </a:ext>
            </a:extLst>
          </p:cNvPr>
          <p:cNvSpPr/>
          <p:nvPr userDrawn="1"/>
        </p:nvSpPr>
        <p:spPr>
          <a:xfrm>
            <a:off x="9932986" y="330754"/>
            <a:ext cx="1268186" cy="1268186"/>
          </a:xfrm>
          <a:prstGeom prst="ellipse">
            <a:avLst/>
          </a:prstGeom>
          <a:noFill/>
          <a:ln w="31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6F2CCF2-293A-49CA-B2A9-134BB5DEF98E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4080985" y="480157"/>
            <a:ext cx="6944563" cy="823912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D35CCD2-B73F-944C-B572-7FBFC7DE22E4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D8F78D8-558F-3540-A5F4-B1AD8942B341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F8F621A-F298-2B48-B7E0-8D9BEE8AA763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17A3A3B-82AE-0A46-AE32-9B111F975BDB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dirty="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F206CE3-6B94-C340-8BA3-A2A4E407E499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dirty="0"/>
            </a:p>
          </p:txBody>
        </p:sp>
      </p:grpSp>
    </p:spTree>
    <p:extLst>
      <p:ext uri="{BB962C8B-B14F-4D97-AF65-F5344CB8AC3E}">
        <p14:creationId xmlns:p14="http://schemas.microsoft.com/office/powerpoint/2010/main" val="3219051630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Vertical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7389277-B3D3-4AEE-8BE0-0559A73969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16488" y="0"/>
            <a:ext cx="6875511" cy="6858000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36DA47-61AF-4CF1-8DF3-3721934D13E3}"/>
              </a:ext>
            </a:extLst>
          </p:cNvPr>
          <p:cNvSpPr/>
          <p:nvPr userDrawn="1"/>
        </p:nvSpPr>
        <p:spPr>
          <a:xfrm>
            <a:off x="0" y="0"/>
            <a:ext cx="5316488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6FD760-FBDC-4410-A039-469F7931D3A3}"/>
              </a:ext>
            </a:extLst>
          </p:cNvPr>
          <p:cNvSpPr/>
          <p:nvPr userDrawn="1"/>
        </p:nvSpPr>
        <p:spPr>
          <a:xfrm>
            <a:off x="831850" y="1723292"/>
            <a:ext cx="5307246" cy="3745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D44E22-137C-4913-A29E-04F82EA87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4651" y="1087907"/>
            <a:ext cx="4468698" cy="1444275"/>
          </a:xfrm>
        </p:spPr>
        <p:txBody>
          <a:bodyPr vert="horz" lIns="91440" tIns="792000" rIns="91440" bIns="45720" rtlCol="0" anchor="t">
            <a:noAutofit/>
          </a:bodyPr>
          <a:lstStyle>
            <a:lvl1pPr algn="l">
              <a:defRPr lang="en-IN" sz="36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8BFC94-FFEC-4290-AC27-760323F21B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8711" y="2552611"/>
            <a:ext cx="4097778" cy="1992819"/>
          </a:xfrm>
        </p:spPr>
        <p:txBody>
          <a:bodyPr vert="horz" lIns="91440" tIns="45720" rIns="91440" bIns="45720" rtlCol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800" b="0" cap="none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139FA-A83B-432B-9C7C-26634F463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IN" smtClean="0"/>
              <a:pPr/>
              <a:t>‹#›</a:t>
            </a:fld>
            <a:endParaRPr lang="en-IN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3E40EC-FFAE-4BC0-932E-60CC9A1785C0}"/>
              </a:ext>
            </a:extLst>
          </p:cNvPr>
          <p:cNvCxnSpPr>
            <a:cxnSpLocks/>
          </p:cNvCxnSpPr>
          <p:nvPr userDrawn="1"/>
        </p:nvCxnSpPr>
        <p:spPr>
          <a:xfrm>
            <a:off x="454991" y="1620451"/>
            <a:ext cx="1488621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B34A1799-63F2-4B23-A188-7BAB23FB821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6" y="6462713"/>
            <a:ext cx="2262187" cy="249237"/>
          </a:xfrm>
        </p:spPr>
        <p:txBody>
          <a:bodyPr>
            <a:no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Your company name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5F2EA84-5150-479B-86D5-F4BAE1263488}"/>
              </a:ext>
            </a:extLst>
          </p:cNvPr>
          <p:cNvGrpSpPr/>
          <p:nvPr userDrawn="1"/>
        </p:nvGrpSpPr>
        <p:grpSpPr>
          <a:xfrm flipH="1">
            <a:off x="1130928" y="4803540"/>
            <a:ext cx="3616779" cy="3522776"/>
            <a:chOff x="2555621" y="3917613"/>
            <a:chExt cx="3616779" cy="352277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0699C4B-8D8E-47E2-A0C5-D71C25ABAC72}"/>
                </a:ext>
              </a:extLst>
            </p:cNvPr>
            <p:cNvSpPr/>
            <p:nvPr userDrawn="1"/>
          </p:nvSpPr>
          <p:spPr>
            <a:xfrm>
              <a:off x="2874028" y="4142017"/>
              <a:ext cx="3298372" cy="3298372"/>
            </a:xfrm>
            <a:prstGeom prst="ellipse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F607AB9-31A7-4B79-9AFE-0DFDB792E20C}"/>
                </a:ext>
              </a:extLst>
            </p:cNvPr>
            <p:cNvSpPr/>
            <p:nvPr userDrawn="1"/>
          </p:nvSpPr>
          <p:spPr>
            <a:xfrm>
              <a:off x="2555621" y="3917613"/>
              <a:ext cx="1268186" cy="1268186"/>
            </a:xfrm>
            <a:prstGeom prst="ellipse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</p:spTree>
    <p:extLst>
      <p:ext uri="{BB962C8B-B14F-4D97-AF65-F5344CB8AC3E}">
        <p14:creationId xmlns:p14="http://schemas.microsoft.com/office/powerpoint/2010/main" val="1941749301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CABAC-B403-4354-A27F-4C38B08C1D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2885" y="2704121"/>
            <a:ext cx="6556248" cy="750278"/>
          </a:xfrm>
        </p:spPr>
        <p:txBody>
          <a:bodyPr/>
          <a:lstStyle>
            <a:lvl1pPr>
              <a:defRPr lang="en-US" sz="4800" b="1" kern="1200" cap="all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E5D2F-535D-4D7C-9BE1-84BFEC7A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F93407-1483-4B80-86DE-DAE1D4D89093}" type="datetimeFigureOut">
              <a:rPr lang="en-IN" smtClean="0"/>
              <a:t>17-03-2019</a:t>
            </a:fld>
            <a:endParaRPr lang="en-IN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363625-95D4-4DF0-A1AA-D060728EC426}"/>
              </a:ext>
            </a:extLst>
          </p:cNvPr>
          <p:cNvCxnSpPr>
            <a:cxnSpLocks/>
          </p:cNvCxnSpPr>
          <p:nvPr userDrawn="1"/>
        </p:nvCxnSpPr>
        <p:spPr>
          <a:xfrm>
            <a:off x="4827813" y="3760408"/>
            <a:ext cx="148862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0C7F772-E2DA-4B13-AC2E-28A0EE6D84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424363" cy="6858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7953C80-71A5-4AA2-AEAD-21948D1AA6DC}"/>
              </a:ext>
            </a:extLst>
          </p:cNvPr>
          <p:cNvSpPr/>
          <p:nvPr userDrawn="1"/>
        </p:nvSpPr>
        <p:spPr>
          <a:xfrm>
            <a:off x="8621485" y="4408714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4582D1-F710-4E2F-9868-CB89116D5932}"/>
              </a:ext>
            </a:extLst>
          </p:cNvPr>
          <p:cNvSpPr/>
          <p:nvPr userDrawn="1"/>
        </p:nvSpPr>
        <p:spPr>
          <a:xfrm>
            <a:off x="8303078" y="4184310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23" name="Graphic 22" descr="Envelope">
            <a:extLst>
              <a:ext uri="{FF2B5EF4-FFF2-40B4-BE49-F238E27FC236}">
                <a16:creationId xmlns:a16="http://schemas.microsoft.com/office/drawing/2014/main" id="{3C32C7E5-809C-4E12-8962-1B868951E6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34803" y="4029040"/>
            <a:ext cx="469232" cy="469232"/>
          </a:xfrm>
          <a:prstGeom prst="rect">
            <a:avLst/>
          </a:prstGeom>
        </p:spPr>
      </p:pic>
      <p:sp>
        <p:nvSpPr>
          <p:cNvPr id="34" name="Subtitle 2">
            <a:extLst>
              <a:ext uri="{FF2B5EF4-FFF2-40B4-BE49-F238E27FC236}">
                <a16:creationId xmlns:a16="http://schemas.microsoft.com/office/drawing/2014/main" id="{31AD270F-1692-4526-B979-6B5945A20D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6809" y="4126311"/>
            <a:ext cx="3640478" cy="433938"/>
          </a:xfrm>
        </p:spPr>
        <p:txBody>
          <a:bodyPr>
            <a:normAutofit/>
          </a:bodyPr>
          <a:lstStyle>
            <a:lvl1pPr marL="0" indent="0" algn="l">
              <a:buNone/>
              <a:defRPr sz="1800" b="0" cap="none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 dirty="0"/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382940E6-7963-411F-B35A-57121171A98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8614" y="4836222"/>
            <a:ext cx="3638674" cy="45393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800" b="0" cap="none" baseline="0" dirty="0" smtClean="0"/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IN" sz="1600" dirty="0"/>
            </a:lvl5pPr>
          </a:lstStyle>
          <a:p>
            <a:pPr marL="228600" lvl="0" indent="-228600"/>
            <a:r>
              <a:rPr lang="en-US"/>
              <a:t>Edit Master text styles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F8FC2D7-B114-3444-8684-995FC4D6D459}"/>
              </a:ext>
            </a:extLst>
          </p:cNvPr>
          <p:cNvGrpSpPr/>
          <p:nvPr userDrawn="1"/>
        </p:nvGrpSpPr>
        <p:grpSpPr>
          <a:xfrm>
            <a:off x="4793474" y="2475187"/>
            <a:ext cx="748798" cy="134113"/>
            <a:chOff x="4827813" y="2534636"/>
            <a:chExt cx="996651" cy="178504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EE45073-ED8E-0544-85FA-9AF5A478417E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8BAF06E-A8A8-484C-8F6C-E42EDC46BBCB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86EB62D-13C7-6E43-9D98-B706D2B9ADDF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5CF3453-ED5A-024D-8815-C08EFA13D1A6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dirty="0"/>
            </a:p>
          </p:txBody>
        </p:sp>
      </p:grpSp>
      <p:pic>
        <p:nvPicPr>
          <p:cNvPr id="3" name="Graphic 2" descr="Link">
            <a:extLst>
              <a:ext uri="{FF2B5EF4-FFF2-40B4-BE49-F238E27FC236}">
                <a16:creationId xmlns:a16="http://schemas.microsoft.com/office/drawing/2014/main" id="{16E3F5A0-978F-8D46-BBFB-19A7F7883D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87152" y="4809677"/>
            <a:ext cx="542081" cy="54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5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582E5-8FA2-4056-805F-EF36F70668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6300" y="2726872"/>
            <a:ext cx="7233557" cy="832077"/>
          </a:xfrm>
        </p:spPr>
        <p:txBody>
          <a:bodyPr anchor="b">
            <a:normAutofit/>
          </a:bodyPr>
          <a:lstStyle>
            <a:lvl1pPr algn="l">
              <a:defRPr sz="48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085D6F-874B-44F8-B241-51EF13CA9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6300" y="3569380"/>
            <a:ext cx="7233557" cy="365125"/>
          </a:xfrm>
        </p:spPr>
        <p:txBody>
          <a:bodyPr lIns="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E5D2F-535D-4D7C-9BE1-84BFEC7A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F93407-1483-4B80-86DE-DAE1D4D89093}" type="datetimeFigureOut">
              <a:rPr lang="en-IN" smtClean="0"/>
              <a:t>17-03-2019</a:t>
            </a:fld>
            <a:endParaRPr lang="en-IN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363625-95D4-4DF0-A1AA-D060728EC426}"/>
              </a:ext>
            </a:extLst>
          </p:cNvPr>
          <p:cNvCxnSpPr>
            <a:cxnSpLocks/>
          </p:cNvCxnSpPr>
          <p:nvPr userDrawn="1"/>
        </p:nvCxnSpPr>
        <p:spPr>
          <a:xfrm>
            <a:off x="4827813" y="4082142"/>
            <a:ext cx="148862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ECBCF8A4-C2B4-4945-8D79-C9D46B7FBECB}"/>
              </a:ext>
            </a:extLst>
          </p:cNvPr>
          <p:cNvGrpSpPr/>
          <p:nvPr userDrawn="1"/>
        </p:nvGrpSpPr>
        <p:grpSpPr>
          <a:xfrm>
            <a:off x="4793474" y="2475187"/>
            <a:ext cx="748798" cy="134113"/>
            <a:chOff x="4827813" y="2534636"/>
            <a:chExt cx="996651" cy="17850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79C2256-8A0F-4625-86F0-FB439F3EAD4E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53CF488-6D31-4B63-A3C6-C4D838C23FCE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32985B6-7260-445A-A580-6993E0DEBFD9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BC682E1-4E5D-4006-81EA-550DD98166E4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47953C80-71A5-4AA2-AEAD-21948D1AA6DC}"/>
              </a:ext>
            </a:extLst>
          </p:cNvPr>
          <p:cNvSpPr/>
          <p:nvPr userDrawn="1"/>
        </p:nvSpPr>
        <p:spPr>
          <a:xfrm>
            <a:off x="8621485" y="4408714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4582D1-F710-4E2F-9868-CB89116D5932}"/>
              </a:ext>
            </a:extLst>
          </p:cNvPr>
          <p:cNvSpPr/>
          <p:nvPr userDrawn="1"/>
        </p:nvSpPr>
        <p:spPr>
          <a:xfrm>
            <a:off x="8303078" y="4184310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F8A1A8-E078-4836-ABD1-CD4E75BBF58F}"/>
              </a:ext>
            </a:extLst>
          </p:cNvPr>
          <p:cNvSpPr/>
          <p:nvPr userDrawn="1"/>
        </p:nvSpPr>
        <p:spPr>
          <a:xfrm>
            <a:off x="0" y="0"/>
            <a:ext cx="4424363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61775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89B828-B338-413C-B008-0A8566F48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IN" smtClean="0"/>
              <a:pPr/>
              <a:t>‹#›</a:t>
            </a:fld>
            <a:endParaRPr lang="en-IN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88A4FD-81F4-4588-9E6D-70E57577D8BF}"/>
              </a:ext>
            </a:extLst>
          </p:cNvPr>
          <p:cNvCxnSpPr>
            <a:cxnSpLocks/>
          </p:cNvCxnSpPr>
          <p:nvPr userDrawn="1"/>
        </p:nvCxnSpPr>
        <p:spPr>
          <a:xfrm>
            <a:off x="5679220" y="2286312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CF1D2ED-7B25-4251-BF07-47FBAA534810}"/>
              </a:ext>
            </a:extLst>
          </p:cNvPr>
          <p:cNvGrpSpPr/>
          <p:nvPr userDrawn="1"/>
        </p:nvGrpSpPr>
        <p:grpSpPr>
          <a:xfrm>
            <a:off x="11079786" y="421045"/>
            <a:ext cx="748798" cy="134113"/>
            <a:chOff x="4827813" y="2534636"/>
            <a:chExt cx="996651" cy="17850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397537E-DF51-4990-9447-2DAE98ABC683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E99CAB5-81F4-4EA8-8B36-4A70C59861FD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6AADF9A-A507-4453-8CE3-3F78BB303FA4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33AA69F-C4B8-479C-9F0F-69C184D0611F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dirty="0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8725921A-0ED5-431E-899C-28A6920B5029}"/>
              </a:ext>
            </a:extLst>
          </p:cNvPr>
          <p:cNvSpPr/>
          <p:nvPr userDrawn="1"/>
        </p:nvSpPr>
        <p:spPr>
          <a:xfrm>
            <a:off x="10039330" y="896815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E8B169A-8A2F-4425-A9A1-1B828428B434}"/>
              </a:ext>
            </a:extLst>
          </p:cNvPr>
          <p:cNvSpPr/>
          <p:nvPr userDrawn="1"/>
        </p:nvSpPr>
        <p:spPr>
          <a:xfrm>
            <a:off x="9720923" y="672411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B45974-F6C7-40D3-9399-E05FA19C565E}"/>
              </a:ext>
            </a:extLst>
          </p:cNvPr>
          <p:cNvCxnSpPr>
            <a:cxnSpLocks/>
          </p:cNvCxnSpPr>
          <p:nvPr userDrawn="1"/>
        </p:nvCxnSpPr>
        <p:spPr>
          <a:xfrm>
            <a:off x="7508020" y="2286312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9A55704E-D515-4774-90C6-5F887DDAE55E}"/>
              </a:ext>
            </a:extLst>
          </p:cNvPr>
          <p:cNvSpPr/>
          <p:nvPr userDrawn="1"/>
        </p:nvSpPr>
        <p:spPr>
          <a:xfrm>
            <a:off x="469044" y="1"/>
            <a:ext cx="5210176" cy="59610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878778-0299-471F-A4C9-D0C1E82ED8D2}"/>
              </a:ext>
            </a:extLst>
          </p:cNvPr>
          <p:cNvCxnSpPr>
            <a:cxnSpLocks/>
          </p:cNvCxnSpPr>
          <p:nvPr userDrawn="1"/>
        </p:nvCxnSpPr>
        <p:spPr>
          <a:xfrm>
            <a:off x="1001746" y="1290512"/>
            <a:ext cx="1488621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E39D1C78-6110-4052-8455-7E7893F7F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466" y="1276857"/>
            <a:ext cx="4097778" cy="1255325"/>
          </a:xfrm>
        </p:spPr>
        <p:txBody>
          <a:bodyPr/>
          <a:lstStyle>
            <a:lvl1pPr>
              <a:defRPr lang="en-US" sz="3600" b="1" kern="1200" cap="all" baseline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3405997-7AE2-4C6E-8A7D-735F58A49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467" y="2620651"/>
            <a:ext cx="4097778" cy="1933681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b="0" cap="none" baseline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00000"/>
              </a:lnSpc>
              <a:buNone/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153372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0D79E1-5F46-41CA-85E7-44C2A6C62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365125"/>
            <a:ext cx="11465168" cy="91855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B0B511-05FD-459E-AC79-A87540961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3416" y="1825625"/>
            <a:ext cx="114651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2B635-1E22-483C-94B9-F587908DE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98321-594C-4030-A2B0-3492F77EE0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5384" y="6463207"/>
            <a:ext cx="2743200" cy="258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53652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62" r:id="rId5"/>
    <p:sldLayoutId id="2147483660" r:id="rId6"/>
    <p:sldLayoutId id="2147483663" r:id="rId7"/>
    <p:sldLayoutId id="2147483667" r:id="rId8"/>
    <p:sldLayoutId id="2147483668" r:id="rId9"/>
    <p:sldLayoutId id="2147483666" r:id="rId10"/>
    <p:sldLayoutId id="2147483669" r:id="rId11"/>
    <p:sldLayoutId id="2147483670" r:id="rId12"/>
    <p:sldLayoutId id="2147483671" r:id="rId13"/>
    <p:sldLayoutId id="2147483672" r:id="rId14"/>
    <p:sldLayoutId id="2147483664" r:id="rId15"/>
    <p:sldLayoutId id="214748366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359CD-8DFF-4AF2-B957-630ED2A60E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6300" y="2726872"/>
            <a:ext cx="7233557" cy="1041564"/>
          </a:xfrm>
        </p:spPr>
        <p:txBody>
          <a:bodyPr>
            <a:normAutofit/>
          </a:bodyPr>
          <a:lstStyle/>
          <a:p>
            <a:r>
              <a:rPr lang="en-US" sz="3600" dirty="0"/>
              <a:t>Plants and Irrigation in Bioretention</a:t>
            </a:r>
            <a:endParaRPr lang="en-IN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E5A98E-3869-4658-B030-14B24DE4BF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25168" r="63930" b="9377"/>
          <a:stretch/>
        </p:blipFill>
        <p:spPr bwMode="auto">
          <a:xfrm>
            <a:off x="0" y="0"/>
            <a:ext cx="4622800" cy="6858000"/>
          </a:xfrm>
          <a:prstGeom prst="rect">
            <a:avLst/>
          </a:prstGeom>
          <a:solidFill>
            <a:schemeClr val="bg1">
              <a:alpha val="8196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F10E6CD9-E3EF-4024-A063-A7F3BCBAA3ED}"/>
              </a:ext>
            </a:extLst>
          </p:cNvPr>
          <p:cNvSpPr txBox="1">
            <a:spLocks/>
          </p:cNvSpPr>
          <p:nvPr/>
        </p:nvSpPr>
        <p:spPr>
          <a:xfrm>
            <a:off x="8734782" y="6479511"/>
            <a:ext cx="4846537" cy="2969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Megan W. Stromberg Consulting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64406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grass_F_detail_small">
            <a:extLst>
              <a:ext uri="{FF2B5EF4-FFF2-40B4-BE49-F238E27FC236}">
                <a16:creationId xmlns:a16="http://schemas.microsoft.com/office/drawing/2014/main" id="{CEB64E79-222A-4A12-8CBE-F4806831AA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6" b="946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0141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AF209E-D17D-4F20-A6D0-C685853DE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1031" y="632990"/>
            <a:ext cx="4062643" cy="10434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Warning signs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E05A85-0100-4B67-A2A5-22134AD625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1031" y="1519731"/>
            <a:ext cx="4364554" cy="339951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en-US" altLang="en-US" sz="2400" b="1" dirty="0"/>
              <a:t>Dead Vegetation &amp; Weeds</a:t>
            </a:r>
          </a:p>
          <a:p>
            <a:pPr marL="234950">
              <a:defRPr/>
            </a:pPr>
            <a:r>
              <a:rPr lang="en-US" altLang="en-US" sz="2400" dirty="0"/>
              <a:t>Remove thatch when more than 10% cover</a:t>
            </a:r>
          </a:p>
          <a:p>
            <a:pPr marL="234950">
              <a:defRPr/>
            </a:pPr>
            <a:r>
              <a:rPr lang="en-US" altLang="en-US" sz="2400" dirty="0"/>
              <a:t>Remove weeds, invasive versus unwanted</a:t>
            </a:r>
          </a:p>
          <a:p>
            <a:pPr marL="234950">
              <a:defRPr/>
            </a:pPr>
            <a:r>
              <a:rPr lang="en-US" altLang="en-US" sz="2400" dirty="0"/>
              <a:t>Remove plants blocking inlets/outlets</a:t>
            </a:r>
          </a:p>
          <a:p>
            <a:pPr marL="234950">
              <a:defRPr/>
            </a:pPr>
            <a:r>
              <a:rPr lang="en-US" altLang="en-US" sz="2400" dirty="0"/>
              <a:t>Replant if weeds more than 25%</a:t>
            </a:r>
          </a:p>
          <a:p>
            <a:pPr marL="234950">
              <a:defRPr/>
            </a:pPr>
            <a:r>
              <a:rPr lang="en-US" altLang="en-US" sz="2400" dirty="0"/>
              <a:t>Dead vs. dormant</a:t>
            </a:r>
          </a:p>
          <a:p>
            <a:pPr>
              <a:spcBef>
                <a:spcPct val="20000"/>
              </a:spcBef>
            </a:pPr>
            <a:endParaRPr lang="en-US" altLang="en-US" sz="2400" dirty="0"/>
          </a:p>
          <a:p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BA3DB3-A445-4949-AB8E-8B2F3C333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665" y="6108192"/>
            <a:ext cx="548640" cy="548640"/>
          </a:xfrm>
          <a:prstGeom prst="ellipse">
            <a:avLst/>
          </a:prstGeom>
          <a:solidFill>
            <a:srgbClr val="43552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fld id="{48BB047D-A6CD-43AB-96F0-683C726B586B}" type="slidenum">
              <a:rPr lang="en-US" sz="1500">
                <a:solidFill>
                  <a:srgbClr val="FFFFFF"/>
                </a:solidFill>
                <a:latin typeface="Calibri" panose="020F0502020204030204"/>
              </a:rPr>
              <a:pPr algn="ctr">
                <a:spcAft>
                  <a:spcPts val="600"/>
                </a:spcAft>
                <a:defRPr/>
              </a:pPr>
              <a:t>10</a:t>
            </a:fld>
            <a:endParaRPr lang="en-US" sz="15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13037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695A2-FF20-4077-94A0-958CDB1C2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10833-2696-4024-99FA-3E5E010E3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7639" y="1685494"/>
            <a:ext cx="3008434" cy="601087"/>
          </a:xfrm>
        </p:spPr>
        <p:txBody>
          <a:bodyPr/>
          <a:lstStyle/>
          <a:p>
            <a:r>
              <a:rPr lang="en-US" sz="2400" dirty="0"/>
              <a:t>Address invasive plants early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3DF13F-1D1B-47E7-BD8A-D5EA0D52D6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7639" y="2356922"/>
            <a:ext cx="3008434" cy="3091961"/>
          </a:xfrm>
        </p:spPr>
        <p:txBody>
          <a:bodyPr/>
          <a:lstStyle/>
          <a:p>
            <a:r>
              <a:rPr lang="en-US" sz="2000" dirty="0"/>
              <a:t>Remove weeds by hand.  Pull and dig out roots.</a:t>
            </a:r>
          </a:p>
          <a:p>
            <a:r>
              <a:rPr lang="en-US" sz="2000" dirty="0"/>
              <a:t>Remove all weeds and vegetative debris from the facility and dispose of properly (</a:t>
            </a:r>
            <a:r>
              <a:rPr lang="en-US" sz="2000" dirty="0" err="1"/>
              <a:t>greenwaste</a:t>
            </a:r>
            <a:r>
              <a:rPr lang="en-US" sz="2000" dirty="0"/>
              <a:t>)</a:t>
            </a:r>
          </a:p>
          <a:p>
            <a:r>
              <a:rPr lang="en-US" sz="2000" dirty="0"/>
              <a:t>Consult UC Davis IPM Guides</a:t>
            </a:r>
          </a:p>
          <a:p>
            <a:r>
              <a:rPr lang="en-US" sz="2000" dirty="0"/>
              <a:t>No herbicides allowed</a:t>
            </a:r>
          </a:p>
          <a:p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99D83B-FD90-4B22-B99C-D62EBC0F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IN" smtClean="0"/>
              <a:pPr/>
              <a:t>11</a:t>
            </a:fld>
            <a:endParaRPr lang="en-IN" dirty="0"/>
          </a:p>
        </p:txBody>
      </p:sp>
      <p:pic>
        <p:nvPicPr>
          <p:cNvPr id="15362" name="Picture 2" descr="Image result for cats weeds meme">
            <a:extLst>
              <a:ext uri="{FF2B5EF4-FFF2-40B4-BE49-F238E27FC236}">
                <a16:creationId xmlns:a16="http://schemas.microsoft.com/office/drawing/2014/main" id="{ACFE7E51-BF72-4EF2-AF61-3EEA1789EA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8" b="3984"/>
          <a:stretch/>
        </p:blipFill>
        <p:spPr bwMode="auto">
          <a:xfrm>
            <a:off x="3466816" y="-1"/>
            <a:ext cx="872518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067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0607DA8-6843-427B-8234-C58238E1E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5" y="1396289"/>
            <a:ext cx="4668257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Mulch!!!!</a:t>
            </a:r>
            <a:endParaRPr lang="en-US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BA88AF-DB8A-4271-84BF-A8EFA98F9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0232" y="599325"/>
            <a:ext cx="548640" cy="548640"/>
          </a:xfrm>
          <a:prstGeom prst="ellipse">
            <a:avLst/>
          </a:prstGeom>
          <a:solidFill>
            <a:srgbClr val="795045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fld id="{48BB047D-A6CD-43AB-96F0-683C726B586B}" type="slidenum">
              <a:rPr lang="en-US" sz="1500">
                <a:solidFill>
                  <a:srgbClr val="FFFFFF"/>
                </a:solidFill>
              </a:rPr>
              <a:pPr algn="ctr">
                <a:spcAft>
                  <a:spcPts val="600"/>
                </a:spcAft>
                <a:defRPr/>
              </a:pPr>
              <a:t>12</a:t>
            </a:fld>
            <a:endParaRPr lang="en-US" sz="1500">
              <a:solidFill>
                <a:srgbClr val="FFFFFF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6" descr="http://www.dwell.com/sites/default/files/styles/slide/public/2012/11/01/Lyngso-Garden-Materials-and-compost-West-Coast-Green-2010.JPG?itok=KjKE1_uH">
            <a:extLst>
              <a:ext uri="{FF2B5EF4-FFF2-40B4-BE49-F238E27FC236}">
                <a16:creationId xmlns:a16="http://schemas.microsoft.com/office/drawing/2014/main" id="{8B284984-9E8A-47D5-A755-8EF10585C3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4503"/>
          <a:stretch/>
        </p:blipFill>
        <p:spPr bwMode="auto">
          <a:xfrm>
            <a:off x="3559122" y="2661260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P:\Digital Photographs\by Project\21000\21185\Western Diked Marsh and Stormwater Marsh examples\P1020585.JPG">
            <a:extLst>
              <a:ext uri="{FF2B5EF4-FFF2-40B4-BE49-F238E27FC236}">
                <a16:creationId xmlns:a16="http://schemas.microsoft.com/office/drawing/2014/main" id="{75057956-8A2F-44A1-AAE3-8AA41AD523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8" r="4" b="4"/>
          <a:stretch/>
        </p:blipFill>
        <p:spPr bwMode="auto">
          <a:xfrm>
            <a:off x="20" y="10"/>
            <a:ext cx="3967953" cy="3383270"/>
          </a:xfrm>
          <a:custGeom>
            <a:avLst/>
            <a:gdLst>
              <a:gd name="connsiteX0" fmla="*/ 0 w 3967973"/>
              <a:gd name="connsiteY0" fmla="*/ 0 h 3383280"/>
              <a:gd name="connsiteX1" fmla="*/ 3605273 w 3967973"/>
              <a:gd name="connsiteY1" fmla="*/ 0 h 3383280"/>
              <a:gd name="connsiteX2" fmla="*/ 3704836 w 3967973"/>
              <a:gd name="connsiteY2" fmla="*/ 163887 h 3383280"/>
              <a:gd name="connsiteX3" fmla="*/ 3967973 w 3967973"/>
              <a:gd name="connsiteY3" fmla="*/ 1203093 h 3383280"/>
              <a:gd name="connsiteX4" fmla="*/ 1787786 w 3967973"/>
              <a:gd name="connsiteY4" fmla="*/ 3383280 h 3383280"/>
              <a:gd name="connsiteX5" fmla="*/ 105448 w 3967973"/>
              <a:gd name="connsiteY5" fmla="*/ 2589894 h 3383280"/>
              <a:gd name="connsiteX6" fmla="*/ 0 w 3967973"/>
              <a:gd name="connsiteY6" fmla="*/ 2448881 h 33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http://thumbs.dreamstime.com/x/pea-gravel-15397368.jpg">
            <a:extLst>
              <a:ext uri="{FF2B5EF4-FFF2-40B4-BE49-F238E27FC236}">
                <a16:creationId xmlns:a16="http://schemas.microsoft.com/office/drawing/2014/main" id="{C9F013A7-9BB7-4BB1-9367-2D6087269E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9649"/>
          <a:stretch/>
        </p:blipFill>
        <p:spPr bwMode="auto">
          <a:xfrm>
            <a:off x="4825" y="4007260"/>
            <a:ext cx="3155071" cy="2850749"/>
          </a:xfrm>
          <a:custGeom>
            <a:avLst/>
            <a:gdLst>
              <a:gd name="connsiteX0" fmla="*/ 1358746 w 3155071"/>
              <a:gd name="connsiteY0" fmla="*/ 0 h 2850749"/>
              <a:gd name="connsiteX1" fmla="*/ 3155071 w 3155071"/>
              <a:gd name="connsiteY1" fmla="*/ 1796325 h 2850749"/>
              <a:gd name="connsiteX2" fmla="*/ 2848287 w 3155071"/>
              <a:gd name="connsiteY2" fmla="*/ 2800668 h 2850749"/>
              <a:gd name="connsiteX3" fmla="*/ 2810837 w 3155071"/>
              <a:gd name="connsiteY3" fmla="*/ 2850749 h 2850749"/>
              <a:gd name="connsiteX4" fmla="*/ 0 w 3155071"/>
              <a:gd name="connsiteY4" fmla="*/ 2850749 h 2850749"/>
              <a:gd name="connsiteX5" fmla="*/ 0 w 3155071"/>
              <a:gd name="connsiteY5" fmla="*/ 623564 h 2850749"/>
              <a:gd name="connsiteX6" fmla="*/ 88552 w 3155071"/>
              <a:gd name="connsiteY6" fmla="*/ 526132 h 2850749"/>
              <a:gd name="connsiteX7" fmla="*/ 1358746 w 3155071"/>
              <a:gd name="connsiteY7" fmla="*/ 0 h 285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A41760-72CD-4C84-9570-EE30C5126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40296" y="2871982"/>
            <a:ext cx="5091588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34950" lvl="1" indent="-234950">
              <a:defRPr/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Reduces weeds</a:t>
            </a:r>
          </a:p>
          <a:p>
            <a:pPr marL="234950" lvl="1" indent="-234950">
              <a:defRPr/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Regulate soil temperature and moisture</a:t>
            </a:r>
          </a:p>
          <a:p>
            <a:pPr marL="234950" lvl="1" indent="-234950">
              <a:defRPr/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Add organic matter (?)</a:t>
            </a:r>
          </a:p>
          <a:p>
            <a:pPr marL="234950" lvl="1" indent="-234950">
              <a:defRPr/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Attenuate heavy metals</a:t>
            </a:r>
          </a:p>
          <a:p>
            <a:pPr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0872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0607DA8-6843-427B-8234-C58238E1E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638710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Mulch!!!!</a:t>
            </a:r>
            <a:endParaRPr lang="en-US" sz="4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BA88AF-DB8A-4271-84BF-A8EFA98F9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4484" y="599325"/>
            <a:ext cx="548640" cy="548640"/>
          </a:xfrm>
          <a:prstGeom prst="ellipse">
            <a:avLst/>
          </a:prstGeom>
          <a:solidFill>
            <a:srgbClr val="677F49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fld id="{48BB047D-A6CD-43AB-96F0-683C726B586B}" type="slidenum">
              <a:rPr lang="en-US" sz="1500">
                <a:solidFill>
                  <a:srgbClr val="FFFFFF"/>
                </a:solidFill>
              </a:rPr>
              <a:pPr algn="ctr">
                <a:spcAft>
                  <a:spcPts val="600"/>
                </a:spcAft>
                <a:defRPr/>
              </a:pPr>
              <a:t>13</a:t>
            </a:fld>
            <a:endParaRPr lang="en-US" sz="1500">
              <a:solidFill>
                <a:srgbClr val="FFFFFF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A41760-72CD-4C84-9570-EE30C5126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5542" y="2540643"/>
            <a:ext cx="7354610" cy="39469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8600">
              <a:lnSpc>
                <a:spcPct val="90000"/>
              </a:lnSpc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Below waterline: </a:t>
            </a:r>
            <a:br>
              <a:rPr lang="en-US" altLang="en-US" sz="2400" dirty="0">
                <a:solidFill>
                  <a:schemeClr val="tx1"/>
                </a:solidFill>
              </a:rPr>
            </a:br>
            <a:r>
              <a:rPr lang="en-US" altLang="en-US" sz="2400" dirty="0">
                <a:solidFill>
                  <a:schemeClr val="tx1"/>
                </a:solidFill>
              </a:rPr>
              <a:t>Compost (“aged” coarse mulch) pea gravel, rock, cobble</a:t>
            </a:r>
          </a:p>
          <a:p>
            <a:pPr marL="228600">
              <a:lnSpc>
                <a:spcPct val="90000"/>
              </a:lnSpc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Above waterline: Wood chip mulch (chipped hardwood or softwood)</a:t>
            </a:r>
          </a:p>
          <a:p>
            <a:pPr marL="228600">
              <a:lnSpc>
                <a:spcPct val="90000"/>
              </a:lnSpc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Depth: 3-4” max depth</a:t>
            </a:r>
          </a:p>
          <a:p>
            <a:pPr marL="228600">
              <a:lnSpc>
                <a:spcPct val="90000"/>
              </a:lnSpc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Micro-bark or gorilla hair not recommended (fire)</a:t>
            </a:r>
          </a:p>
          <a:p>
            <a:pPr marL="228600">
              <a:lnSpc>
                <a:spcPct val="90000"/>
              </a:lnSpc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Add compost each Spring so it can bind with soil</a:t>
            </a:r>
          </a:p>
          <a:p>
            <a:pPr marL="228600">
              <a:lnSpc>
                <a:spcPct val="90000"/>
              </a:lnSpc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For compost below waterline: press into soil with boots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altLang="en-US" sz="2400" dirty="0">
              <a:solidFill>
                <a:schemeClr val="tx1"/>
              </a:solidFill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1C6720A7-E683-4FE8-9A5E-AF8AF9B925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0" t="14998" r="10310" b="5868"/>
          <a:stretch/>
        </p:blipFill>
        <p:spPr bwMode="auto">
          <a:xfrm>
            <a:off x="7689829" y="10"/>
            <a:ext cx="4502173" cy="3448209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2" descr="http://gunnisoncountygardening.files.wordpress.com/2010/12/finished-compost-02.jpg">
            <a:extLst>
              <a:ext uri="{FF2B5EF4-FFF2-40B4-BE49-F238E27FC236}">
                <a16:creationId xmlns:a16="http://schemas.microsoft.com/office/drawing/2014/main" id="{7831286E-3E21-4D06-A9D1-0EA4918A63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2" b="1"/>
          <a:stretch/>
        </p:blipFill>
        <p:spPr bwMode="auto">
          <a:xfrm>
            <a:off x="8768827" y="4082141"/>
            <a:ext cx="3423175" cy="2775859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7201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lower walnut creek, california creek restoration">
            <a:extLst>
              <a:ext uri="{FF2B5EF4-FFF2-40B4-BE49-F238E27FC236}">
                <a16:creationId xmlns:a16="http://schemas.microsoft.com/office/drawing/2014/main" id="{116E982C-B2E0-45A9-B164-E6DA1AC282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1" r="13247" b="-1"/>
          <a:stretch/>
        </p:blipFill>
        <p:spPr bwMode="auto">
          <a:xfrm>
            <a:off x="-1" y="10"/>
            <a:ext cx="12192001" cy="466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134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53" name="Oval 136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6267" y="4388303"/>
            <a:ext cx="824089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AF209E-D17D-4F20-A6D0-C685853DE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9" y="4124148"/>
            <a:ext cx="5630010" cy="15099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000000"/>
                </a:solidFill>
              </a:rPr>
              <a:t>Prohibited Materials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E05A85-0100-4B67-A2A5-22134AD625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1391" y="4666938"/>
            <a:ext cx="5712107" cy="25035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34950">
              <a:defRPr/>
            </a:pPr>
            <a:r>
              <a:rPr lang="en-US" altLang="en-US" sz="2000" dirty="0">
                <a:solidFill>
                  <a:srgbClr val="000000"/>
                </a:solidFill>
              </a:rPr>
              <a:t>Bioretention is directly connected to streams and the Bay</a:t>
            </a:r>
          </a:p>
          <a:p>
            <a:pPr marL="234950">
              <a:defRPr/>
            </a:pPr>
            <a:r>
              <a:rPr lang="en-US" altLang="en-US" sz="2000" dirty="0">
                <a:solidFill>
                  <a:srgbClr val="000000"/>
                </a:solidFill>
              </a:rPr>
              <a:t>Bioretention cannot remove herbicides or pesticides</a:t>
            </a:r>
          </a:p>
          <a:p>
            <a:pPr marL="234950">
              <a:defRPr/>
            </a:pPr>
            <a:r>
              <a:rPr lang="en-US" altLang="en-US" sz="2000" dirty="0">
                <a:solidFill>
                  <a:srgbClr val="000000"/>
                </a:solidFill>
              </a:rPr>
              <a:t>Excessive nutrients are a pollutant leading to algal blooms, reduces oxygen in water</a:t>
            </a:r>
          </a:p>
          <a:p>
            <a:pPr marL="234950">
              <a:defRPr/>
            </a:pPr>
            <a:endParaRPr lang="en-US" altLang="en-US" sz="2000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</a:pPr>
            <a:endParaRPr lang="en-US" alt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BA3DB3-A445-4949-AB8E-8B2F3C333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48BB047D-A6CD-43AB-96F0-683C726B586B}" type="slidenum">
              <a:rPr lang="en-US">
                <a:solidFill>
                  <a:srgbClr val="898989"/>
                </a:solidFill>
                <a:latin typeface="Calibri" panose="020F0502020204030204"/>
              </a:rPr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14</a:t>
            </a:fld>
            <a:endParaRPr lang="en-US">
              <a:solidFill>
                <a:srgbClr val="898989"/>
              </a:solidFill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AFCD6B-D4CD-4A83-9A5C-ACB66FF2FCB4}"/>
              </a:ext>
            </a:extLst>
          </p:cNvPr>
          <p:cNvSpPr/>
          <p:nvPr/>
        </p:nvSpPr>
        <p:spPr>
          <a:xfrm>
            <a:off x="1846161" y="5355444"/>
            <a:ext cx="37154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400" b="1" dirty="0">
                <a:solidFill>
                  <a:srgbClr val="000000"/>
                </a:solidFill>
              </a:rPr>
              <a:t>Herbicides </a:t>
            </a:r>
          </a:p>
          <a:p>
            <a:pPr>
              <a:defRPr/>
            </a:pPr>
            <a:r>
              <a:rPr lang="en-US" altLang="en-US" sz="2400" b="1" dirty="0">
                <a:solidFill>
                  <a:srgbClr val="000000"/>
                </a:solidFill>
              </a:rPr>
              <a:t>Pesticides</a:t>
            </a:r>
          </a:p>
          <a:p>
            <a:pPr>
              <a:defRPr/>
            </a:pPr>
            <a:r>
              <a:rPr lang="en-US" altLang="en-US" sz="2400" b="1" dirty="0">
                <a:solidFill>
                  <a:srgbClr val="000000"/>
                </a:solidFill>
              </a:rPr>
              <a:t>Fertilizer</a:t>
            </a:r>
          </a:p>
        </p:txBody>
      </p:sp>
    </p:spTree>
    <p:extLst>
      <p:ext uri="{BB962C8B-B14F-4D97-AF65-F5344CB8AC3E}">
        <p14:creationId xmlns:p14="http://schemas.microsoft.com/office/powerpoint/2010/main" val="886634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0607DA8-6843-427B-8234-C58238E1E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638710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Compost tea</a:t>
            </a:r>
            <a:endParaRPr lang="en-US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BA88AF-DB8A-4271-84BF-A8EFA98F9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4484" y="599325"/>
            <a:ext cx="548640" cy="548640"/>
          </a:xfrm>
          <a:prstGeom prst="ellipse">
            <a:avLst/>
          </a:prstGeom>
          <a:solidFill>
            <a:srgbClr val="2C5C3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fld id="{48BB047D-A6CD-43AB-96F0-683C726B586B}" type="slidenum">
              <a:rPr lang="en-US" sz="1500">
                <a:solidFill>
                  <a:srgbClr val="FFFFFF"/>
                </a:solidFill>
              </a:rPr>
              <a:pPr algn="ctr">
                <a:spcAft>
                  <a:spcPts val="600"/>
                </a:spcAft>
                <a:defRPr/>
              </a:pPr>
              <a:t>15</a:t>
            </a:fld>
            <a:endParaRPr lang="en-US" sz="1500">
              <a:solidFill>
                <a:srgbClr val="FFFFFF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A41760-72CD-4C84-9570-EE30C5126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5542" y="2871982"/>
            <a:ext cx="6382657" cy="318168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28600" indent="-2286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5 gallons compost tea mixed with 15 gallons water per acre</a:t>
            </a:r>
          </a:p>
          <a:p>
            <a:pPr marL="228600" indent="-2286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Once a year max</a:t>
            </a:r>
          </a:p>
          <a:p>
            <a:pPr marL="228600" indent="-2286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Apply between March – June</a:t>
            </a:r>
          </a:p>
          <a:p>
            <a:pPr marL="228600" indent="-2286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Mild temperatures (between 50 – 90)</a:t>
            </a:r>
          </a:p>
          <a:p>
            <a:pPr marL="228600" indent="-2286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No rain for 48 hours in forecast</a:t>
            </a:r>
          </a:p>
          <a:p>
            <a:pPr marL="228600" indent="-2286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br>
              <a:rPr lang="en-US" altLang="en-US" sz="2400" dirty="0">
                <a:solidFill>
                  <a:schemeClr val="tx1"/>
                </a:solidFill>
              </a:rPr>
            </a:br>
            <a:endParaRPr lang="en-US" altLang="en-US" sz="2400" dirty="0">
              <a:solidFill>
                <a:schemeClr val="tx1"/>
              </a:solidFill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https://cdn.shopify.com/s/files/1/0794/9519/products/UCT_G_2048x.jpg?v=1480969973">
            <a:extLst>
              <a:ext uri="{FF2B5EF4-FFF2-40B4-BE49-F238E27FC236}">
                <a16:creationId xmlns:a16="http://schemas.microsoft.com/office/drawing/2014/main" id="{8F8C3382-27D1-42A2-81D5-1D7F2C7BC4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2" r="-2" b="19709"/>
          <a:stretch/>
        </p:blipFill>
        <p:spPr bwMode="auto">
          <a:xfrm>
            <a:off x="7689829" y="10"/>
            <a:ext cx="4502173" cy="3448209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Image result for compost tea">
            <a:extLst>
              <a:ext uri="{FF2B5EF4-FFF2-40B4-BE49-F238E27FC236}">
                <a16:creationId xmlns:a16="http://schemas.microsoft.com/office/drawing/2014/main" id="{C56C2B92-6F77-4CA5-9656-11D63FAEF1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1" r="1" b="8599"/>
          <a:stretch/>
        </p:blipFill>
        <p:spPr bwMode="auto">
          <a:xfrm>
            <a:off x="8768827" y="4082141"/>
            <a:ext cx="3423175" cy="2775859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3133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0607DA8-6843-427B-8234-C58238E1E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71282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Pest Control Options: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BA88AF-DB8A-4271-84BF-A8EFA98F9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4484" y="599325"/>
            <a:ext cx="548640" cy="548640"/>
          </a:xfrm>
          <a:prstGeom prst="ellipse">
            <a:avLst/>
          </a:prstGeom>
          <a:solidFill>
            <a:srgbClr val="2A5A4B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fld id="{48BB047D-A6CD-43AB-96F0-683C726B586B}" type="slidenum">
              <a:rPr lang="en-US" sz="1500">
                <a:solidFill>
                  <a:srgbClr val="FFFFFF"/>
                </a:solidFill>
              </a:rPr>
              <a:pPr algn="ctr">
                <a:spcAft>
                  <a:spcPts val="600"/>
                </a:spcAft>
                <a:defRPr/>
              </a:pPr>
              <a:t>16</a:t>
            </a:fld>
            <a:endParaRPr lang="en-US" sz="1500">
              <a:solidFill>
                <a:srgbClr val="FFFFFF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A41760-72CD-4C84-9570-EE30C5126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5543" y="2871982"/>
            <a:ext cx="4558309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lvl="1">
              <a:defRPr/>
            </a:pPr>
            <a:r>
              <a:rPr lang="en-US" sz="2800" dirty="0"/>
              <a:t>The following may be applied for pest control if needed:</a:t>
            </a:r>
          </a:p>
          <a:p>
            <a:pPr lvl="1">
              <a:defRPr/>
            </a:pPr>
            <a:r>
              <a:rPr lang="en-US" altLang="en-US" sz="2800" dirty="0"/>
              <a:t>Beneficial nematodes</a:t>
            </a:r>
          </a:p>
          <a:p>
            <a:pPr lvl="1">
              <a:defRPr/>
            </a:pPr>
            <a:r>
              <a:rPr lang="en-US" altLang="en-US" sz="2800" dirty="0"/>
              <a:t>“Safer” Products </a:t>
            </a:r>
          </a:p>
          <a:p>
            <a:pPr lvl="1">
              <a:defRPr/>
            </a:pPr>
            <a:r>
              <a:rPr lang="en-US" altLang="en-US" sz="2800" dirty="0"/>
              <a:t>Neem Oil</a:t>
            </a:r>
          </a:p>
          <a:p>
            <a:pPr lvl="1">
              <a:defRPr/>
            </a:pPr>
            <a:r>
              <a:rPr lang="en-US" altLang="en-US" sz="2800" dirty="0"/>
              <a:t>Check UCIPM database</a:t>
            </a:r>
          </a:p>
          <a:p>
            <a:pPr lvl="1">
              <a:defRPr/>
            </a:pPr>
            <a:endParaRPr lang="en-US" altLang="en-US" sz="2800" b="1" dirty="0"/>
          </a:p>
          <a:p>
            <a:pPr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en-US" sz="2800" dirty="0">
              <a:solidFill>
                <a:schemeClr val="tx1"/>
              </a:solidFill>
            </a:endParaRP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4761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4" name="Picture 6" descr="Related image">
            <a:extLst>
              <a:ext uri="{FF2B5EF4-FFF2-40B4-BE49-F238E27FC236}">
                <a16:creationId xmlns:a16="http://schemas.microsoft.com/office/drawing/2014/main" id="{ACAA2BDF-3060-448E-95DF-9B953D30FA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-4"/>
          <a:stretch/>
        </p:blipFill>
        <p:spPr bwMode="auto">
          <a:xfrm>
            <a:off x="5969353" y="2815228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safer pesticide">
            <a:extLst>
              <a:ext uri="{FF2B5EF4-FFF2-40B4-BE49-F238E27FC236}">
                <a16:creationId xmlns:a16="http://schemas.microsoft.com/office/drawing/2014/main" id="{3BF7FAD1-8D57-479D-9597-437F2D6BE6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" r="2" b="12405"/>
          <a:stretch/>
        </p:blipFill>
        <p:spPr bwMode="auto">
          <a:xfrm>
            <a:off x="8160603" y="2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Image result for safer pesticide">
            <a:extLst>
              <a:ext uri="{FF2B5EF4-FFF2-40B4-BE49-F238E27FC236}">
                <a16:creationId xmlns:a16="http://schemas.microsoft.com/office/drawing/2014/main" id="{4A0B57BE-6042-4A13-A8F7-DE694819E5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2" r="-4" b="-4"/>
          <a:stretch/>
        </p:blipFill>
        <p:spPr bwMode="auto">
          <a:xfrm>
            <a:off x="9053088" y="4197217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3762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EB181E26-89C4-4A14-92DE-0F4C4B0E9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http://garthruffner.com/wpimages/wp00f4d2c7_05.jpg">
            <a:extLst>
              <a:ext uri="{FF2B5EF4-FFF2-40B4-BE49-F238E27FC236}">
                <a16:creationId xmlns:a16="http://schemas.microsoft.com/office/drawing/2014/main" id="{A151A39A-52FE-4A16-9AD8-74D9CBD6FD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" t="13771" r="4192" b="30999"/>
          <a:stretch/>
        </p:blipFill>
        <p:spPr bwMode="auto">
          <a:xfrm>
            <a:off x="6587330" y="1690689"/>
            <a:ext cx="5604670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P:\Digital Photographs\by Project\14000\14086\Riparian Monitoring 11-02-12\IMG_0294.jpg">
            <a:extLst>
              <a:ext uri="{FF2B5EF4-FFF2-40B4-BE49-F238E27FC236}">
                <a16:creationId xmlns:a16="http://schemas.microsoft.com/office/drawing/2014/main" id="{782C6FEC-AA2F-4443-94B6-774B7E93E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41" r="-2" b="33603"/>
          <a:stretch/>
        </p:blipFill>
        <p:spPr bwMode="auto">
          <a:xfrm>
            <a:off x="4791075" y="4357117"/>
            <a:ext cx="7400925" cy="2500884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Freeform 37">
            <a:extLst>
              <a:ext uri="{FF2B5EF4-FFF2-40B4-BE49-F238E27FC236}">
                <a16:creationId xmlns:a16="http://schemas.microsoft.com/office/drawing/2014/main" id="{13958066-7CBD-4B89-8F46-614C4F28B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7571262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0607DA8-6843-427B-8234-C58238E1E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603" y="365125"/>
            <a:ext cx="1160362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latin typeface="+mj-lt"/>
                <a:ea typeface="+mj-ea"/>
                <a:cs typeface="+mj-cs"/>
              </a:rPr>
              <a:t>Maintaining plant health: Juncus (Rushes)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A41760-72CD-4C84-9570-EE30C5126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018" y="2055813"/>
            <a:ext cx="5097779" cy="40659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Does not benefit from cutting back regularly</a:t>
            </a:r>
          </a:p>
          <a:p>
            <a:pPr lvl="1"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pruning: comb through, clip at base. </a:t>
            </a:r>
          </a:p>
          <a:p>
            <a:pPr lvl="1"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 not prune to a ball. Impenetrable to new growth.</a:t>
            </a:r>
          </a:p>
          <a:p>
            <a:pPr lvl="1"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Every 3-4 years, prune to 1” in Fall/winter only, vulnerable to heat when pruned</a:t>
            </a:r>
          </a:p>
          <a:p>
            <a:pPr lvl="1">
              <a:defRPr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endParaRPr lang="en-US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en-US" sz="320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BA88AF-DB8A-4271-84BF-A8EFA98F9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96550" y="6356350"/>
            <a:ext cx="857249" cy="365125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48BB047D-A6CD-43AB-96F0-683C726B586B}" type="slidenum">
              <a:rPr lang="en-US" sz="12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17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7246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CD3FCB-D361-41F9-AD96-33AE4F78D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627782"/>
            <a:ext cx="638710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Maintaining Plants: Deer Grass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B5EC70-A087-4826-AF41-710AC1214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4484" y="599325"/>
            <a:ext cx="548640" cy="548640"/>
          </a:xfrm>
          <a:prstGeom prst="ellipse">
            <a:avLst/>
          </a:prstGeom>
          <a:solidFill>
            <a:srgbClr val="4D281D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48BB047D-A6CD-43AB-96F0-683C726B586B}" type="slidenum">
              <a:rPr lang="en-US" sz="15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18</a:t>
            </a:fld>
            <a:endParaRPr lang="en-US" sz="1500">
              <a:solidFill>
                <a:srgbClr val="FFFFFF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50D0EC-4551-4686-A428-DFA4510A2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5542" y="2871982"/>
            <a:ext cx="6382657" cy="318168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indent="-228600">
              <a:defRPr/>
            </a:pPr>
            <a:r>
              <a:rPr lang="en-US" altLang="en-US" sz="3000" dirty="0">
                <a:solidFill>
                  <a:schemeClr val="tx1"/>
                </a:solidFill>
              </a:rPr>
              <a:t>Thrives on minimal care</a:t>
            </a:r>
          </a:p>
          <a:p>
            <a:pPr indent="-228600">
              <a:defRPr/>
            </a:pPr>
            <a:r>
              <a:rPr lang="en-US" altLang="en-US" sz="3000" dirty="0">
                <a:solidFill>
                  <a:schemeClr val="tx1"/>
                </a:solidFill>
              </a:rPr>
              <a:t>2-3 years thatch builds up</a:t>
            </a:r>
          </a:p>
          <a:p>
            <a:pPr indent="-228600">
              <a:defRPr/>
            </a:pPr>
            <a:r>
              <a:rPr lang="en-US" altLang="en-US" sz="3000" dirty="0">
                <a:solidFill>
                  <a:schemeClr val="tx1"/>
                </a:solidFill>
              </a:rPr>
              <a:t>Cut back only slumping plants in </a:t>
            </a:r>
            <a:r>
              <a:rPr lang="en-US" altLang="en-US" sz="3000" b="1" u="sng" dirty="0">
                <a:solidFill>
                  <a:schemeClr val="tx1"/>
                </a:solidFill>
              </a:rPr>
              <a:t>late winter </a:t>
            </a:r>
            <a:r>
              <a:rPr lang="en-US" altLang="en-US" sz="3000" dirty="0">
                <a:solidFill>
                  <a:schemeClr val="tx1"/>
                </a:solidFill>
              </a:rPr>
              <a:t>to 6” height</a:t>
            </a:r>
          </a:p>
          <a:p>
            <a:pPr indent="-228600">
              <a:defRPr/>
            </a:pPr>
            <a:r>
              <a:rPr lang="en-US" altLang="en-US" sz="3000" dirty="0">
                <a:solidFill>
                  <a:schemeClr val="tx1"/>
                </a:solidFill>
              </a:rPr>
              <a:t>Other smaller species of bunch grasses can be cut to 3”</a:t>
            </a:r>
          </a:p>
        </p:txBody>
      </p:sp>
      <p:sp>
        <p:nvSpPr>
          <p:cNvPr id="10" name="Freeform: Shape 12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4" descr="http://soquelnursery.com/images/gr_muhlenbergia_rigens.JPG">
            <a:extLst>
              <a:ext uri="{FF2B5EF4-FFF2-40B4-BE49-F238E27FC236}">
                <a16:creationId xmlns:a16="http://schemas.microsoft.com/office/drawing/2014/main" id="{E379CF03-B4CC-4BBD-A31A-EFB87267D5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6"/>
          <a:stretch/>
        </p:blipFill>
        <p:spPr bwMode="auto">
          <a:xfrm>
            <a:off x="7689829" y="10"/>
            <a:ext cx="4502173" cy="3448209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2" descr="Deer Grass at Tinker Rd. Warehouse in Placer County">
            <a:extLst>
              <a:ext uri="{FF2B5EF4-FFF2-40B4-BE49-F238E27FC236}">
                <a16:creationId xmlns:a16="http://schemas.microsoft.com/office/drawing/2014/main" id="{FC16E7B6-7BF3-44E0-9DAB-AF81A4DD02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2" t="927" r="2767" b="5647"/>
          <a:stretch/>
        </p:blipFill>
        <p:spPr bwMode="auto">
          <a:xfrm>
            <a:off x="8768827" y="4082141"/>
            <a:ext cx="3423175" cy="2775859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04689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Pacific Coast iris">
            <a:extLst>
              <a:ext uri="{FF2B5EF4-FFF2-40B4-BE49-F238E27FC236}">
                <a16:creationId xmlns:a16="http://schemas.microsoft.com/office/drawing/2014/main" id="{496A07A3-ACAF-4954-83DD-32E3431BA1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2" r="3" b="16151"/>
          <a:stretch/>
        </p:blipFill>
        <p:spPr bwMode="auto">
          <a:xfrm>
            <a:off x="3125968" y="2527222"/>
            <a:ext cx="3316388" cy="3316386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Erigeron Wayne Roderick Daisy planted as a small groundcover or border. With a little water has worked well everywhere in California we've tried it.">
            <a:extLst>
              <a:ext uri="{FF2B5EF4-FFF2-40B4-BE49-F238E27FC236}">
                <a16:creationId xmlns:a16="http://schemas.microsoft.com/office/drawing/2014/main" id="{F4E2DE78-B8A4-4881-AAE3-8848BE8D83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6" r="2240" b="-3"/>
          <a:stretch/>
        </p:blipFill>
        <p:spPr bwMode="auto">
          <a:xfrm>
            <a:off x="1" y="1"/>
            <a:ext cx="4443799" cy="3776782"/>
          </a:xfrm>
          <a:custGeom>
            <a:avLst/>
            <a:gdLst>
              <a:gd name="connsiteX0" fmla="*/ 0 w 4443799"/>
              <a:gd name="connsiteY0" fmla="*/ 0 h 3776782"/>
              <a:gd name="connsiteX1" fmla="*/ 4164578 w 4443799"/>
              <a:gd name="connsiteY1" fmla="*/ 0 h 3776782"/>
              <a:gd name="connsiteX2" fmla="*/ 4238884 w 4443799"/>
              <a:gd name="connsiteY2" fmla="*/ 154250 h 3776782"/>
              <a:gd name="connsiteX3" fmla="*/ 4443799 w 4443799"/>
              <a:gd name="connsiteY3" fmla="*/ 1169228 h 3776782"/>
              <a:gd name="connsiteX4" fmla="*/ 1836244 w 4443799"/>
              <a:gd name="connsiteY4" fmla="*/ 3776782 h 3776782"/>
              <a:gd name="connsiteX5" fmla="*/ 177598 w 4443799"/>
              <a:gd name="connsiteY5" fmla="*/ 3181344 h 3776782"/>
              <a:gd name="connsiteX6" fmla="*/ 0 w 4443799"/>
              <a:gd name="connsiteY6" fmla="*/ 3019932 h 377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http://www.almanac.com/sites/new.almanac.com/files/yar.jpg">
            <a:extLst>
              <a:ext uri="{FF2B5EF4-FFF2-40B4-BE49-F238E27FC236}">
                <a16:creationId xmlns:a16="http://schemas.microsoft.com/office/drawing/2014/main" id="{C0F4FC06-96EB-4D3B-A6B4-FD87E70413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" r="7765"/>
          <a:stretch/>
        </p:blipFill>
        <p:spPr bwMode="auto">
          <a:xfrm>
            <a:off x="20" y="3917273"/>
            <a:ext cx="3440566" cy="2950205"/>
          </a:xfrm>
          <a:custGeom>
            <a:avLst/>
            <a:gdLst>
              <a:gd name="connsiteX0" fmla="*/ 1539166 w 3440586"/>
              <a:gd name="connsiteY0" fmla="*/ 0 h 2950205"/>
              <a:gd name="connsiteX1" fmla="*/ 3440586 w 3440586"/>
              <a:gd name="connsiteY1" fmla="*/ 1901419 h 2950205"/>
              <a:gd name="connsiteX2" fmla="*/ 3211095 w 3440586"/>
              <a:gd name="connsiteY2" fmla="*/ 2807749 h 2950205"/>
              <a:gd name="connsiteX3" fmla="*/ 3124550 w 3440586"/>
              <a:gd name="connsiteY3" fmla="*/ 2950205 h 2950205"/>
              <a:gd name="connsiteX4" fmla="*/ 0 w 3440586"/>
              <a:gd name="connsiteY4" fmla="*/ 2950205 h 2950205"/>
              <a:gd name="connsiteX5" fmla="*/ 0 w 3440586"/>
              <a:gd name="connsiteY5" fmla="*/ 788141 h 2950205"/>
              <a:gd name="connsiteX6" fmla="*/ 71938 w 3440586"/>
              <a:gd name="connsiteY6" fmla="*/ 691940 h 2950205"/>
              <a:gd name="connsiteX7" fmla="*/ 1539166 w 3440586"/>
              <a:gd name="connsiteY7" fmla="*/ 0 h 295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D257392-088E-4D55-B128-FFD59A895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B0607DA8-6843-427B-8234-C58238E1E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8267" y="802955"/>
            <a:ext cx="4333814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Maintaining plant health: perennials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A41760-72CD-4C84-9570-EE30C5126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34683" y="2421681"/>
            <a:ext cx="4718465" cy="4445797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457200" lvl="1">
              <a:defRPr/>
            </a:pPr>
            <a:endParaRPr lang="en-US" altLang="en-US" sz="2800" dirty="0">
              <a:solidFill>
                <a:srgbClr val="000000"/>
              </a:solidFill>
            </a:endParaRPr>
          </a:p>
          <a:p>
            <a:pPr marL="457200" lvl="1">
              <a:defRPr/>
            </a:pPr>
            <a:r>
              <a:rPr lang="en-US" altLang="en-US" sz="2800" dirty="0">
                <a:solidFill>
                  <a:srgbClr val="000000"/>
                </a:solidFill>
              </a:rPr>
              <a:t>More sensitive to flooding than grasses</a:t>
            </a:r>
          </a:p>
          <a:p>
            <a:pPr marL="457200" lvl="1">
              <a:defRPr/>
            </a:pPr>
            <a:r>
              <a:rPr lang="en-US" altLang="en-US" sz="2800" b="1" dirty="0">
                <a:solidFill>
                  <a:srgbClr val="000000"/>
                </a:solidFill>
              </a:rPr>
              <a:t>Deadheading</a:t>
            </a:r>
            <a:r>
              <a:rPr lang="en-US" altLang="en-US" sz="2800" dirty="0">
                <a:solidFill>
                  <a:srgbClr val="000000"/>
                </a:solidFill>
              </a:rPr>
              <a:t> or cut off spent flower stocks at base after blooming cycle or early fall</a:t>
            </a:r>
          </a:p>
          <a:p>
            <a:pPr marL="457200" lvl="1">
              <a:defRPr/>
            </a:pPr>
            <a:r>
              <a:rPr lang="en-US" altLang="en-US" sz="2800" b="1" dirty="0">
                <a:solidFill>
                  <a:srgbClr val="000000"/>
                </a:solidFill>
              </a:rPr>
              <a:t>Divide roots </a:t>
            </a:r>
            <a:r>
              <a:rPr lang="en-US" altLang="en-US" sz="2800" dirty="0">
                <a:solidFill>
                  <a:srgbClr val="000000"/>
                </a:solidFill>
              </a:rPr>
              <a:t>to refresh</a:t>
            </a:r>
            <a:br>
              <a:rPr lang="en-US" altLang="en-US" sz="2800" b="1" dirty="0">
                <a:solidFill>
                  <a:srgbClr val="000000"/>
                </a:solidFill>
              </a:rPr>
            </a:br>
            <a:r>
              <a:rPr lang="en-US" altLang="en-US" sz="2800" dirty="0">
                <a:solidFill>
                  <a:srgbClr val="000000"/>
                </a:solidFill>
              </a:rPr>
              <a:t>during winter every 3-5 years</a:t>
            </a:r>
          </a:p>
          <a:p>
            <a:pPr marL="457200" lvl="1">
              <a:defRPr/>
            </a:pPr>
            <a:r>
              <a:rPr lang="en-US" altLang="en-US" sz="2800" b="1" dirty="0">
                <a:solidFill>
                  <a:srgbClr val="000000"/>
                </a:solidFill>
              </a:rPr>
              <a:t>Winter pruning</a:t>
            </a:r>
            <a:r>
              <a:rPr lang="en-US" altLang="en-US" sz="2800" dirty="0">
                <a:solidFill>
                  <a:srgbClr val="000000"/>
                </a:solidFill>
              </a:rPr>
              <a:t>: Many species can be cut to 2-3” every 2-3 years to refresh</a:t>
            </a:r>
          </a:p>
          <a:p>
            <a:pPr marL="457200" lvl="1">
              <a:defRPr/>
            </a:pPr>
            <a:r>
              <a:rPr lang="en-US" altLang="en-US" sz="2800" dirty="0">
                <a:solidFill>
                  <a:srgbClr val="000000"/>
                </a:solidFill>
              </a:rPr>
              <a:t>Google it to find out if it can be refreshed before giving up</a:t>
            </a:r>
          </a:p>
          <a:p>
            <a:pPr marL="457200" lvl="1">
              <a:defRPr/>
            </a:pPr>
            <a:endParaRPr lang="en-US" altLang="en-US" sz="2800" dirty="0">
              <a:solidFill>
                <a:srgbClr val="000000"/>
              </a:solidFill>
            </a:endParaRPr>
          </a:p>
          <a:p>
            <a:pPr marL="457200" lvl="1">
              <a:defRPr/>
            </a:pPr>
            <a:endParaRPr lang="en-US" altLang="en-US" sz="2800" b="1" dirty="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en-US" sz="2800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BA88AF-DB8A-4271-84BF-A8EFA98F9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48BB047D-A6CD-43AB-96F0-683C726B586B}" type="slidenum">
              <a:rPr lang="en-US">
                <a:solidFill>
                  <a:srgbClr val="898989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19</a:t>
            </a:fld>
            <a:endParaRPr lang="en-US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26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0607DA8-6843-427B-8234-C58238E1E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51" y="-248093"/>
            <a:ext cx="4468698" cy="1857154"/>
          </a:xfrm>
        </p:spPr>
        <p:txBody>
          <a:bodyPr/>
          <a:lstStyle/>
          <a:p>
            <a:r>
              <a:rPr lang="en-US" sz="3200" dirty="0"/>
              <a:t>Role of plants</a:t>
            </a:r>
            <a:endParaRPr lang="en-IN" sz="32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A41760-72CD-4C84-9570-EE30C5126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3855" y="1730416"/>
            <a:ext cx="4614331" cy="4473534"/>
          </a:xfrm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altLang="en-US" sz="2800" dirty="0">
                <a:latin typeface="+mj-lt"/>
              </a:rPr>
              <a:t>Plant roots penetrate soil creating flow paths</a:t>
            </a:r>
          </a:p>
          <a:p>
            <a:pPr>
              <a:spcBef>
                <a:spcPct val="20000"/>
              </a:spcBef>
            </a:pPr>
            <a:r>
              <a:rPr lang="en-US" altLang="en-US" sz="2800" dirty="0">
                <a:latin typeface="+mj-lt"/>
              </a:rPr>
              <a:t>Maintain infiltration rate</a:t>
            </a:r>
          </a:p>
          <a:p>
            <a:pPr>
              <a:spcBef>
                <a:spcPct val="20000"/>
              </a:spcBef>
            </a:pPr>
            <a:r>
              <a:rPr lang="en-US" altLang="en-US" sz="2800" dirty="0">
                <a:latin typeface="+mj-lt"/>
              </a:rPr>
              <a:t>Exude saccharides and dead material that feed organisms</a:t>
            </a:r>
          </a:p>
          <a:p>
            <a:pPr>
              <a:spcBef>
                <a:spcPct val="20000"/>
              </a:spcBef>
            </a:pPr>
            <a:r>
              <a:rPr lang="en-US" altLang="en-US" sz="2800" dirty="0">
                <a:latin typeface="+mj-lt"/>
              </a:rPr>
              <a:t>Create soil aggregates</a:t>
            </a:r>
          </a:p>
          <a:p>
            <a:pPr>
              <a:spcBef>
                <a:spcPct val="20000"/>
              </a:spcBef>
            </a:pPr>
            <a:r>
              <a:rPr lang="en-US" altLang="en-US" sz="2800" dirty="0">
                <a:latin typeface="+mj-lt"/>
              </a:rPr>
              <a:t>Nutrient uptake</a:t>
            </a:r>
          </a:p>
          <a:p>
            <a:pPr>
              <a:spcBef>
                <a:spcPct val="20000"/>
              </a:spcBef>
            </a:pPr>
            <a:r>
              <a:rPr lang="en-US" altLang="en-US" sz="2800" dirty="0">
                <a:latin typeface="+mj-lt"/>
              </a:rPr>
              <a:t>Metal uptake</a:t>
            </a:r>
          </a:p>
          <a:p>
            <a:pPr>
              <a:spcBef>
                <a:spcPct val="20000"/>
              </a:spcBef>
            </a:pPr>
            <a:r>
              <a:rPr lang="en-US" altLang="en-US" sz="2800" dirty="0">
                <a:latin typeface="+mj-lt"/>
              </a:rPr>
              <a:t>Volatilization </a:t>
            </a:r>
          </a:p>
          <a:p>
            <a:pPr>
              <a:spcBef>
                <a:spcPct val="20000"/>
              </a:spcBef>
            </a:pPr>
            <a:r>
              <a:rPr lang="en-US" altLang="en-US" sz="2800" dirty="0">
                <a:latin typeface="+mj-lt"/>
                <a:cs typeface="Arial" panose="020B0604020202020204" pitchFamily="34" charset="0"/>
              </a:rPr>
              <a:t>Drawback: Short-circuiting</a:t>
            </a:r>
          </a:p>
          <a:p>
            <a:pPr>
              <a:spcBef>
                <a:spcPct val="20000"/>
              </a:spcBef>
            </a:pPr>
            <a:endParaRPr lang="en-US" altLang="en-US" sz="2800" dirty="0">
              <a:latin typeface="+mj-lt"/>
            </a:endParaRPr>
          </a:p>
          <a:p>
            <a:pPr>
              <a:spcBef>
                <a:spcPct val="20000"/>
              </a:spcBef>
            </a:pPr>
            <a:endParaRPr lang="en-US" altLang="en-US" sz="2800" dirty="0">
              <a:latin typeface="+mj-lt"/>
            </a:endParaRPr>
          </a:p>
          <a:p>
            <a:pPr>
              <a:spcBef>
                <a:spcPct val="20000"/>
              </a:spcBef>
            </a:pPr>
            <a:endParaRPr lang="en-US" altLang="en-US" sz="2800" dirty="0">
              <a:latin typeface="+mj-lt"/>
            </a:endParaRPr>
          </a:p>
          <a:p>
            <a:pPr>
              <a:spcBef>
                <a:spcPct val="20000"/>
              </a:spcBef>
            </a:pPr>
            <a:endParaRPr lang="en-US" altLang="en-US" sz="2800" dirty="0">
              <a:latin typeface="Gill Sans MT" panose="020B050202010402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BA88AF-DB8A-4271-84BF-A8EFA98F9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IN" smtClean="0"/>
              <a:pPr/>
              <a:t>2</a:t>
            </a:fld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6B8BCE-7538-4067-8DDE-AE46EF5CA2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462"/>
          <a:stretch/>
        </p:blipFill>
        <p:spPr>
          <a:xfrm>
            <a:off x="5270376" y="-1"/>
            <a:ext cx="692162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52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B181E26-89C4-4A14-92DE-0F4C4B0E9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http://dragongoose.com/images/OregonGrape5-11-2009.jpg">
            <a:extLst>
              <a:ext uri="{FF2B5EF4-FFF2-40B4-BE49-F238E27FC236}">
                <a16:creationId xmlns:a16="http://schemas.microsoft.com/office/drawing/2014/main" id="{FBC60AA2-3BC6-48A3-93A2-85AD88DCF5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1" r="-3" b="-3"/>
          <a:stretch/>
        </p:blipFill>
        <p:spPr bwMode="auto">
          <a:xfrm>
            <a:off x="6587330" y="1690689"/>
            <a:ext cx="5604670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www.laspilitas.com/images/grid24_24/10733/images/plants/baccharis/baccharis-pilularis-pilularis-pigeon-point-3.jpg">
            <a:extLst>
              <a:ext uri="{FF2B5EF4-FFF2-40B4-BE49-F238E27FC236}">
                <a16:creationId xmlns:a16="http://schemas.microsoft.com/office/drawing/2014/main" id="{D974EF91-DA2B-478A-B23B-1F573CFED6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6837"/>
          <a:stretch/>
        </p:blipFill>
        <p:spPr bwMode="auto">
          <a:xfrm>
            <a:off x="4791075" y="4357117"/>
            <a:ext cx="7400925" cy="2500884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reeform 37">
            <a:extLst>
              <a:ext uri="{FF2B5EF4-FFF2-40B4-BE49-F238E27FC236}">
                <a16:creationId xmlns:a16="http://schemas.microsoft.com/office/drawing/2014/main" id="{13958066-7CBD-4B89-8F46-614C4F28B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7571262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765A29-EF59-41B5-9D39-C0FBE930E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7955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latin typeface="+mj-lt"/>
                <a:ea typeface="+mj-ea"/>
                <a:cs typeface="+mj-cs"/>
              </a:rPr>
              <a:t>Maintaining plant health: Shrubs/Trees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FE005C-5AA8-40E1-B1C3-F7969593C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15406"/>
            <a:ext cx="5097779" cy="40659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>
                <a:solidFill>
                  <a:schemeClr val="tx1"/>
                </a:solidFill>
              </a:rPr>
              <a:t>Ideally shrubs are not too large for basin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>
                <a:solidFill>
                  <a:schemeClr val="tx1"/>
                </a:solidFill>
              </a:rPr>
              <a:t>Pruning: Use sharp clean tools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>
                <a:solidFill>
                  <a:schemeClr val="tx1"/>
                </a:solidFill>
              </a:rPr>
              <a:t>Remove dead wood first,  crossing branches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>
                <a:solidFill>
                  <a:schemeClr val="tx1"/>
                </a:solidFill>
              </a:rPr>
              <a:t>Work slowly, selective pruning is best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>
                <a:solidFill>
                  <a:schemeClr val="tx1"/>
                </a:solidFill>
              </a:rPr>
              <a:t>Remove whole branch where it meets another major branch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>
                <a:solidFill>
                  <a:schemeClr val="tx1"/>
                </a:solidFill>
              </a:rPr>
              <a:t>Shearing is generally bad for most natives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0317E4-CD6B-4FCE-94DA-BE1509F23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96550" y="6356350"/>
            <a:ext cx="85724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8BB047D-A6CD-43AB-96F0-683C726B586B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20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5294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Image result for cats irrigation meme">
            <a:extLst>
              <a:ext uri="{FF2B5EF4-FFF2-40B4-BE49-F238E27FC236}">
                <a16:creationId xmlns:a16="http://schemas.microsoft.com/office/drawing/2014/main" id="{6538EB33-572B-4920-9CE8-08A1139936B5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" r="1210" b="-1"/>
          <a:stretch/>
        </p:blipFill>
        <p:spPr bwMode="auto">
          <a:xfrm>
            <a:off x="5797543" y="10"/>
            <a:ext cx="63941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A9DAA9-A614-44F3-ACEB-609FBBD2D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>
                <a:solidFill>
                  <a:srgbClr val="000000"/>
                </a:solidFill>
              </a:rPr>
              <a:t>Irrigation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6B7EDC-5B16-4668-9DAD-249AA92C3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4997" y="2272143"/>
            <a:ext cx="4706803" cy="3788830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</a:rPr>
              <a:t>Little difference in maintenance from regular landscapes.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Avoid overwatering – potable water is not good for streams.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Many systems are subsurface drip 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Inspect the system components for breaks, leaks and blockages and repair them as needed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Inspect while system is running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Adjust the system to prevent overspray outside the facility.</a:t>
            </a:r>
          </a:p>
          <a:p>
            <a:pPr>
              <a:lnSpc>
                <a:spcPct val="90000"/>
              </a:lnSpc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AD4C7F-E395-48A3-8CDA-633510DDA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8BB047D-A6CD-43AB-96F0-683C726B586B}" type="slidenum">
              <a:rPr lang="en-US" sz="11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21</a:t>
            </a:fld>
            <a:endParaRPr lang="en-US" sz="11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0406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998234D-04B0-423A-8832-0A8615DA0D78}"/>
              </a:ext>
            </a:extLst>
          </p:cNvPr>
          <p:cNvPicPr/>
          <p:nvPr/>
        </p:nvPicPr>
        <p:blipFill rotWithShape="1">
          <a:blip r:embed="rId3"/>
          <a:srcRect l="14956" t="9334" r="4446" b="7315"/>
          <a:stretch/>
        </p:blipFill>
        <p:spPr bwMode="auto">
          <a:xfrm>
            <a:off x="-69448" y="1"/>
            <a:ext cx="12261448" cy="685800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A9DAA9-A614-44F3-ACEB-609FBBD2D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021" y="3904065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Field Walk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AD4C7F-E395-48A3-8CDA-633510DDA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90000"/>
              </a:lnSpc>
              <a:spcAft>
                <a:spcPts val="600"/>
              </a:spcAft>
              <a:defRPr/>
            </a:pPr>
            <a:fld id="{48BB047D-A6CD-43AB-96F0-683C726B586B}" type="slidenum">
              <a:rPr lang="en-US" sz="1200">
                <a:solidFill>
                  <a:srgbClr val="FFFFFF"/>
                </a:solidFill>
              </a:rPr>
              <a:pPr defTabSz="457200">
                <a:lnSpc>
                  <a:spcPct val="90000"/>
                </a:lnSpc>
                <a:spcAft>
                  <a:spcPts val="600"/>
                </a:spcAft>
                <a:defRPr/>
              </a:pPr>
              <a:t>22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D7ED2B7-76C4-4E48-B242-2D3CA8890A94}"/>
              </a:ext>
            </a:extLst>
          </p:cNvPr>
          <p:cNvSpPr/>
          <p:nvPr/>
        </p:nvSpPr>
        <p:spPr>
          <a:xfrm>
            <a:off x="6400800" y="5553012"/>
            <a:ext cx="974956" cy="1060328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833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MG_0556">
            <a:extLst>
              <a:ext uri="{FF2B5EF4-FFF2-40B4-BE49-F238E27FC236}">
                <a16:creationId xmlns:a16="http://schemas.microsoft.com/office/drawing/2014/main" id="{E6623A89-EE88-4013-BD29-D442E0D362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7" r="9091" b="2281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68E31FD-BE74-4CB3-A5A5-652148351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42" y="632990"/>
            <a:ext cx="4062643" cy="10434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300"/>
              <a:t>Selection of plants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39EAE20-443B-4528-BBD6-32BD19163C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0242" y="1774371"/>
            <a:ext cx="4364274" cy="3231679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indent="-228600" algn="l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/>
              <a:t>Must tolerate poor shallow well-drained soils AND flooding</a:t>
            </a:r>
          </a:p>
          <a:p>
            <a:pPr indent="-228600" algn="l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/>
              <a:t>Native species preferred</a:t>
            </a:r>
          </a:p>
          <a:p>
            <a:pPr indent="-228600" algn="l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/>
              <a:t>Provide dense cover and fibrous root structure</a:t>
            </a:r>
          </a:p>
          <a:p>
            <a:pPr indent="-228600" algn="l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/>
              <a:t>No fertilizer</a:t>
            </a:r>
          </a:p>
          <a:p>
            <a:pPr indent="-228600" algn="l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/>
              <a:t>Tolerate drip irrigation</a:t>
            </a:r>
          </a:p>
          <a:p>
            <a:pPr indent="-228600" algn="l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/>
              <a:t>Grasses perform best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8341D9-3B78-467A-9828-B85D230F5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0232" y="6108192"/>
            <a:ext cx="548640" cy="548640"/>
          </a:xfrm>
          <a:prstGeom prst="ellipse">
            <a:avLst/>
          </a:prstGeom>
          <a:solidFill>
            <a:srgbClr val="42505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fld id="{48BB047D-A6CD-43AB-96F0-683C726B586B}" type="slidenum">
              <a:rPr lang="en-US" sz="1500">
                <a:solidFill>
                  <a:srgbClr val="FFFFFF"/>
                </a:solidFill>
                <a:latin typeface="Calibri" panose="020F0502020204030204"/>
              </a:rPr>
              <a:pPr algn="ctr">
                <a:spcAft>
                  <a:spcPts val="600"/>
                </a:spcAft>
                <a:defRPr/>
              </a:pPr>
              <a:t>3</a:t>
            </a:fld>
            <a:endParaRPr lang="en-US" sz="15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04545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soquelnursery.com/images/gr_muhlenbergia_rigens.JPG">
            <a:extLst>
              <a:ext uri="{FF2B5EF4-FFF2-40B4-BE49-F238E27FC236}">
                <a16:creationId xmlns:a16="http://schemas.microsoft.com/office/drawing/2014/main" id="{0E316D28-7FFF-4D5A-956B-94A9036E4A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70" r="14139" b="10049"/>
          <a:stretch/>
        </p:blipFill>
        <p:spPr bwMode="auto">
          <a:xfrm>
            <a:off x="5596544" y="-28249"/>
            <a:ext cx="6595455" cy="366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459A74-DEEB-45A5-B47D-129CC7278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picks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EF22B-8593-4793-83BD-DD9F07C62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706590"/>
            <a:ext cx="6753828" cy="1305379"/>
          </a:xfrm>
        </p:spPr>
        <p:txBody>
          <a:bodyPr/>
          <a:lstStyle/>
          <a:p>
            <a:r>
              <a:rPr lang="en-US" sz="3200" dirty="0"/>
              <a:t>Native Grasses:  </a:t>
            </a:r>
          </a:p>
          <a:p>
            <a:r>
              <a:rPr lang="en-US" sz="2400" dirty="0"/>
              <a:t>Juncus patens or Juncus effuses (rushes)</a:t>
            </a:r>
          </a:p>
          <a:p>
            <a:r>
              <a:rPr lang="en-US" sz="2400" dirty="0" err="1"/>
              <a:t>Carex</a:t>
            </a:r>
            <a:r>
              <a:rPr lang="en-US" sz="2400" dirty="0"/>
              <a:t> </a:t>
            </a:r>
            <a:r>
              <a:rPr lang="en-US" sz="2400" dirty="0" err="1"/>
              <a:t>barbarae</a:t>
            </a:r>
            <a:r>
              <a:rPr lang="en-US" sz="2400" dirty="0"/>
              <a:t>, </a:t>
            </a:r>
            <a:r>
              <a:rPr lang="en-US" sz="2400" dirty="0" err="1"/>
              <a:t>Carex</a:t>
            </a:r>
            <a:r>
              <a:rPr lang="en-US" sz="2400" dirty="0"/>
              <a:t> </a:t>
            </a:r>
            <a:r>
              <a:rPr lang="en-US" sz="2400" dirty="0" err="1"/>
              <a:t>pansa</a:t>
            </a:r>
            <a:r>
              <a:rPr lang="en-US" sz="2400" dirty="0"/>
              <a:t> (sedges)</a:t>
            </a:r>
          </a:p>
          <a:p>
            <a:r>
              <a:rPr lang="en-US" sz="2400" dirty="0" err="1"/>
              <a:t>Muhlenbergia</a:t>
            </a:r>
            <a:r>
              <a:rPr lang="en-US" sz="2400" dirty="0"/>
              <a:t> </a:t>
            </a:r>
            <a:r>
              <a:rPr lang="en-US" sz="2400" dirty="0" err="1"/>
              <a:t>rigens</a:t>
            </a:r>
            <a:r>
              <a:rPr lang="en-US" sz="2400" dirty="0"/>
              <a:t> (Deer Grass)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38B3E2-E03E-4954-89F9-47796C910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IN" smtClean="0"/>
              <a:pPr/>
              <a:t>4</a:t>
            </a:fld>
            <a:endParaRPr lang="en-IN" dirty="0"/>
          </a:p>
        </p:txBody>
      </p:sp>
      <p:pic>
        <p:nvPicPr>
          <p:cNvPr id="7" name="Picture 2" descr="P:\Digital Photographs\by Project\14000\14086\100711 riparian monitoring\detention basin and swale\IMG_1689.jpg">
            <a:extLst>
              <a:ext uri="{FF2B5EF4-FFF2-40B4-BE49-F238E27FC236}">
                <a16:creationId xmlns:a16="http://schemas.microsoft.com/office/drawing/2014/main" id="{C9B2FD9D-4AC0-4FBC-87D0-FEF297B12D57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5" t="29690" b="29690"/>
          <a:stretch/>
        </p:blipFill>
        <p:spPr bwMode="auto">
          <a:xfrm>
            <a:off x="1" y="-9191"/>
            <a:ext cx="8455306" cy="3663843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158754-D69B-43DB-A261-289E00792A6F}"/>
              </a:ext>
            </a:extLst>
          </p:cNvPr>
          <p:cNvSpPr txBox="1">
            <a:spLocks/>
          </p:cNvSpPr>
          <p:nvPr/>
        </p:nvSpPr>
        <p:spPr>
          <a:xfrm>
            <a:off x="7367286" y="4776964"/>
            <a:ext cx="4647126" cy="13874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en-US" sz="18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Non-native Grasses:  </a:t>
            </a:r>
          </a:p>
          <a:p>
            <a:r>
              <a:rPr lang="en-US" sz="2400" dirty="0" err="1"/>
              <a:t>Chondropetalum</a:t>
            </a:r>
            <a:r>
              <a:rPr lang="en-US" sz="2400" dirty="0"/>
              <a:t> tectorum (Small Cape Rush)</a:t>
            </a:r>
          </a:p>
          <a:p>
            <a:r>
              <a:rPr lang="en-US" sz="2400" dirty="0" err="1"/>
              <a:t>Carex</a:t>
            </a:r>
            <a:r>
              <a:rPr lang="en-US" sz="2400" dirty="0"/>
              <a:t> </a:t>
            </a:r>
            <a:r>
              <a:rPr lang="en-US" sz="2400" dirty="0" err="1"/>
              <a:t>divulsa</a:t>
            </a:r>
            <a:r>
              <a:rPr lang="en-US" sz="2400" dirty="0"/>
              <a:t> (Berkeley sedge)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4084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Oenothera hookeri">
            <a:extLst>
              <a:ext uri="{FF2B5EF4-FFF2-40B4-BE49-F238E27FC236}">
                <a16:creationId xmlns:a16="http://schemas.microsoft.com/office/drawing/2014/main" id="{6885478E-581B-4BCB-9885-C83B1B27B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5" r="2816" b="-1"/>
          <a:stretch/>
        </p:blipFill>
        <p:spPr bwMode="auto">
          <a:xfrm>
            <a:off x="-1" y="10"/>
            <a:ext cx="9141744" cy="6857990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89AC137A-F7D0-43CC-A46F-113F475E4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651" y="1435100"/>
            <a:ext cx="4700016" cy="3987800"/>
          </a:xfrm>
          <a:prstGeom prst="rect">
            <a:avLst/>
          </a:prstGeom>
          <a:solidFill>
            <a:schemeClr val="tx1">
              <a:lumMod val="85000"/>
              <a:lumOff val="15000"/>
              <a:alpha val="88000"/>
            </a:schemeClr>
          </a:solidFill>
          <a:ln w="139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0607DA8-6843-427B-8234-C58238E1E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276" y="1449193"/>
            <a:ext cx="3990624" cy="105765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latin typeface="+mj-lt"/>
                <a:ea typeface="+mj-ea"/>
                <a:cs typeface="+mj-cs"/>
              </a:rPr>
              <a:t>Top picks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A41760-72CD-4C84-9570-EE30C5126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6997" y="2286000"/>
            <a:ext cx="4346293" cy="2968906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dirty="0"/>
              <a:t>Perennials:</a:t>
            </a:r>
          </a:p>
          <a:p>
            <a:pPr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/>
              <a:t>Iris </a:t>
            </a:r>
            <a:r>
              <a:rPr lang="en-US" altLang="en-US" sz="2800" dirty="0" err="1"/>
              <a:t>douglasiana</a:t>
            </a:r>
            <a:r>
              <a:rPr lang="en-US" altLang="en-US" sz="2800" dirty="0"/>
              <a:t> (Douglas iris)</a:t>
            </a:r>
          </a:p>
          <a:p>
            <a:pPr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Achillea </a:t>
            </a:r>
            <a:r>
              <a:rPr lang="en-US" sz="2800" dirty="0" err="1"/>
              <a:t>millefolium</a:t>
            </a:r>
            <a:r>
              <a:rPr lang="en-US" sz="2800" dirty="0"/>
              <a:t> (Yarrow)</a:t>
            </a:r>
          </a:p>
          <a:p>
            <a:pPr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 err="1"/>
              <a:t>Frageria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chiloensis</a:t>
            </a:r>
            <a:r>
              <a:rPr lang="en-US" altLang="en-US" sz="2800" dirty="0"/>
              <a:t> (strawberry)</a:t>
            </a:r>
          </a:p>
          <a:p>
            <a:pPr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 err="1"/>
              <a:t>Oenethera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hookeri</a:t>
            </a:r>
            <a:r>
              <a:rPr lang="en-US" altLang="en-US" sz="2800" dirty="0"/>
              <a:t> (Hooker’s primrose)</a:t>
            </a:r>
          </a:p>
          <a:p>
            <a:pPr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en-US" sz="2800" dirty="0"/>
          </a:p>
        </p:txBody>
      </p:sp>
      <p:pic>
        <p:nvPicPr>
          <p:cNvPr id="1028" name="Picture 4" descr="Image result for iris douglasiana bioretention">
            <a:extLst>
              <a:ext uri="{FF2B5EF4-FFF2-40B4-BE49-F238E27FC236}">
                <a16:creationId xmlns:a16="http://schemas.microsoft.com/office/drawing/2014/main" id="{7E857501-D2E8-46D6-A51E-B931B2B1BF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8" r="12871" b="-1"/>
          <a:stretch/>
        </p:blipFill>
        <p:spPr bwMode="auto">
          <a:xfrm>
            <a:off x="5790369" y="10"/>
            <a:ext cx="6401647" cy="6852984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BA88AF-DB8A-4271-84BF-A8EFA98F9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48BB047D-A6CD-43AB-96F0-683C726B586B}" type="slidenum">
              <a:rPr lang="en-US" sz="12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5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339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EB181E26-89C4-4A14-92DE-0F4C4B0E9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Image result for rosa californica">
            <a:extLst>
              <a:ext uri="{FF2B5EF4-FFF2-40B4-BE49-F238E27FC236}">
                <a16:creationId xmlns:a16="http://schemas.microsoft.com/office/drawing/2014/main" id="{A49966AF-7B3D-42D8-9686-7B1CD68210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57" r="2" b="21806"/>
          <a:stretch/>
        </p:blipFill>
        <p:spPr bwMode="auto">
          <a:xfrm>
            <a:off x="6587330" y="1690689"/>
            <a:ext cx="5604670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 result for Artemisia ludoviciana ">
            <a:extLst>
              <a:ext uri="{FF2B5EF4-FFF2-40B4-BE49-F238E27FC236}">
                <a16:creationId xmlns:a16="http://schemas.microsoft.com/office/drawing/2014/main" id="{A744E6BA-AB26-486B-8DAC-2EA32A859C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24" r="-2" b="13140"/>
          <a:stretch/>
        </p:blipFill>
        <p:spPr bwMode="auto">
          <a:xfrm>
            <a:off x="4791075" y="4357117"/>
            <a:ext cx="7400925" cy="2500884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Freeform 37">
            <a:extLst>
              <a:ext uri="{FF2B5EF4-FFF2-40B4-BE49-F238E27FC236}">
                <a16:creationId xmlns:a16="http://schemas.microsoft.com/office/drawing/2014/main" id="{13958066-7CBD-4B89-8F46-614C4F28B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7571262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D4A8D0-85E0-4060-ACC2-17104A3A3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latin typeface="+mj-lt"/>
                <a:ea typeface="+mj-ea"/>
                <a:cs typeface="+mj-cs"/>
              </a:rPr>
              <a:t>Top picks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AA7260-845A-4BFD-BE45-ABB58F1D4B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55" y="2015406"/>
            <a:ext cx="5097779" cy="406598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/>
                </a:solidFill>
              </a:rPr>
              <a:t>Shrubs: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/>
                </a:solidFill>
              </a:rPr>
              <a:t>Baccharis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pilularis</a:t>
            </a:r>
            <a:r>
              <a:rPr lang="en-US" sz="2800" dirty="0">
                <a:solidFill>
                  <a:schemeClr val="tx1"/>
                </a:solidFill>
              </a:rPr>
              <a:t> (dwarf or upright coyote brush)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Artemisia </a:t>
            </a:r>
            <a:r>
              <a:rPr lang="en-US" sz="2800" dirty="0" err="1">
                <a:solidFill>
                  <a:schemeClr val="tx1"/>
                </a:solidFill>
              </a:rPr>
              <a:t>ludoviciana</a:t>
            </a:r>
            <a:r>
              <a:rPr lang="en-US" sz="2800" dirty="0">
                <a:solidFill>
                  <a:schemeClr val="tx1"/>
                </a:solidFill>
              </a:rPr>
              <a:t> (white sagebrush)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Mahonia nervosa (dwarf Oregon grape)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Rosa </a:t>
            </a:r>
            <a:r>
              <a:rPr lang="en-US" sz="2800" dirty="0" err="1">
                <a:solidFill>
                  <a:schemeClr val="tx1"/>
                </a:solidFill>
              </a:rPr>
              <a:t>californica</a:t>
            </a:r>
            <a:r>
              <a:rPr lang="en-US" sz="2800" dirty="0">
                <a:solidFill>
                  <a:schemeClr val="tx1"/>
                </a:solidFill>
              </a:rPr>
              <a:t> (California rose)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CF3858-61D2-4F17-BE28-331A66BE5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96550" y="6356350"/>
            <a:ext cx="85724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8BB047D-A6CD-43AB-96F0-683C726B586B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6748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F209E-D17D-4F20-A6D0-C685853DE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329" y="640081"/>
            <a:ext cx="6274590" cy="136234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/>
              <a:t>TOP Picks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1B14A5-E7B8-4F35-8378-DB748F6A6C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77329" y="2002421"/>
            <a:ext cx="6274590" cy="3975903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Trees:</a:t>
            </a:r>
          </a:p>
          <a:p>
            <a:r>
              <a:rPr lang="en-US" sz="2800" b="0" dirty="0">
                <a:solidFill>
                  <a:schemeClr val="tx1"/>
                </a:solidFill>
              </a:rPr>
              <a:t>Trees struggle in bioretention</a:t>
            </a:r>
          </a:p>
          <a:p>
            <a:r>
              <a:rPr lang="en-US" sz="2800" b="0" dirty="0">
                <a:solidFill>
                  <a:schemeClr val="tx1"/>
                </a:solidFill>
              </a:rPr>
              <a:t>Work with your local jurisdiction – street tree criteria</a:t>
            </a:r>
          </a:p>
          <a:p>
            <a:r>
              <a:rPr lang="en-US" sz="2800" b="0" dirty="0">
                <a:solidFill>
                  <a:schemeClr val="tx1"/>
                </a:solidFill>
              </a:rPr>
              <a:t>Choose small trees that are good for containers: Redbud, Olive, Southern Magnolia, Japanese Maple</a:t>
            </a:r>
          </a:p>
        </p:txBody>
      </p:sp>
      <p:pic>
        <p:nvPicPr>
          <p:cNvPr id="12" name="Picture 2" descr="Image result for cats in trees meme">
            <a:extLst>
              <a:ext uri="{FF2B5EF4-FFF2-40B4-BE49-F238E27FC236}">
                <a16:creationId xmlns:a16="http://schemas.microsoft.com/office/drawing/2014/main" id="{77ECBC46-3AA2-47E1-8A7E-EF19D35EE8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" r="1166"/>
          <a:stretch/>
        </p:blipFill>
        <p:spPr bwMode="auto">
          <a:xfrm>
            <a:off x="1" y="10"/>
            <a:ext cx="465429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BA3DB3-A445-4949-AB8E-8B2F3C333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4092" y="6356350"/>
            <a:ext cx="1199707" cy="36512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8BB047D-A6CD-43AB-96F0-683C726B586B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7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80337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F209E-D17D-4F20-A6D0-C685853DE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246186"/>
            <a:ext cx="3433884" cy="1037492"/>
          </a:xfrm>
        </p:spPr>
        <p:txBody>
          <a:bodyPr/>
          <a:lstStyle/>
          <a:p>
            <a:r>
              <a:rPr lang="en-US" dirty="0"/>
              <a:t>Warning signs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1B14A5-E7B8-4F35-8378-DB748F6A6C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6286" y="2756474"/>
            <a:ext cx="4099714" cy="601087"/>
          </a:xfrm>
        </p:spPr>
        <p:txBody>
          <a:bodyPr/>
          <a:lstStyle/>
          <a:p>
            <a:r>
              <a:rPr lang="en-US" sz="2400" dirty="0">
                <a:solidFill>
                  <a:schemeClr val="accent1"/>
                </a:solidFill>
              </a:rPr>
              <a:t>Unhealthy Vegetation</a:t>
            </a:r>
            <a:endParaRPr lang="en-IN" sz="2400" dirty="0">
              <a:solidFill>
                <a:schemeClr val="accent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E05A85-0100-4B67-A2A5-22134AD625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8400" y="3427902"/>
            <a:ext cx="5875200" cy="2686133"/>
          </a:xfrm>
        </p:spPr>
        <p:txBody>
          <a:bodyPr/>
          <a:lstStyle/>
          <a:p>
            <a:pPr marL="234950" indent="-234950">
              <a:defRPr/>
            </a:pPr>
            <a:r>
              <a:rPr lang="en-US" altLang="en-US" sz="2400" dirty="0"/>
              <a:t>Sign of drainage problems (too fast)</a:t>
            </a:r>
          </a:p>
          <a:p>
            <a:r>
              <a:rPr lang="en-US" altLang="en-US" sz="2400" dirty="0"/>
              <a:t>Reduced filtration</a:t>
            </a:r>
          </a:p>
          <a:p>
            <a:pPr marL="234950" indent="-234950">
              <a:defRPr/>
            </a:pPr>
            <a:r>
              <a:rPr lang="en-US" altLang="en-US" sz="2400" dirty="0"/>
              <a:t>Irrigation failure or schedule adjustment</a:t>
            </a:r>
          </a:p>
          <a:p>
            <a:pPr marL="234950" indent="-234950">
              <a:defRPr/>
            </a:pPr>
            <a:r>
              <a:rPr lang="en-US" altLang="en-US" sz="2400" dirty="0"/>
              <a:t>High infiltration rate = stress</a:t>
            </a:r>
          </a:p>
          <a:p>
            <a:pPr marL="0" indent="0">
              <a:buNone/>
            </a:pPr>
            <a:endParaRPr lang="en-US" altLang="en-US" sz="800" dirty="0">
              <a:solidFill>
                <a:srgbClr val="000099"/>
              </a:solidFill>
              <a:latin typeface="Gill Sans MT" panose="020B0502020104020203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Gill Sans MT" panose="020B0502020104020203" pitchFamily="34" charset="0"/>
              </a:rPr>
              <a:t>Add mulch to improve water retention and adjust irrigation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latin typeface="Gill Sans MT" panose="020B0502020104020203" pitchFamily="34" charset="0"/>
              </a:rPr>
              <a:t>Replant with more drought tolerant plants</a:t>
            </a:r>
            <a:endParaRPr lang="en-IN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BA3DB3-A445-4949-AB8E-8B2F3C333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B047D-A6CD-43AB-96F0-683C726B586B}" type="slidenum">
              <a:rPr kumimoji="0" lang="en-IN" sz="900" b="0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IN" sz="9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05CF64A-F9D9-4B6C-B775-61FB62E53A4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1D62B13-2202-4BDC-91C9-1527F4162CB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pic>
        <p:nvPicPr>
          <p:cNvPr id="14" name="Picture 3" descr="P:\Digital Photographs\by Project\17000\17166\12.2013 biofilter\IMG_0010.JPG">
            <a:extLst>
              <a:ext uri="{FF2B5EF4-FFF2-40B4-BE49-F238E27FC236}">
                <a16:creationId xmlns:a16="http://schemas.microsoft.com/office/drawing/2014/main" id="{D8ECD63A-0B66-43C5-8F97-48024A2371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4" r="116" b="45672"/>
          <a:stretch/>
        </p:blipFill>
        <p:spPr bwMode="auto">
          <a:xfrm>
            <a:off x="3664527" y="1"/>
            <a:ext cx="8472055" cy="2874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0391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veg_health_F_detail_small">
            <a:extLst>
              <a:ext uri="{FF2B5EF4-FFF2-40B4-BE49-F238E27FC236}">
                <a16:creationId xmlns:a16="http://schemas.microsoft.com/office/drawing/2014/main" id="{CFF6288D-91D2-47F3-ABE8-46EA1EBEF4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73" b="2"/>
          <a:stretch/>
        </p:blipFill>
        <p:spPr bwMode="auto">
          <a:xfrm>
            <a:off x="6185051" y="10"/>
            <a:ext cx="5997632" cy="6857990"/>
          </a:xfrm>
          <a:custGeom>
            <a:avLst/>
            <a:gdLst>
              <a:gd name="connsiteX0" fmla="*/ 0 w 5997632"/>
              <a:gd name="connsiteY0" fmla="*/ 0 h 6858000"/>
              <a:gd name="connsiteX1" fmla="*/ 5997632 w 5997632"/>
              <a:gd name="connsiteY1" fmla="*/ 0 h 6858000"/>
              <a:gd name="connsiteX2" fmla="*/ 5997632 w 5997632"/>
              <a:gd name="connsiteY2" fmla="*/ 6858000 h 6858000"/>
              <a:gd name="connsiteX3" fmla="*/ 3178693 w 59976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7632" h="6858000">
                <a:moveTo>
                  <a:pt x="0" y="0"/>
                </a:moveTo>
                <a:lnTo>
                  <a:pt x="5997632" y="0"/>
                </a:lnTo>
                <a:lnTo>
                  <a:pt x="5997632" y="6858000"/>
                </a:lnTo>
                <a:lnTo>
                  <a:pt x="3178693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P:\Digital Photographs\by Project\14000\14086\100711 riparian monitoring\detention basin and swale\IMG_1689.jpg">
            <a:extLst>
              <a:ext uri="{FF2B5EF4-FFF2-40B4-BE49-F238E27FC236}">
                <a16:creationId xmlns:a16="http://schemas.microsoft.com/office/drawing/2014/main" id="{E3F68E07-9BDE-4363-8C7D-0D7E8C393F59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/>
          <a:stretch/>
        </p:blipFill>
        <p:spPr bwMode="auto">
          <a:xfrm>
            <a:off x="-1" y="10"/>
            <a:ext cx="9141744" cy="6857990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7FEB674-D811-4FFE-A878-29D0C0ED1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73847"/>
            <a:ext cx="6434783" cy="3310306"/>
          </a:xfrm>
          <a:custGeom>
            <a:avLst/>
            <a:gdLst>
              <a:gd name="connsiteX0" fmla="*/ 0 w 6434783"/>
              <a:gd name="connsiteY0" fmla="*/ 0 h 3310306"/>
              <a:gd name="connsiteX1" fmla="*/ 3829872 w 6434783"/>
              <a:gd name="connsiteY1" fmla="*/ 0 h 3310306"/>
              <a:gd name="connsiteX2" fmla="*/ 4896100 w 6434783"/>
              <a:gd name="connsiteY2" fmla="*/ 0 h 3310306"/>
              <a:gd name="connsiteX3" fmla="*/ 4901677 w 6434783"/>
              <a:gd name="connsiteY3" fmla="*/ 0 h 3310306"/>
              <a:gd name="connsiteX4" fmla="*/ 6434783 w 6434783"/>
              <a:gd name="connsiteY4" fmla="*/ 3310306 h 3310306"/>
              <a:gd name="connsiteX5" fmla="*/ 0 w 6434783"/>
              <a:gd name="connsiteY5" fmla="*/ 3310306 h 331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34783" h="3310306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6434783" y="3310306"/>
                </a:lnTo>
                <a:lnTo>
                  <a:pt x="0" y="33103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0607DA8-6843-427B-8234-C58238E1E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4" y="2166721"/>
            <a:ext cx="3886199" cy="91503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Warning Signs: Bare spots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A41760-72CD-4C84-9570-EE30C5126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4" y="3081756"/>
            <a:ext cx="4620544" cy="1775994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&lt; 60% cover</a:t>
            </a:r>
          </a:p>
          <a:p>
            <a:pPr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Replant</a:t>
            </a:r>
          </a:p>
          <a:p>
            <a:pPr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Mulch with compost during dry season</a:t>
            </a:r>
          </a:p>
          <a:p>
            <a:pPr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Compost tea, no fertilizer</a:t>
            </a:r>
          </a:p>
          <a:p>
            <a:pPr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Investigate drainage issues, clogging</a:t>
            </a:r>
          </a:p>
          <a:p>
            <a:pPr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BA88AF-DB8A-4271-84BF-A8EFA98F9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48BB047D-A6CD-43AB-96F0-683C726B586B}" type="slidenum">
              <a:rPr lang="en-US" sz="12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9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7643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Custom 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030A0"/>
      </a:accent1>
      <a:accent2>
        <a:srgbClr val="404040"/>
      </a:accent2>
      <a:accent3>
        <a:srgbClr val="7F7F7F"/>
      </a:accent3>
      <a:accent4>
        <a:srgbClr val="C7A2E3"/>
      </a:accent4>
      <a:accent5>
        <a:srgbClr val="48A1FA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6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nimalist_03_CA - v5" id="{676C8139-D340-432F-9674-2FA823DFFDED}" vid="{F880323A-559C-41C8-8579-8950CC3EC8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388AAE1-610C-4AC3-8008-2C517A489104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2EF0C872-40F0-4E6E-990F-D5B14C42200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0AAAE00-6035-4595-9AF7-D4D31844EE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838</Words>
  <Application>Microsoft Office PowerPoint</Application>
  <PresentationFormat>Widescreen</PresentationFormat>
  <Paragraphs>190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Gill Sans MT</vt:lpstr>
      <vt:lpstr>Wingdings</vt:lpstr>
      <vt:lpstr>Office Theme</vt:lpstr>
      <vt:lpstr>Plants and Irrigation in Bioretention</vt:lpstr>
      <vt:lpstr>Role of plants</vt:lpstr>
      <vt:lpstr>Selection of plants</vt:lpstr>
      <vt:lpstr>Top picks</vt:lpstr>
      <vt:lpstr>Top picks</vt:lpstr>
      <vt:lpstr>Top picks</vt:lpstr>
      <vt:lpstr>TOP Picks</vt:lpstr>
      <vt:lpstr>Warning signs</vt:lpstr>
      <vt:lpstr>Warning Signs: Bare spots</vt:lpstr>
      <vt:lpstr>Warning signs</vt:lpstr>
      <vt:lpstr>Weeding</vt:lpstr>
      <vt:lpstr>Mulch!!!!</vt:lpstr>
      <vt:lpstr>Mulch!!!!</vt:lpstr>
      <vt:lpstr>Prohibited Materials</vt:lpstr>
      <vt:lpstr>Compost tea</vt:lpstr>
      <vt:lpstr>Pest Control Options: </vt:lpstr>
      <vt:lpstr>Maintaining plant health: Juncus (Rushes)</vt:lpstr>
      <vt:lpstr>Maintaining Plants: Deer Grass</vt:lpstr>
      <vt:lpstr>Maintaining plant health: perennials</vt:lpstr>
      <vt:lpstr>Maintaining plant health: Shrubs/Trees</vt:lpstr>
      <vt:lpstr>Irrigation</vt:lpstr>
      <vt:lpstr>Field Walk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2019-03-17T21:45:26Z</dcterms:created>
  <dcterms:modified xsi:type="dcterms:W3CDTF">2019-03-17T22:03:39Z</dcterms:modified>
</cp:coreProperties>
</file>