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sldIdLst>
    <p:sldId id="256" r:id="rId2"/>
    <p:sldId id="272" r:id="rId3"/>
    <p:sldId id="257" r:id="rId4"/>
    <p:sldId id="258" r:id="rId5"/>
    <p:sldId id="273" r:id="rId6"/>
    <p:sldId id="263" r:id="rId7"/>
    <p:sldId id="264" r:id="rId8"/>
    <p:sldId id="265" r:id="rId9"/>
    <p:sldId id="259" r:id="rId10"/>
    <p:sldId id="260" r:id="rId11"/>
    <p:sldId id="261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E0E5"/>
    <a:srgbClr val="D5E1E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82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B9ED5D-6FB7-4B14-ADE4-8C0A9BEA4628}" type="datetimeFigureOut">
              <a:rPr lang="en-US" smtClean="0"/>
              <a:pPr/>
              <a:t>5/16/2012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60C554-C4A5-4EC6-9348-DFBC26F0A06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0C554-C4A5-4EC6-9348-DFBC26F0A06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F70DCC-2B36-4EA7-AB92-67DC775C1BBB}" type="slidenum">
              <a:rPr lang="en-US"/>
              <a:pPr/>
              <a:t>10</a:t>
            </a:fld>
            <a:endParaRPr lang="en-US"/>
          </a:p>
        </p:txBody>
      </p:sp>
      <p:sp>
        <p:nvSpPr>
          <p:cNvPr id="348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5790B5-63E5-4CFB-9A29-6B86E14DEBBF}" type="slidenum">
              <a:rPr lang="en-US"/>
              <a:pPr/>
              <a:t>11</a:t>
            </a:fld>
            <a:endParaRPr lang="en-US"/>
          </a:p>
        </p:txBody>
      </p:sp>
      <p:sp>
        <p:nvSpPr>
          <p:cNvPr id="32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8786E-F82E-4AC9-AFE9-1C9C67C0622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8786E-F82E-4AC9-AFE9-1C9C67C0622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8786E-F82E-4AC9-AFE9-1C9C67C0622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8786E-F82E-4AC9-AFE9-1C9C67C0622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8786E-F82E-4AC9-AFE9-1C9C67C0622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8786E-F82E-4AC9-AFE9-1C9C67C0622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0C554-C4A5-4EC6-9348-DFBC26F0A06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8786E-F82E-4AC9-AFE9-1C9C67C0622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8786E-F82E-4AC9-AFE9-1C9C67C0622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0C554-C4A5-4EC6-9348-DFBC26F0A06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8786E-F82E-4AC9-AFE9-1C9C67C0622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8786E-F82E-4AC9-AFE9-1C9C67C0622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8786E-F82E-4AC9-AFE9-1C9C67C0622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92C5E4-4049-4EC6-B415-97BA7D33E96B}" type="slidenum">
              <a:rPr lang="en-US"/>
              <a:pPr/>
              <a:t>9</a:t>
            </a:fld>
            <a:endParaRPr lang="en-US"/>
          </a:p>
        </p:txBody>
      </p:sp>
      <p:sp>
        <p:nvSpPr>
          <p:cNvPr id="347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7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flip="none" rotWithShape="1">
          <a:gsLst>
            <a:gs pos="7000">
              <a:srgbClr val="777777"/>
            </a:gs>
            <a:gs pos="100000">
              <a:schemeClr val="tx1">
                <a:lumMod val="5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0" y="2130425"/>
            <a:ext cx="6781800" cy="1470025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rgbClr val="DBE0E5"/>
                </a:solidFill>
                <a:latin typeface="Bookman Old Style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3810000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DBE0E5"/>
                </a:solidFill>
                <a:latin typeface="Bookman Old Style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026" name="Picture 2" descr="\\11z3\c\Data\Projects\CCCWP\Workshops\2012-05-17\raindrops_04.JPG"/>
          <p:cNvPicPr>
            <a:picLocks noChangeAspect="1" noChangeArrowheads="1"/>
          </p:cNvPicPr>
          <p:nvPr userDrawn="1"/>
        </p:nvPicPr>
        <p:blipFill>
          <a:blip r:embed="rId2" cstate="print">
            <a:grayscl/>
            <a:lum bright="14000" contrast="-26000"/>
          </a:blip>
          <a:srcRect l="87065" t="8320"/>
          <a:stretch>
            <a:fillRect/>
          </a:stretch>
        </p:blipFill>
        <p:spPr bwMode="auto">
          <a:xfrm rot="10800000" flipH="1" flipV="1">
            <a:off x="0" y="0"/>
            <a:ext cx="1295400" cy="685800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4" name="Picture 5"/>
          <p:cNvPicPr>
            <a:picLocks noChangeAspect="1" noChangeArrowheads="1"/>
          </p:cNvPicPr>
          <p:nvPr userDrawn="1"/>
        </p:nvPicPr>
        <p:blipFill>
          <a:blip r:embed="rId3" cstate="print">
            <a:lum bright="-10000" contrast="-56000"/>
          </a:blip>
          <a:srcRect/>
          <a:stretch>
            <a:fillRect/>
          </a:stretch>
        </p:blipFill>
        <p:spPr bwMode="auto">
          <a:xfrm>
            <a:off x="76200" y="6108700"/>
            <a:ext cx="1037492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9B6A-4756-4413-92F5-85892E19B1CE}" type="datetimeFigureOut">
              <a:rPr lang="en-US" smtClean="0"/>
              <a:pPr/>
              <a:t>5/16/2012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34355-9612-4A58-BCDB-B6B2ABE234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9B6A-4756-4413-92F5-85892E19B1CE}" type="datetimeFigureOut">
              <a:rPr lang="en-US" smtClean="0"/>
              <a:pPr/>
              <a:t>5/16/2012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34355-9612-4A58-BCDB-B6B2ABE234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AEB5C9A-0757-4DDD-A239-455C3FF784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 flip="none" rotWithShape="1">
          <a:gsLst>
            <a:gs pos="7000">
              <a:srgbClr val="777777"/>
            </a:gs>
            <a:gs pos="100000">
              <a:schemeClr val="tx1">
                <a:lumMod val="50000"/>
                <a:lumOff val="5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620000" cy="1143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76400"/>
            <a:ext cx="7620000" cy="4876800"/>
          </a:xfrm>
        </p:spPr>
        <p:txBody>
          <a:bodyPr/>
          <a:lstStyle>
            <a:lvl1pPr>
              <a:buClr>
                <a:srgbClr val="DBE0E5"/>
              </a:buClr>
              <a:buSzPct val="110000"/>
              <a:buFont typeface="Wingdings" pitchFamily="2" charset="2"/>
              <a:buChar char="n"/>
              <a:defRPr sz="2800">
                <a:solidFill>
                  <a:srgbClr val="DBE0E5"/>
                </a:solidFill>
                <a:latin typeface="Bookman Old Style" pitchFamily="18" charset="0"/>
              </a:defRPr>
            </a:lvl1pPr>
            <a:lvl2pPr>
              <a:buClr>
                <a:srgbClr val="DBE0E5"/>
              </a:buClr>
              <a:buFont typeface="Arial" pitchFamily="34" charset="0"/>
              <a:buChar char="●"/>
              <a:defRPr sz="2400">
                <a:solidFill>
                  <a:srgbClr val="DBE0E5"/>
                </a:solidFill>
                <a:latin typeface="Bookman Old Style" pitchFamily="18" charset="0"/>
              </a:defRPr>
            </a:lvl2pPr>
            <a:lvl3pPr>
              <a:buClr>
                <a:srgbClr val="DBE0E5"/>
              </a:buClr>
              <a:defRPr sz="2400">
                <a:solidFill>
                  <a:srgbClr val="DBE0E5"/>
                </a:solidFill>
                <a:latin typeface="Bookman Old Style" pitchFamily="18" charset="0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7" name="Picture 2" descr="\\11z3\c\Data\Projects\CCCWP\Workshops\2012-05-17\raindrops_04.JPG"/>
          <p:cNvPicPr>
            <a:picLocks noChangeAspect="1" noChangeArrowheads="1"/>
          </p:cNvPicPr>
          <p:nvPr userDrawn="1"/>
        </p:nvPicPr>
        <p:blipFill>
          <a:blip r:embed="rId2" cstate="print">
            <a:grayscl/>
            <a:lum bright="14000" contrast="-26000"/>
          </a:blip>
          <a:srcRect l="87065" t="8320"/>
          <a:stretch>
            <a:fillRect/>
          </a:stretch>
        </p:blipFill>
        <p:spPr bwMode="auto">
          <a:xfrm rot="10800000" flipH="1" flipV="1">
            <a:off x="0" y="0"/>
            <a:ext cx="1295400" cy="685800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8" name="Picture 5"/>
          <p:cNvPicPr>
            <a:picLocks noChangeAspect="1" noChangeArrowheads="1"/>
          </p:cNvPicPr>
          <p:nvPr userDrawn="1"/>
        </p:nvPicPr>
        <p:blipFill>
          <a:blip r:embed="rId3" cstate="print">
            <a:lum bright="-10000" contrast="-56000"/>
          </a:blip>
          <a:srcRect/>
          <a:stretch>
            <a:fillRect/>
          </a:stretch>
        </p:blipFill>
        <p:spPr bwMode="auto">
          <a:xfrm>
            <a:off x="76200" y="6108700"/>
            <a:ext cx="1037492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9B6A-4756-4413-92F5-85892E19B1CE}" type="datetimeFigureOut">
              <a:rPr lang="en-US" smtClean="0"/>
              <a:pPr/>
              <a:t>5/16/2012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34355-9612-4A58-BCDB-B6B2ABE234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7467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600200"/>
            <a:ext cx="34290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600200"/>
            <a:ext cx="35052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8" name="Picture 2" descr="\\11z3\c\Data\Projects\CCCWP\Workshops\2012-05-17\raindrops_04.JPG"/>
          <p:cNvPicPr>
            <a:picLocks noChangeAspect="1" noChangeArrowheads="1"/>
          </p:cNvPicPr>
          <p:nvPr userDrawn="1"/>
        </p:nvPicPr>
        <p:blipFill>
          <a:blip r:embed="rId2" cstate="print">
            <a:grayscl/>
            <a:lum bright="14000" contrast="-26000"/>
          </a:blip>
          <a:srcRect l="87065" t="8320"/>
          <a:stretch>
            <a:fillRect/>
          </a:stretch>
        </p:blipFill>
        <p:spPr bwMode="auto">
          <a:xfrm rot="10800000" flipH="1" flipV="1">
            <a:off x="0" y="0"/>
            <a:ext cx="1295400" cy="685800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9" name="Picture 5"/>
          <p:cNvPicPr>
            <a:picLocks noChangeAspect="1" noChangeArrowheads="1"/>
          </p:cNvPicPr>
          <p:nvPr userDrawn="1"/>
        </p:nvPicPr>
        <p:blipFill>
          <a:blip r:embed="rId3" cstate="print">
            <a:lum bright="-10000" contrast="-56000"/>
          </a:blip>
          <a:srcRect/>
          <a:stretch>
            <a:fillRect/>
          </a:stretch>
        </p:blipFill>
        <p:spPr bwMode="auto">
          <a:xfrm>
            <a:off x="76200" y="6108700"/>
            <a:ext cx="1037492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9B6A-4756-4413-92F5-85892E19B1CE}" type="datetimeFigureOut">
              <a:rPr lang="en-US" smtClean="0"/>
              <a:pPr/>
              <a:t>5/16/2012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34355-9612-4A58-BCDB-B6B2ABE234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74638"/>
            <a:ext cx="72390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6" name="Picture 2" descr="\\11z3\c\Data\Projects\CCCWP\Workshops\2012-05-17\raindrops_04.JPG"/>
          <p:cNvPicPr>
            <a:picLocks noChangeAspect="1" noChangeArrowheads="1"/>
          </p:cNvPicPr>
          <p:nvPr userDrawn="1"/>
        </p:nvPicPr>
        <p:blipFill>
          <a:blip r:embed="rId2" cstate="print">
            <a:grayscl/>
            <a:lum bright="14000" contrast="-26000"/>
          </a:blip>
          <a:srcRect l="87065" t="8320"/>
          <a:stretch>
            <a:fillRect/>
          </a:stretch>
        </p:blipFill>
        <p:spPr bwMode="auto">
          <a:xfrm rot="10800000" flipH="1" flipV="1">
            <a:off x="0" y="0"/>
            <a:ext cx="1295400" cy="685800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7" name="Picture 5"/>
          <p:cNvPicPr>
            <a:picLocks noChangeAspect="1" noChangeArrowheads="1"/>
          </p:cNvPicPr>
          <p:nvPr userDrawn="1"/>
        </p:nvPicPr>
        <p:blipFill>
          <a:blip r:embed="rId3" cstate="print">
            <a:lum bright="-10000" contrast="-56000"/>
          </a:blip>
          <a:srcRect/>
          <a:stretch>
            <a:fillRect/>
          </a:stretch>
        </p:blipFill>
        <p:spPr bwMode="auto">
          <a:xfrm>
            <a:off x="76200" y="6108700"/>
            <a:ext cx="1037492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9B6A-4756-4413-92F5-85892E19B1CE}" type="datetimeFigureOut">
              <a:rPr lang="en-US" smtClean="0"/>
              <a:pPr/>
              <a:t>5/16/2012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34355-9612-4A58-BCDB-B6B2ABE234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9B6A-4756-4413-92F5-85892E19B1CE}" type="datetimeFigureOut">
              <a:rPr lang="en-US" smtClean="0"/>
              <a:pPr/>
              <a:t>5/16/2012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34355-9612-4A58-BCDB-B6B2ABE234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9B6A-4756-4413-92F5-85892E19B1CE}" type="datetimeFigureOut">
              <a:rPr lang="en-US" smtClean="0"/>
              <a:pPr/>
              <a:t>5/16/2012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34355-9612-4A58-BCDB-B6B2ABE234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">
              <a:schemeClr val="tx1">
                <a:lumMod val="65000"/>
                <a:lumOff val="35000"/>
              </a:schemeClr>
            </a:gs>
            <a:gs pos="100000">
              <a:schemeClr val="tx1">
                <a:lumMod val="50000"/>
                <a:lumOff val="5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199B6A-4756-4413-92F5-85892E19B1CE}" type="datetimeFigureOut">
              <a:rPr lang="en-US" smtClean="0"/>
              <a:pPr/>
              <a:t>5/16/2012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834355-9612-4A58-BCDB-B6B2ABE2341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lang="en-US" sz="3600" b="1" kern="1200" dirty="0" smtClean="0">
          <a:solidFill>
            <a:srgbClr val="DBE0E5"/>
          </a:solidFill>
          <a:latin typeface="Bookman Old Style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DBE0E5"/>
        </a:buClr>
        <a:buSzPct val="110000"/>
        <a:buFont typeface="Wingdings" pitchFamily="2" charset="2"/>
        <a:buChar char="n"/>
        <a:defRPr sz="3200" kern="1200">
          <a:solidFill>
            <a:srgbClr val="DBE0E5"/>
          </a:solidFill>
          <a:latin typeface="Bookman Old Style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SzPct val="110000"/>
        <a:buFont typeface="Arial" pitchFamily="34" charset="0"/>
        <a:buChar char="●"/>
        <a:defRPr sz="2400" kern="1200">
          <a:solidFill>
            <a:srgbClr val="DBE0E5"/>
          </a:solidFill>
          <a:latin typeface="Bookman Old Style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DBE0E5"/>
          </a:solidFill>
          <a:latin typeface="Bookman Old Style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emf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Bioretention</a:t>
            </a:r>
            <a:r>
              <a:rPr lang="en-US" dirty="0" smtClean="0"/>
              <a:t> Design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Getting the Details Right</a:t>
            </a:r>
            <a:endParaRPr lang="en-US" dirty="0"/>
          </a:p>
        </p:txBody>
      </p:sp>
      <p:pic>
        <p:nvPicPr>
          <p:cNvPr id="4" name="Picture 2" descr="\\11z3\c\Data\Projects\CCCWP\Workshops\2012-05-17\DanCloak2.png"/>
          <p:cNvPicPr>
            <a:picLocks noChangeAspect="1" noChangeArrowheads="1"/>
          </p:cNvPicPr>
          <p:nvPr/>
        </p:nvPicPr>
        <p:blipFill>
          <a:blip r:embed="rId3" cstate="print">
            <a:lum bright="72000" contrast="44000"/>
          </a:blip>
          <a:srcRect/>
          <a:stretch>
            <a:fillRect/>
          </a:stretch>
        </p:blipFill>
        <p:spPr bwMode="auto">
          <a:xfrm rot="16200000">
            <a:off x="-1047522" y="4171722"/>
            <a:ext cx="3314243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6900" name="Picture 4" descr="P82800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447800"/>
            <a:ext cx="6908800" cy="518160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33690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6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Roof leaders</a:t>
            </a:r>
            <a:endParaRPr lang="en-US" dirty="0"/>
          </a:p>
        </p:txBody>
      </p:sp>
      <p:pic>
        <p:nvPicPr>
          <p:cNvPr id="316420" name="Picture 4" descr="dalziel-R1-015-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24400" y="1600200"/>
            <a:ext cx="3300413" cy="4572000"/>
          </a:xfrm>
          <a:noFill/>
          <a:ln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6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Inlets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lum bright="-15000"/>
          </a:blip>
          <a:srcRect/>
          <a:stretch>
            <a:fillRect/>
          </a:stretch>
        </p:blipFill>
        <p:spPr bwMode="auto">
          <a:xfrm>
            <a:off x="2971800" y="112298"/>
            <a:ext cx="5943600" cy="6591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4" name="Picture 7" descr="IMG_01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04800"/>
            <a:ext cx="3657600" cy="274320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5" name="Picture 4" descr="IMG_021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47800" y="1143000"/>
            <a:ext cx="3962400" cy="297180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026" name="Picture 2" descr="\\11z3\c\Data\Projects\CCCWP\IMP Pictures\FlowEnteringInle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90800" y="1981200"/>
            <a:ext cx="3581400" cy="268605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027" name="Picture 3" descr="\\11z3\c\Data\Projects\CCCWP\IMP Pictures\SanPabloAvRainGardens\IMG_241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33800" y="2819400"/>
            <a:ext cx="3733800" cy="280035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8" cstate="print">
            <a:lum bright="-15000"/>
          </a:blip>
          <a:srcRect/>
          <a:stretch>
            <a:fillRect/>
          </a:stretch>
        </p:blipFill>
        <p:spPr bwMode="auto">
          <a:xfrm>
            <a:off x="0" y="5048250"/>
            <a:ext cx="678180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9" name="Picture 2" descr="P:\CCCWP\IMP Pictures\2011-05-21\IMG_3379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43400" y="3352800"/>
            <a:ext cx="3352800" cy="2514802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itle 8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Outlets</a:t>
            </a:r>
            <a:endParaRPr lang="en-US" dirty="0"/>
          </a:p>
        </p:txBody>
      </p:sp>
      <p:pic>
        <p:nvPicPr>
          <p:cNvPr id="63490" name="Picture 2" descr="P:\CCCWP\Workshops\2011 Workshop\BioretentionXC.png"/>
          <p:cNvPicPr>
            <a:picLocks noChangeAspect="1" noChangeArrowheads="1"/>
          </p:cNvPicPr>
          <p:nvPr/>
        </p:nvPicPr>
        <p:blipFill>
          <a:blip r:embed="rId3" cstate="print"/>
          <a:srcRect l="58972" t="7109" b="33646"/>
          <a:stretch>
            <a:fillRect/>
          </a:stretch>
        </p:blipFill>
        <p:spPr bwMode="auto">
          <a:xfrm>
            <a:off x="1981200" y="1524000"/>
            <a:ext cx="5638800" cy="5090713"/>
          </a:xfrm>
          <a:prstGeom prst="rect">
            <a:avLst/>
          </a:prstGeom>
          <a:noFill/>
        </p:spPr>
      </p:pic>
      <p:cxnSp>
        <p:nvCxnSpPr>
          <p:cNvPr id="91" name="Straight Connector 90"/>
          <p:cNvCxnSpPr/>
          <p:nvPr/>
        </p:nvCxnSpPr>
        <p:spPr>
          <a:xfrm>
            <a:off x="1733550" y="3568700"/>
            <a:ext cx="1678414" cy="12700"/>
          </a:xfrm>
          <a:prstGeom prst="line">
            <a:avLst/>
          </a:prstGeom>
          <a:ln w="38100">
            <a:solidFill>
              <a:srgbClr val="D5E1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381000" y="3200400"/>
            <a:ext cx="14366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DBE0E5"/>
                </a:solidFill>
                <a:latin typeface="Futura Md BT" pitchFamily="34" charset="0"/>
              </a:rPr>
              <a:t>Overflow </a:t>
            </a:r>
            <a:br>
              <a:rPr lang="en-US" sz="2000" b="1" dirty="0" smtClean="0">
                <a:solidFill>
                  <a:srgbClr val="DBE0E5"/>
                </a:solidFill>
                <a:latin typeface="Futura Md BT" pitchFamily="34" charset="0"/>
              </a:rPr>
            </a:br>
            <a:r>
              <a:rPr lang="en-US" sz="2000" b="1" dirty="0" smtClean="0">
                <a:solidFill>
                  <a:srgbClr val="DBE0E5"/>
                </a:solidFill>
                <a:latin typeface="Futura Md BT" pitchFamily="34" charset="0"/>
              </a:rPr>
              <a:t>elevation</a:t>
            </a:r>
            <a:endParaRPr lang="en-US" sz="2000" b="1" dirty="0">
              <a:solidFill>
                <a:srgbClr val="DBE0E5"/>
              </a:solidFill>
              <a:latin typeface="Futura Md BT" pitchFamily="34" charset="0"/>
            </a:endParaRPr>
          </a:p>
        </p:txBody>
      </p:sp>
      <p:pic>
        <p:nvPicPr>
          <p:cNvPr id="1026" name="Picture 2" descr="\\11Z\Data\Projects\CCCWP\IMP Pictures\Pgh Fire Prot Bg 4-2011\IMG_336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2590800"/>
            <a:ext cx="4038600" cy="302895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7" name="Oval 6"/>
          <p:cNvSpPr/>
          <p:nvPr/>
        </p:nvSpPr>
        <p:spPr>
          <a:xfrm>
            <a:off x="7620000" y="228600"/>
            <a:ext cx="1295400" cy="1219200"/>
          </a:xfrm>
          <a:prstGeom prst="ellipse">
            <a:avLst/>
          </a:prstGeom>
          <a:solidFill>
            <a:srgbClr val="7CA1CE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Futura Md BT" pitchFamily="34" charset="0"/>
              </a:rPr>
              <a:t>Page</a:t>
            </a:r>
            <a:br>
              <a:rPr lang="en-US" dirty="0" smtClean="0">
                <a:latin typeface="Futura Md BT" pitchFamily="34" charset="0"/>
              </a:rPr>
            </a:br>
            <a:r>
              <a:rPr lang="en-US" sz="4000" b="1" dirty="0" smtClean="0">
                <a:latin typeface="Futura Md BT" pitchFamily="34" charset="0"/>
              </a:rPr>
              <a:t>76</a:t>
            </a:r>
            <a:endParaRPr lang="en-US" b="1" dirty="0">
              <a:latin typeface="Futura Md B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Fixing a low outlet grate</a:t>
            </a:r>
            <a:endParaRPr lang="en-US" dirty="0"/>
          </a:p>
        </p:txBody>
      </p:sp>
      <p:pic>
        <p:nvPicPr>
          <p:cNvPr id="4" name="Picture 5" descr="04_Issues_overflow to adjacent property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1524000"/>
            <a:ext cx="4953000" cy="3714498"/>
          </a:xfrm>
          <a:noFill/>
        </p:spPr>
      </p:pic>
      <p:pic>
        <p:nvPicPr>
          <p:cNvPr id="5" name="Picture 7" descr="05_Mitigated_bioretention1"/>
          <p:cNvPicPr>
            <a:picLocks noGrp="1" noChangeAspect="1" noChangeArrowheads="1"/>
          </p:cNvPicPr>
          <p:nvPr>
            <p:ph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057400" y="2590800"/>
            <a:ext cx="5689986" cy="42672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676400"/>
            <a:ext cx="8077200" cy="4800600"/>
          </a:xfrm>
        </p:spPr>
        <p:txBody>
          <a:bodyPr>
            <a:normAutofit/>
          </a:bodyPr>
          <a:lstStyle/>
          <a:p>
            <a:pPr marL="342900" lvl="2" indent="-342900">
              <a:lnSpc>
                <a:spcPct val="90000"/>
              </a:lnSpc>
              <a:buSzPct val="110000"/>
              <a:buFont typeface="Wingdings" pitchFamily="2" charset="2"/>
              <a:buChar char="n"/>
            </a:pPr>
            <a:r>
              <a:rPr lang="en-US" sz="2800" dirty="0"/>
              <a:t>Class 2 </a:t>
            </a:r>
            <a:r>
              <a:rPr lang="en-US" sz="2800" dirty="0" smtClean="0"/>
              <a:t>permeable </a:t>
            </a: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dirty="0"/>
              <a:t>Caltrans spec </a:t>
            </a:r>
            <a:r>
              <a:rPr lang="en-US" dirty="0" smtClean="0"/>
              <a:t>68-1.025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Typical to be slightly off </a:t>
            </a:r>
            <a:br>
              <a:rPr lang="en-US" dirty="0" smtClean="0"/>
            </a:br>
            <a:r>
              <a:rPr lang="en-US" dirty="0" smtClean="0"/>
              <a:t>gradation spec on delivery</a:t>
            </a:r>
            <a:endParaRPr lang="en-US" dirty="0"/>
          </a:p>
          <a:p>
            <a:pPr marL="342900" lvl="2" indent="-342900">
              <a:lnSpc>
                <a:spcPct val="90000"/>
              </a:lnSpc>
              <a:buSzPct val="110000"/>
              <a:buFont typeface="Wingdings" pitchFamily="2" charset="2"/>
              <a:buChar char="n"/>
            </a:pPr>
            <a:r>
              <a:rPr lang="en-US" sz="2800" dirty="0"/>
              <a:t>No filter fabric</a:t>
            </a:r>
          </a:p>
          <a:p>
            <a:pPr marL="342900" lvl="2" indent="-342900">
              <a:lnSpc>
                <a:spcPct val="90000"/>
              </a:lnSpc>
              <a:buSzPct val="110000"/>
              <a:buFont typeface="Wingdings" pitchFamily="2" charset="2"/>
              <a:buChar char="n"/>
            </a:pPr>
            <a:r>
              <a:rPr lang="en-US" sz="2800" dirty="0" err="1" smtClean="0"/>
              <a:t>Underdrain</a:t>
            </a:r>
            <a:endParaRPr lang="en-US" sz="2800" dirty="0" smtClean="0"/>
          </a:p>
          <a:p>
            <a:pPr lvl="1">
              <a:lnSpc>
                <a:spcPct val="90000"/>
              </a:lnSpc>
            </a:pPr>
            <a:r>
              <a:rPr lang="en-US" dirty="0"/>
              <a:t>N</a:t>
            </a:r>
            <a:r>
              <a:rPr lang="en-US" dirty="0" smtClean="0"/>
              <a:t>ear top of gravel layer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PVC </a:t>
            </a:r>
            <a:r>
              <a:rPr lang="en-US" dirty="0"/>
              <a:t>SDR 35 or </a:t>
            </a:r>
            <a:r>
              <a:rPr lang="en-US" dirty="0" smtClean="0"/>
              <a:t>equivalent; holes </a:t>
            </a:r>
            <a:r>
              <a:rPr lang="en-US" dirty="0"/>
              <a:t>facing </a:t>
            </a:r>
            <a:r>
              <a:rPr lang="en-US" dirty="0" smtClean="0"/>
              <a:t>down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Solid pipe for 2' closest to </a:t>
            </a:r>
            <a:r>
              <a:rPr lang="en-US" dirty="0" smtClean="0"/>
              <a:t>outlet structure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Cleanout  </a:t>
            </a:r>
            <a:endParaRPr lang="en-US" dirty="0"/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Gravel and </a:t>
            </a:r>
            <a:r>
              <a:rPr lang="en-US" dirty="0" err="1" smtClean="0"/>
              <a:t>Underdrain</a:t>
            </a:r>
            <a:endParaRPr lang="en-US" dirty="0"/>
          </a:p>
        </p:txBody>
      </p:sp>
      <p:pic>
        <p:nvPicPr>
          <p:cNvPr id="1026" name="Picture 2" descr="\\11z3\c\Data\Projects\CCCWP\IMP Pictures\NorthCreekChurch\IMG_00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1676400"/>
            <a:ext cx="2880485" cy="21605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Soil Specification</a:t>
            </a:r>
            <a:endParaRPr lang="en-US" dirty="0"/>
          </a:p>
        </p:txBody>
      </p:sp>
      <p:pic>
        <p:nvPicPr>
          <p:cNvPr id="6" name="Picture 4" descr="P10100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681906" y="0"/>
            <a:ext cx="3462094" cy="2590800"/>
          </a:xfrm>
          <a:prstGeom prst="rect">
            <a:avLst/>
          </a:prstGeom>
          <a:noFill/>
          <a:ln/>
          <a:effectLst>
            <a:softEdge rad="127000"/>
          </a:effectLst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143000" y="1600200"/>
            <a:ext cx="7391400" cy="5105400"/>
          </a:xfrm>
        </p:spPr>
        <p:txBody>
          <a:bodyPr>
            <a:noAutofit/>
          </a:bodyPr>
          <a:lstStyle/>
          <a:p>
            <a:pPr marL="342900" lvl="2" indent="-342900">
              <a:lnSpc>
                <a:spcPct val="90000"/>
              </a:lnSpc>
              <a:buSzPct val="110000"/>
              <a:buFont typeface="Wingdings" pitchFamily="2" charset="2"/>
              <a:buChar char="n"/>
            </a:pPr>
            <a:r>
              <a:rPr lang="en-US" dirty="0" smtClean="0"/>
              <a:t>60-70</a:t>
            </a:r>
            <a:r>
              <a:rPr lang="en-US" dirty="0" smtClean="0"/>
              <a:t>% Sand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ASTM C33 for fine aggregate</a:t>
            </a:r>
          </a:p>
          <a:p>
            <a:pPr marL="342900" lvl="2" indent="-342900">
              <a:lnSpc>
                <a:spcPct val="90000"/>
              </a:lnSpc>
              <a:buSzPct val="110000"/>
              <a:buFont typeface="Wingdings" pitchFamily="2" charset="2"/>
              <a:buChar char="n"/>
            </a:pPr>
            <a:r>
              <a:rPr lang="en-US" dirty="0"/>
              <a:t>30-40% Compost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Certified through US Composting Council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Seal </a:t>
            </a:r>
            <a:r>
              <a:rPr lang="en-US" sz="2000" dirty="0" smtClean="0"/>
              <a:t>of Testing Assurance Program</a:t>
            </a:r>
          </a:p>
          <a:p>
            <a:pPr marL="342900" lvl="2" indent="-342900">
              <a:lnSpc>
                <a:spcPct val="90000"/>
              </a:lnSpc>
              <a:buSzPct val="110000"/>
              <a:buFont typeface="Wingdings" pitchFamily="2" charset="2"/>
              <a:buChar char="n"/>
            </a:pPr>
            <a:r>
              <a:rPr lang="en-US" dirty="0" smtClean="0"/>
              <a:t>Submittal per Guidebook</a:t>
            </a:r>
          </a:p>
          <a:p>
            <a:pPr marL="342900" lvl="2" indent="-342900">
              <a:lnSpc>
                <a:spcPct val="90000"/>
              </a:lnSpc>
              <a:buSzPct val="110000"/>
              <a:buFont typeface="Wingdings" pitchFamily="2" charset="2"/>
              <a:buChar char="n"/>
            </a:pPr>
            <a:r>
              <a:rPr lang="en-US" dirty="0" smtClean="0"/>
              <a:t>Option to accept test results for a “brand-name” mix if volume is less than 100 cubic yards</a:t>
            </a:r>
          </a:p>
          <a:p>
            <a:pPr marL="342900" lvl="2" indent="-342900">
              <a:lnSpc>
                <a:spcPct val="90000"/>
              </a:lnSpc>
              <a:buSzPct val="110000"/>
              <a:buFont typeface="Wingdings" pitchFamily="2" charset="2"/>
              <a:buChar char="n"/>
            </a:pPr>
            <a:r>
              <a:rPr lang="en-US" dirty="0" smtClean="0"/>
              <a:t>Install in 8"-12</a:t>
            </a:r>
            <a:r>
              <a:rPr lang="en-US" dirty="0"/>
              <a:t>"</a:t>
            </a:r>
            <a:r>
              <a:rPr lang="en-US" dirty="0" smtClean="0"/>
              <a:t> lifts</a:t>
            </a:r>
          </a:p>
          <a:p>
            <a:pPr marL="342900" lvl="2" indent="-342900">
              <a:lnSpc>
                <a:spcPct val="90000"/>
              </a:lnSpc>
              <a:buSzPct val="110000"/>
              <a:buFont typeface="Wingdings" pitchFamily="2" charset="2"/>
              <a:buChar char="n"/>
            </a:pPr>
            <a:r>
              <a:rPr lang="en-US" dirty="0" smtClean="0"/>
              <a:t>Do not compact</a:t>
            </a:r>
          </a:p>
          <a:p>
            <a:pPr marL="342900" lvl="2" indent="-342900">
              <a:lnSpc>
                <a:spcPct val="90000"/>
              </a:lnSpc>
              <a:buSzPct val="110000"/>
              <a:buFont typeface="Wingdings" pitchFamily="2" charset="2"/>
              <a:buChar char="n"/>
            </a:pPr>
            <a:r>
              <a:rPr lang="en-US" dirty="0" smtClean="0"/>
              <a:t>Do not overfill</a:t>
            </a:r>
          </a:p>
          <a:p>
            <a:pPr marL="342900" lvl="2" indent="-342900">
              <a:lnSpc>
                <a:spcPct val="90000"/>
              </a:lnSpc>
              <a:buSzPct val="110000"/>
              <a:buFont typeface="Wingdings" pitchFamily="2" charset="2"/>
              <a:buChar char="n"/>
            </a:pPr>
            <a:r>
              <a:rPr lang="en-US" dirty="0" smtClean="0"/>
              <a:t>Leave room for mulch</a:t>
            </a:r>
            <a:endParaRPr lang="en-US" dirty="0"/>
          </a:p>
          <a:p>
            <a:pPr marL="396875" indent="-396875"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" pitchFamily="2" charset="2"/>
              <a:buChar char=""/>
            </a:pPr>
            <a:endParaRPr lang="en-US" sz="1800" dirty="0" smtClean="0">
              <a:solidFill>
                <a:schemeClr val="tx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676400"/>
            <a:ext cx="3429000" cy="4800600"/>
          </a:xfrm>
        </p:spPr>
        <p:txBody>
          <a:bodyPr>
            <a:normAutofit/>
          </a:bodyPr>
          <a:lstStyle/>
          <a:p>
            <a:pPr marL="342900" lvl="2" indent="-342900">
              <a:lnSpc>
                <a:spcPct val="90000"/>
              </a:lnSpc>
              <a:buSzPct val="110000"/>
              <a:buFont typeface="Wingdings" pitchFamily="2" charset="2"/>
              <a:buChar char="n"/>
            </a:pPr>
            <a:r>
              <a:rPr lang="en-US" dirty="0" smtClean="0"/>
              <a:t>Maintain design top of soil elevation</a:t>
            </a:r>
          </a:p>
          <a:p>
            <a:pPr marL="342900" lvl="2" indent="-342900">
              <a:lnSpc>
                <a:spcPct val="90000"/>
              </a:lnSpc>
              <a:buSzPct val="110000"/>
              <a:buFont typeface="Wingdings" pitchFamily="2" charset="2"/>
              <a:buChar char="n"/>
            </a:pPr>
            <a:r>
              <a:rPr lang="en-US" dirty="0" smtClean="0"/>
              <a:t>Trees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Incorporate into </a:t>
            </a:r>
            <a:r>
              <a:rPr lang="en-US" sz="2000" dirty="0" err="1" smtClean="0"/>
              <a:t>bioretention</a:t>
            </a:r>
            <a:r>
              <a:rPr lang="en-US" sz="2000" dirty="0" smtClean="0"/>
              <a:t> facility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Account for surface roots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Plantings</a:t>
            </a:r>
            <a:endParaRPr lang="en-US" dirty="0"/>
          </a:p>
        </p:txBody>
      </p:sp>
      <p:pic>
        <p:nvPicPr>
          <p:cNvPr id="1026" name="Picture 2" descr="Treewe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08952" y="0"/>
            <a:ext cx="4935048" cy="2782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2050" name="Picture 2" descr="\\11z3\c\Data\Projects\CCCWP\HMP_Study\PghFireProtBg\IMG_43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06214" y="3154362"/>
            <a:ext cx="4937786" cy="3703638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Coordination of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Curb elevations, grade breaks, architectural plans consistent with delineation of DMAs</a:t>
            </a:r>
          </a:p>
          <a:p>
            <a:r>
              <a:rPr lang="en-US" dirty="0" smtClean="0"/>
              <a:t>Harvesting and Reuse</a:t>
            </a:r>
          </a:p>
          <a:p>
            <a:pPr lvl="1"/>
            <a:r>
              <a:rPr lang="en-US" dirty="0" smtClean="0"/>
              <a:t>Drainage to Cisterns</a:t>
            </a:r>
          </a:p>
          <a:p>
            <a:pPr lvl="1"/>
            <a:r>
              <a:rPr lang="en-US" dirty="0" smtClean="0"/>
              <a:t>Cisterns</a:t>
            </a:r>
          </a:p>
          <a:p>
            <a:pPr lvl="1"/>
            <a:r>
              <a:rPr lang="en-US" dirty="0" smtClean="0"/>
              <a:t>Distribution piping</a:t>
            </a:r>
          </a:p>
          <a:p>
            <a:r>
              <a:rPr lang="en-US" dirty="0" err="1" smtClean="0"/>
              <a:t>Bioretention</a:t>
            </a:r>
            <a:r>
              <a:rPr lang="en-US" dirty="0" smtClean="0"/>
              <a:t> facilities are level so they “fill up like a bathtub.”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7620000" y="228600"/>
            <a:ext cx="1295400" cy="1219200"/>
          </a:xfrm>
          <a:prstGeom prst="ellipse">
            <a:avLst/>
          </a:prstGeom>
          <a:solidFill>
            <a:srgbClr val="7CA1CE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Futura Md BT" pitchFamily="34" charset="0"/>
              </a:rPr>
              <a:t>Page</a:t>
            </a:r>
            <a:br>
              <a:rPr lang="en-US" dirty="0" smtClean="0">
                <a:latin typeface="Futura Md BT" pitchFamily="34" charset="0"/>
              </a:rPr>
            </a:br>
            <a:r>
              <a:rPr lang="en-US" sz="4000" b="1" dirty="0" smtClean="0">
                <a:latin typeface="Futura Md BT" pitchFamily="34" charset="0"/>
              </a:rPr>
              <a:t>30</a:t>
            </a:r>
            <a:endParaRPr lang="en-US" b="1" dirty="0">
              <a:latin typeface="Futura Md BT" pitchFamily="34" charset="0"/>
            </a:endParaRPr>
          </a:p>
        </p:txBody>
      </p:sp>
      <p:pic>
        <p:nvPicPr>
          <p:cNvPr id="6" name="Picture 2" descr="\\11z3\c\Data\Projects\CCCWP\HMP_Study\PghFireProtBg\IMG_43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2667000"/>
            <a:ext cx="3047999" cy="2286184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DMAs with Grading Shaded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lum bright="-15000"/>
          </a:blip>
          <a:srcRect/>
          <a:stretch>
            <a:fillRect/>
          </a:stretch>
        </p:blipFill>
        <p:spPr bwMode="auto">
          <a:xfrm>
            <a:off x="9438" y="2133600"/>
            <a:ext cx="9134562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Pedestrian Access, Utilities</a:t>
            </a:r>
            <a:endParaRPr lang="en-US" dirty="0"/>
          </a:p>
        </p:txBody>
      </p:sp>
      <p:pic>
        <p:nvPicPr>
          <p:cNvPr id="1027" name="Picture 3" descr="P:\CCCWP\IMP Pictures\2011-05-21\IMG_34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905000"/>
            <a:ext cx="5039379" cy="3779838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026" name="Picture 2" descr="P:\CCCWP\IMP Pictures\TomsPittsburgPix-4-07\IMG_0315.JPG"/>
          <p:cNvPicPr>
            <a:picLocks noChangeAspect="1" noChangeArrowheads="1"/>
          </p:cNvPicPr>
          <p:nvPr/>
        </p:nvPicPr>
        <p:blipFill>
          <a:blip r:embed="rId4" cstate="print">
            <a:lum bright="-16000"/>
          </a:blip>
          <a:srcRect/>
          <a:stretch>
            <a:fillRect/>
          </a:stretch>
        </p:blipFill>
        <p:spPr bwMode="auto">
          <a:xfrm>
            <a:off x="4800600" y="3600450"/>
            <a:ext cx="4343400" cy="3257550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 Impacts, planting plans</a:t>
            </a:r>
            <a:endParaRPr lang="en-US" dirty="0"/>
          </a:p>
        </p:txBody>
      </p:sp>
      <p:pic>
        <p:nvPicPr>
          <p:cNvPr id="2050" name="Picture 2" descr="P:\CCCWP\IMP Pictures\2011-05-21\IMG_3478.JPG"/>
          <p:cNvPicPr>
            <a:picLocks noChangeAspect="1" noChangeArrowheads="1"/>
          </p:cNvPicPr>
          <p:nvPr/>
        </p:nvPicPr>
        <p:blipFill>
          <a:blip r:embed="rId3" cstate="print"/>
          <a:srcRect l="57500" t="2222"/>
          <a:stretch>
            <a:fillRect/>
          </a:stretch>
        </p:blipFill>
        <p:spPr bwMode="auto">
          <a:xfrm>
            <a:off x="6172200" y="1600200"/>
            <a:ext cx="2738005" cy="472440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051" name="Picture 3" descr="\\11z3\c\Data\Projects\CCCWP\IMP Pictures\NorthCreekChurch\North Creek Church October 1 2009 002 - compress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2819400"/>
            <a:ext cx="4648200" cy="3486150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676400"/>
            <a:ext cx="4419600" cy="4800600"/>
          </a:xfrm>
        </p:spPr>
        <p:txBody>
          <a:bodyPr>
            <a:normAutofit/>
          </a:bodyPr>
          <a:lstStyle/>
          <a:p>
            <a:pPr marL="342900" lvl="2" indent="-342900">
              <a:lnSpc>
                <a:spcPct val="90000"/>
              </a:lnSpc>
              <a:buSzPct val="110000"/>
              <a:buFont typeface="Wingdings" pitchFamily="2" charset="2"/>
              <a:buChar char="n"/>
            </a:pPr>
            <a:r>
              <a:rPr lang="en-US" sz="2800" dirty="0" smtClean="0"/>
              <a:t>Outlet structure</a:t>
            </a: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dirty="0" smtClean="0"/>
              <a:t>Top of overflow grate</a:t>
            </a:r>
          </a:p>
          <a:p>
            <a:pPr lvl="1">
              <a:lnSpc>
                <a:spcPct val="90000"/>
              </a:lnSpc>
            </a:pPr>
            <a:r>
              <a:rPr lang="en-US" dirty="0" err="1" smtClean="0"/>
              <a:t>Underdrain</a:t>
            </a:r>
            <a:r>
              <a:rPr lang="en-US" dirty="0" smtClean="0"/>
              <a:t> connection</a:t>
            </a:r>
            <a:endParaRPr lang="en-US" dirty="0" smtClean="0"/>
          </a:p>
          <a:p>
            <a:pPr marL="342900" lvl="2" indent="-342900">
              <a:lnSpc>
                <a:spcPct val="90000"/>
              </a:lnSpc>
              <a:buSzPct val="110000"/>
              <a:buFont typeface="Wingdings" pitchFamily="2" charset="2"/>
              <a:buChar char="n"/>
            </a:pPr>
            <a:r>
              <a:rPr lang="en-US" sz="2800" dirty="0"/>
              <a:t>Inlet</a:t>
            </a: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dirty="0" smtClean="0"/>
              <a:t>Flow line at inlet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Top of curb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Top of adjacent paving</a:t>
            </a:r>
            <a:endParaRPr lang="en-US" dirty="0" smtClean="0"/>
          </a:p>
          <a:p>
            <a:pPr marL="342900" lvl="2" indent="-342900">
              <a:lnSpc>
                <a:spcPct val="90000"/>
              </a:lnSpc>
              <a:buSzPct val="110000"/>
              <a:buFont typeface="Wingdings" pitchFamily="2" charset="2"/>
              <a:buChar char="n"/>
            </a:pPr>
            <a:r>
              <a:rPr lang="en-US" sz="2800" dirty="0" smtClean="0"/>
              <a:t>Soil layers</a:t>
            </a:r>
            <a:endParaRPr lang="en-US" sz="2800" dirty="0" smtClean="0"/>
          </a:p>
          <a:p>
            <a:pPr lvl="1">
              <a:lnSpc>
                <a:spcPct val="90000"/>
              </a:lnSpc>
            </a:pPr>
            <a:r>
              <a:rPr lang="en-US" dirty="0"/>
              <a:t>Top of soil layer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 smtClean="0"/>
              <a:t>Bottom of gravel layer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Bottom </a:t>
            </a:r>
            <a:r>
              <a:rPr lang="en-US" dirty="0"/>
              <a:t>of soil layer</a:t>
            </a:r>
            <a:endParaRPr lang="en-US" dirty="0"/>
          </a:p>
          <a:p>
            <a:pPr marL="682625" lvl="2" indent="-277813">
              <a:lnSpc>
                <a:spcPct val="90000"/>
              </a:lnSpc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  <a:buSzPct val="100000"/>
              <a:buFont typeface="Wingdings" pitchFamily="2" charset="2"/>
              <a:buChar char=""/>
            </a:pPr>
            <a:endParaRPr lang="en-US" dirty="0" smtClean="0"/>
          </a:p>
          <a:p>
            <a:pPr marL="682625" lvl="2" indent="-277813">
              <a:lnSpc>
                <a:spcPct val="90000"/>
              </a:lnSpc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  <a:buSzPct val="100000"/>
              <a:buFont typeface="Wingdings" pitchFamily="2" charset="2"/>
              <a:buChar char=""/>
            </a:pPr>
            <a:endParaRPr lang="en-US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Call out elevations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524000"/>
            <a:ext cx="3163360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3352800"/>
            <a:ext cx="3848100" cy="3013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Structural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524000"/>
            <a:ext cx="7399867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Straight Arrow Connector 14"/>
          <p:cNvCxnSpPr/>
          <p:nvPr/>
        </p:nvCxnSpPr>
        <p:spPr>
          <a:xfrm>
            <a:off x="5562600" y="5638800"/>
            <a:ext cx="838200" cy="1588"/>
          </a:xfrm>
          <a:prstGeom prst="straightConnector1">
            <a:avLst/>
          </a:prstGeom>
          <a:ln w="38100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715000" y="5257800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2"/>
                </a:solidFill>
              </a:rPr>
              <a:t>15"</a:t>
            </a:r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410200" y="4953000"/>
            <a:ext cx="1219200" cy="1143000"/>
          </a:xfrm>
          <a:prstGeom prst="ellipse">
            <a:avLst/>
          </a:prstGeom>
          <a:noFill/>
          <a:ln w="635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\\11Z\Data\Projects\CCCWP\IMP Pictures\2011-05-21\IMG_338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457200"/>
            <a:ext cx="1991428" cy="14936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Structural</a:t>
            </a:r>
            <a:endParaRPr lang="en-US" dirty="0"/>
          </a:p>
        </p:txBody>
      </p:sp>
      <p:pic>
        <p:nvPicPr>
          <p:cNvPr id="7" name="Picture 4" descr="100_013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828800" y="1447800"/>
            <a:ext cx="6712167" cy="5029200"/>
          </a:xfr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2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Grading and Paving</a:t>
            </a:r>
            <a:endParaRPr lang="en-US" dirty="0"/>
          </a:p>
        </p:txBody>
      </p:sp>
      <p:pic>
        <p:nvPicPr>
          <p:cNvPr id="342021" name="Picture 5" descr="P101003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76400" y="1447800"/>
            <a:ext cx="6629400" cy="4960938"/>
          </a:xfrm>
          <a:noFill/>
          <a:ln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300</TotalTime>
  <Words>177</Words>
  <Application>Microsoft Office PowerPoint</Application>
  <PresentationFormat>On-screen Show (4:3)</PresentationFormat>
  <Paragraphs>81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Bioretention Design</vt:lpstr>
      <vt:lpstr>Coordination of Plans</vt:lpstr>
      <vt:lpstr>DMAs with Grading Shaded</vt:lpstr>
      <vt:lpstr>Pedestrian Access, Utilities</vt:lpstr>
      <vt:lpstr>Visual Impacts, planting plans</vt:lpstr>
      <vt:lpstr>Call out elevations</vt:lpstr>
      <vt:lpstr>Structural</vt:lpstr>
      <vt:lpstr>Structural</vt:lpstr>
      <vt:lpstr>Grading and Paving</vt:lpstr>
      <vt:lpstr>Grading</vt:lpstr>
      <vt:lpstr>Roof leaders</vt:lpstr>
      <vt:lpstr>Inlets</vt:lpstr>
      <vt:lpstr>Outlets</vt:lpstr>
      <vt:lpstr>Fixing a low outlet grate</vt:lpstr>
      <vt:lpstr>Gravel and Underdrain</vt:lpstr>
      <vt:lpstr> Soil Specification</vt:lpstr>
      <vt:lpstr>Plantings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Dan Cloak</dc:creator>
  <cp:lastModifiedBy>Dan Cloak</cp:lastModifiedBy>
  <cp:revision>6</cp:revision>
  <dcterms:created xsi:type="dcterms:W3CDTF">2012-05-09T21:55:02Z</dcterms:created>
  <dcterms:modified xsi:type="dcterms:W3CDTF">2012-05-17T07:25:37Z</dcterms:modified>
</cp:coreProperties>
</file>