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9" r:id="rId2"/>
    <p:sldId id="280" r:id="rId3"/>
    <p:sldId id="281" r:id="rId4"/>
    <p:sldId id="282" r:id="rId5"/>
    <p:sldId id="262" r:id="rId6"/>
    <p:sldId id="263" r:id="rId7"/>
    <p:sldId id="271" r:id="rId8"/>
    <p:sldId id="272" r:id="rId9"/>
    <p:sldId id="278" r:id="rId10"/>
    <p:sldId id="291" r:id="rId11"/>
    <p:sldId id="274" r:id="rId12"/>
    <p:sldId id="275" r:id="rId13"/>
    <p:sldId id="286" r:id="rId14"/>
    <p:sldId id="285" r:id="rId15"/>
    <p:sldId id="284" r:id="rId16"/>
    <p:sldId id="289" r:id="rId17"/>
    <p:sldId id="276" r:id="rId18"/>
    <p:sldId id="277" r:id="rId19"/>
    <p:sldId id="283" r:id="rId20"/>
    <p:sldId id="288" r:id="rId21"/>
    <p:sldId id="287" r:id="rId22"/>
    <p:sldId id="290" r:id="rId23"/>
    <p:sldId id="298" r:id="rId24"/>
    <p:sldId id="293" r:id="rId25"/>
    <p:sldId id="297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8" autoAdjust="0"/>
  </p:normalViewPr>
  <p:slideViewPr>
    <p:cSldViewPr>
      <p:cViewPr>
        <p:scale>
          <a:sx n="75" d="100"/>
          <a:sy n="75" d="100"/>
        </p:scale>
        <p:origin x="173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2020C6-1622-46F9-B7C6-B4A681CF0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33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97DFAC-BBC4-4DD7-B699-F6EDA1C4E5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6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63DF5-6302-48AD-A80C-B814C6F31DF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65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46498-2A27-43C8-AD92-3CB4BA99A68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873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46498-2A27-43C8-AD92-3CB4BA99A68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014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B45B7-0A60-4681-A2A9-E08FE192823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092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3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0" y="1936750"/>
            <a:ext cx="9144000" cy="2987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6263" y="2062163"/>
            <a:ext cx="7920037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6263" y="3754438"/>
            <a:ext cx="7920037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B799FE57-0656-494E-A118-CC743C7F17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7339013" y="3881438"/>
            <a:ext cx="9525" cy="1587"/>
          </a:xfrm>
          <a:custGeom>
            <a:avLst/>
            <a:gdLst>
              <a:gd name="T0" fmla="*/ 0 w 6"/>
              <a:gd name="T1" fmla="*/ 0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AA21D-984A-459D-8A78-927CFF730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9884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1BFA1A-8B9E-4649-8DE6-34EBA4159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3638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91513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373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C73D0ED-4648-404E-A578-8BA63EAE5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9844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57338"/>
            <a:ext cx="8291513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373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A4CD0784-81C1-4657-AA91-D3303C78E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06383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68763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57338"/>
            <a:ext cx="4070350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3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42F42E8E-132E-4D25-9BF0-C2FEE7F88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982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6C7F71-1DFC-4E01-A36D-7940331D6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18056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B595C-75D1-467D-AD7D-730AAC4CA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01227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68763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57338"/>
            <a:ext cx="4070350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53A1D6-FB09-4C35-BC51-2B2020A86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6837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B4882-8C02-4323-AA7B-F4206D862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72194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D3ADD-0177-400E-B2CD-8D5AB30B1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8472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C87B1-375A-4387-BFCA-E7AB8BF4A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75396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D2C08E-0CE5-4B87-88EB-B825E14E0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47646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126A5D-518D-46A9-A77F-88757CCF3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84215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91513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5AD29-6419-40AB-AB77-D561BFC5EC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C.3 in MRP 2.0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Expect (as of March 17, 2015)</a:t>
            </a:r>
          </a:p>
          <a:p>
            <a:endParaRPr lang="en-US" dirty="0"/>
          </a:p>
          <a:p>
            <a:r>
              <a:rPr lang="en-US" dirty="0" smtClean="0"/>
              <a:t>Dan Cloak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5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Drainage</a:t>
            </a:r>
            <a:endParaRPr lang="en-US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924" y="2888940"/>
            <a:ext cx="4953000" cy="37071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359532" y="1509330"/>
            <a:ext cx="3449628" cy="50720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91951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Entitlements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Delineation </a:t>
            </a:r>
            <a:r>
              <a:rPr lang="en-US" dirty="0"/>
              <a:t>of </a:t>
            </a:r>
            <a:r>
              <a:rPr lang="en-US" dirty="0" smtClean="0"/>
              <a:t>DMAs is consistent with </a:t>
            </a:r>
            <a:r>
              <a:rPr lang="en-US" dirty="0"/>
              <a:t>p</a:t>
            </a:r>
            <a:r>
              <a:rPr lang="en-US" dirty="0" smtClean="0"/>
              <a:t>reliminary grading and drainage design </a:t>
            </a:r>
          </a:p>
          <a:p>
            <a:r>
              <a:rPr lang="en-US" dirty="0" smtClean="0"/>
              <a:t>Each bioretention facility is level and flat</a:t>
            </a:r>
          </a:p>
          <a:p>
            <a:r>
              <a:rPr lang="en-US" dirty="0" smtClean="0"/>
              <a:t>Facilities are shown </a:t>
            </a:r>
            <a:r>
              <a:rPr lang="en-US" dirty="0"/>
              <a:t>in </a:t>
            </a:r>
            <a:r>
              <a:rPr lang="en-US" dirty="0" smtClean="0"/>
              <a:t>artist renderings</a:t>
            </a:r>
            <a:endParaRPr lang="en-US" dirty="0"/>
          </a:p>
          <a:p>
            <a:r>
              <a:rPr lang="en-US" dirty="0" smtClean="0"/>
              <a:t>Facilities do not create conflicts with vehicle and pedestrian circulation</a:t>
            </a:r>
          </a:p>
          <a:p>
            <a:r>
              <a:rPr lang="en-US" dirty="0" smtClean="0"/>
              <a:t>Landscaping plans show bioretention facilities with appropriate plant palette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02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Bioretention Facilities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Look for During Plan Check</a:t>
            </a:r>
          </a:p>
          <a:p>
            <a:endParaRPr lang="en-US" dirty="0"/>
          </a:p>
          <a:p>
            <a:r>
              <a:rPr lang="en-US" dirty="0" smtClean="0"/>
              <a:t>Dan Cloak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47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to Preliminary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Plan</a:t>
            </a:r>
          </a:p>
          <a:p>
            <a:r>
              <a:rPr lang="en-US" dirty="0" smtClean="0"/>
              <a:t>Grading and Drainage Plan</a:t>
            </a:r>
          </a:p>
          <a:p>
            <a:r>
              <a:rPr lang="en-US" dirty="0" smtClean="0"/>
              <a:t>Landscaping Plan</a:t>
            </a:r>
          </a:p>
        </p:txBody>
      </p:sp>
    </p:spTree>
    <p:extLst>
      <p:ext uri="{BB962C8B-B14F-4D97-AF65-F5344CB8AC3E}">
        <p14:creationId xmlns:p14="http://schemas.microsoft.com/office/powerpoint/2010/main" val="2510898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43508" y="1088740"/>
            <a:ext cx="8792100" cy="59206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Oval 4"/>
          <p:cNvSpPr/>
          <p:nvPr/>
        </p:nvSpPr>
        <p:spPr>
          <a:xfrm>
            <a:off x="7239000" y="-34131"/>
            <a:ext cx="1905000" cy="1760538"/>
          </a:xfrm>
          <a:prstGeom prst="ellipse">
            <a:avLst/>
          </a:prstGeom>
          <a:solidFill>
            <a:schemeClr val="accent5">
              <a:alpha val="9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US" sz="2800" b="1" dirty="0" smtClean="0">
                <a:solidFill>
                  <a:srgbClr val="18456E"/>
                </a:solidFill>
                <a:latin typeface="+mj-lt"/>
              </a:rPr>
              <a:t>Page</a:t>
            </a:r>
            <a:br>
              <a:rPr lang="en-US" sz="2800" b="1" dirty="0" smtClean="0">
                <a:solidFill>
                  <a:srgbClr val="18456E"/>
                </a:solidFill>
                <a:latin typeface="+mj-lt"/>
              </a:rPr>
            </a:br>
            <a:r>
              <a:rPr lang="en-US" sz="2800" b="1" dirty="0" smtClean="0">
                <a:solidFill>
                  <a:srgbClr val="18456E"/>
                </a:solidFill>
                <a:latin typeface="+mj-lt"/>
              </a:rPr>
              <a:t>76</a:t>
            </a:r>
            <a:endParaRPr lang="en-US" sz="2800" b="1" dirty="0">
              <a:solidFill>
                <a:srgbClr val="18456E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8913"/>
            <a:ext cx="8110538" cy="7921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Bioretention Design Specs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5822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32"/>
          <p:cNvSpPr>
            <a:spLocks/>
          </p:cNvSpPr>
          <p:nvPr/>
        </p:nvSpPr>
        <p:spPr bwMode="auto">
          <a:xfrm>
            <a:off x="0" y="3048000"/>
            <a:ext cx="9148535" cy="3911600"/>
          </a:xfrm>
          <a:custGeom>
            <a:avLst/>
            <a:gdLst>
              <a:gd name="T0" fmla="*/ 0 w 7467600"/>
              <a:gd name="T1" fmla="*/ 0 h 4038600"/>
              <a:gd name="T2" fmla="*/ 2755900 w 7467600"/>
              <a:gd name="T3" fmla="*/ 76200 h 4038600"/>
              <a:gd name="T4" fmla="*/ 2755900 w 7467600"/>
              <a:gd name="T5" fmla="*/ 1498600 h 4038600"/>
              <a:gd name="T6" fmla="*/ 6083300 w 7467600"/>
              <a:gd name="T7" fmla="*/ 1536700 h 4038600"/>
              <a:gd name="T8" fmla="*/ 6045200 w 7467600"/>
              <a:gd name="T9" fmla="*/ 698500 h 4038600"/>
              <a:gd name="T10" fmla="*/ 6286500 w 7467600"/>
              <a:gd name="T11" fmla="*/ 749300 h 4038600"/>
              <a:gd name="T12" fmla="*/ 6489700 w 7467600"/>
              <a:gd name="T13" fmla="*/ 825500 h 4038600"/>
              <a:gd name="T14" fmla="*/ 6705600 w 7467600"/>
              <a:gd name="T15" fmla="*/ 838200 h 4038600"/>
              <a:gd name="T16" fmla="*/ 6858000 w 7467600"/>
              <a:gd name="T17" fmla="*/ 901700 h 4038600"/>
              <a:gd name="T18" fmla="*/ 7112000 w 7467600"/>
              <a:gd name="T19" fmla="*/ 927100 h 4038600"/>
              <a:gd name="T20" fmla="*/ 7277100 w 7467600"/>
              <a:gd name="T21" fmla="*/ 939800 h 4038600"/>
              <a:gd name="T22" fmla="*/ 7467600 w 7467600"/>
              <a:gd name="T23" fmla="*/ 939800 h 4038600"/>
              <a:gd name="T24" fmla="*/ 7454900 w 7467600"/>
              <a:gd name="T25" fmla="*/ 4038600 h 4038600"/>
              <a:gd name="T26" fmla="*/ 0 w 7467600"/>
              <a:gd name="T27" fmla="*/ 3911600 h 4038600"/>
              <a:gd name="T28" fmla="*/ 0 w 7467600"/>
              <a:gd name="T29" fmla="*/ 0 h 4038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67600"/>
              <a:gd name="T46" fmla="*/ 0 h 4038600"/>
              <a:gd name="T47" fmla="*/ 7467600 w 7467600"/>
              <a:gd name="T48" fmla="*/ 4038600 h 4038600"/>
              <a:gd name="connsiteX0" fmla="*/ 0 w 7467600"/>
              <a:gd name="connsiteY0" fmla="*/ 0 h 4038600"/>
              <a:gd name="connsiteX1" fmla="*/ 2755900 w 7467600"/>
              <a:gd name="connsiteY1" fmla="*/ 76200 h 4038600"/>
              <a:gd name="connsiteX2" fmla="*/ 2755900 w 7467600"/>
              <a:gd name="connsiteY2" fmla="*/ 1498600 h 4038600"/>
              <a:gd name="connsiteX3" fmla="*/ 6083300 w 7467600"/>
              <a:gd name="connsiteY3" fmla="*/ 1536700 h 4038600"/>
              <a:gd name="connsiteX4" fmla="*/ 5689600 w 7467600"/>
              <a:gd name="connsiteY4" fmla="*/ 533400 h 4038600"/>
              <a:gd name="connsiteX5" fmla="*/ 6286500 w 7467600"/>
              <a:gd name="connsiteY5" fmla="*/ 749300 h 4038600"/>
              <a:gd name="connsiteX6" fmla="*/ 6489700 w 7467600"/>
              <a:gd name="connsiteY6" fmla="*/ 825500 h 4038600"/>
              <a:gd name="connsiteX7" fmla="*/ 6705600 w 7467600"/>
              <a:gd name="connsiteY7" fmla="*/ 838200 h 4038600"/>
              <a:gd name="connsiteX8" fmla="*/ 6858000 w 7467600"/>
              <a:gd name="connsiteY8" fmla="*/ 901700 h 4038600"/>
              <a:gd name="connsiteX9" fmla="*/ 7112000 w 7467600"/>
              <a:gd name="connsiteY9" fmla="*/ 927100 h 4038600"/>
              <a:gd name="connsiteX10" fmla="*/ 7277100 w 7467600"/>
              <a:gd name="connsiteY10" fmla="*/ 939800 h 4038600"/>
              <a:gd name="connsiteX11" fmla="*/ 7467600 w 7467600"/>
              <a:gd name="connsiteY11" fmla="*/ 939800 h 4038600"/>
              <a:gd name="connsiteX12" fmla="*/ 7454900 w 7467600"/>
              <a:gd name="connsiteY12" fmla="*/ 4038600 h 4038600"/>
              <a:gd name="connsiteX13" fmla="*/ 0 w 7467600"/>
              <a:gd name="connsiteY13" fmla="*/ 3911600 h 4038600"/>
              <a:gd name="connsiteX14" fmla="*/ 0 w 7467600"/>
              <a:gd name="connsiteY14" fmla="*/ 0 h 4038600"/>
              <a:gd name="connsiteX0" fmla="*/ 0 w 7467600"/>
              <a:gd name="connsiteY0" fmla="*/ 0 h 4038600"/>
              <a:gd name="connsiteX1" fmla="*/ 2755900 w 7467600"/>
              <a:gd name="connsiteY1" fmla="*/ 76200 h 4038600"/>
              <a:gd name="connsiteX2" fmla="*/ 2755900 w 7467600"/>
              <a:gd name="connsiteY2" fmla="*/ 1498600 h 4038600"/>
              <a:gd name="connsiteX3" fmla="*/ 5689600 w 7467600"/>
              <a:gd name="connsiteY3" fmla="*/ 1524000 h 4038600"/>
              <a:gd name="connsiteX4" fmla="*/ 5689600 w 7467600"/>
              <a:gd name="connsiteY4" fmla="*/ 533400 h 4038600"/>
              <a:gd name="connsiteX5" fmla="*/ 6286500 w 7467600"/>
              <a:gd name="connsiteY5" fmla="*/ 749300 h 4038600"/>
              <a:gd name="connsiteX6" fmla="*/ 6489700 w 7467600"/>
              <a:gd name="connsiteY6" fmla="*/ 825500 h 4038600"/>
              <a:gd name="connsiteX7" fmla="*/ 6705600 w 7467600"/>
              <a:gd name="connsiteY7" fmla="*/ 838200 h 4038600"/>
              <a:gd name="connsiteX8" fmla="*/ 6858000 w 7467600"/>
              <a:gd name="connsiteY8" fmla="*/ 901700 h 4038600"/>
              <a:gd name="connsiteX9" fmla="*/ 7112000 w 7467600"/>
              <a:gd name="connsiteY9" fmla="*/ 927100 h 4038600"/>
              <a:gd name="connsiteX10" fmla="*/ 7277100 w 7467600"/>
              <a:gd name="connsiteY10" fmla="*/ 939800 h 4038600"/>
              <a:gd name="connsiteX11" fmla="*/ 7467600 w 7467600"/>
              <a:gd name="connsiteY11" fmla="*/ 939800 h 4038600"/>
              <a:gd name="connsiteX12" fmla="*/ 7454900 w 7467600"/>
              <a:gd name="connsiteY12" fmla="*/ 4038600 h 4038600"/>
              <a:gd name="connsiteX13" fmla="*/ 0 w 7467600"/>
              <a:gd name="connsiteY13" fmla="*/ 3911600 h 4038600"/>
              <a:gd name="connsiteX14" fmla="*/ 0 w 7467600"/>
              <a:gd name="connsiteY14" fmla="*/ 0 h 4038600"/>
              <a:gd name="connsiteX0" fmla="*/ 0 w 8534400"/>
              <a:gd name="connsiteY0" fmla="*/ 0 h 4038600"/>
              <a:gd name="connsiteX1" fmla="*/ 2755900 w 8534400"/>
              <a:gd name="connsiteY1" fmla="*/ 76200 h 4038600"/>
              <a:gd name="connsiteX2" fmla="*/ 2755900 w 8534400"/>
              <a:gd name="connsiteY2" fmla="*/ 1498600 h 4038600"/>
              <a:gd name="connsiteX3" fmla="*/ 5689600 w 8534400"/>
              <a:gd name="connsiteY3" fmla="*/ 1524000 h 4038600"/>
              <a:gd name="connsiteX4" fmla="*/ 5689600 w 8534400"/>
              <a:gd name="connsiteY4" fmla="*/ 533400 h 4038600"/>
              <a:gd name="connsiteX5" fmla="*/ 6286500 w 8534400"/>
              <a:gd name="connsiteY5" fmla="*/ 749300 h 4038600"/>
              <a:gd name="connsiteX6" fmla="*/ 6489700 w 8534400"/>
              <a:gd name="connsiteY6" fmla="*/ 825500 h 4038600"/>
              <a:gd name="connsiteX7" fmla="*/ 6705600 w 8534400"/>
              <a:gd name="connsiteY7" fmla="*/ 838200 h 4038600"/>
              <a:gd name="connsiteX8" fmla="*/ 6858000 w 8534400"/>
              <a:gd name="connsiteY8" fmla="*/ 901700 h 4038600"/>
              <a:gd name="connsiteX9" fmla="*/ 7112000 w 8534400"/>
              <a:gd name="connsiteY9" fmla="*/ 927100 h 4038600"/>
              <a:gd name="connsiteX10" fmla="*/ 7277100 w 8534400"/>
              <a:gd name="connsiteY10" fmla="*/ 939800 h 4038600"/>
              <a:gd name="connsiteX11" fmla="*/ 8534400 w 8534400"/>
              <a:gd name="connsiteY11" fmla="*/ 990600 h 4038600"/>
              <a:gd name="connsiteX12" fmla="*/ 7454900 w 8534400"/>
              <a:gd name="connsiteY12" fmla="*/ 4038600 h 4038600"/>
              <a:gd name="connsiteX13" fmla="*/ 0 w 8534400"/>
              <a:gd name="connsiteY13" fmla="*/ 3911600 h 4038600"/>
              <a:gd name="connsiteX14" fmla="*/ 0 w 8534400"/>
              <a:gd name="connsiteY14" fmla="*/ 0 h 4038600"/>
              <a:gd name="connsiteX0" fmla="*/ 0 w 8538633"/>
              <a:gd name="connsiteY0" fmla="*/ 0 h 3911600"/>
              <a:gd name="connsiteX1" fmla="*/ 2755900 w 8538633"/>
              <a:gd name="connsiteY1" fmla="*/ 76200 h 3911600"/>
              <a:gd name="connsiteX2" fmla="*/ 2755900 w 8538633"/>
              <a:gd name="connsiteY2" fmla="*/ 1498600 h 3911600"/>
              <a:gd name="connsiteX3" fmla="*/ 5689600 w 8538633"/>
              <a:gd name="connsiteY3" fmla="*/ 1524000 h 3911600"/>
              <a:gd name="connsiteX4" fmla="*/ 5689600 w 8538633"/>
              <a:gd name="connsiteY4" fmla="*/ 533400 h 3911600"/>
              <a:gd name="connsiteX5" fmla="*/ 6286500 w 8538633"/>
              <a:gd name="connsiteY5" fmla="*/ 749300 h 3911600"/>
              <a:gd name="connsiteX6" fmla="*/ 6489700 w 8538633"/>
              <a:gd name="connsiteY6" fmla="*/ 825500 h 3911600"/>
              <a:gd name="connsiteX7" fmla="*/ 6705600 w 8538633"/>
              <a:gd name="connsiteY7" fmla="*/ 838200 h 3911600"/>
              <a:gd name="connsiteX8" fmla="*/ 6858000 w 8538633"/>
              <a:gd name="connsiteY8" fmla="*/ 901700 h 3911600"/>
              <a:gd name="connsiteX9" fmla="*/ 7112000 w 8538633"/>
              <a:gd name="connsiteY9" fmla="*/ 927100 h 3911600"/>
              <a:gd name="connsiteX10" fmla="*/ 7277100 w 8538633"/>
              <a:gd name="connsiteY10" fmla="*/ 939800 h 3911600"/>
              <a:gd name="connsiteX11" fmla="*/ 8534400 w 8538633"/>
              <a:gd name="connsiteY11" fmla="*/ 990600 h 3911600"/>
              <a:gd name="connsiteX12" fmla="*/ 8534400 w 8538633"/>
              <a:gd name="connsiteY12" fmla="*/ 3810000 h 3911600"/>
              <a:gd name="connsiteX13" fmla="*/ 0 w 8538633"/>
              <a:gd name="connsiteY13" fmla="*/ 3911600 h 3911600"/>
              <a:gd name="connsiteX14" fmla="*/ 0 w 8538633"/>
              <a:gd name="connsiteY14" fmla="*/ 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38633" h="3911600">
                <a:moveTo>
                  <a:pt x="0" y="0"/>
                </a:moveTo>
                <a:lnTo>
                  <a:pt x="2755900" y="76200"/>
                </a:lnTo>
                <a:lnTo>
                  <a:pt x="2755900" y="1498600"/>
                </a:lnTo>
                <a:lnTo>
                  <a:pt x="5689600" y="1524000"/>
                </a:lnTo>
                <a:lnTo>
                  <a:pt x="5689600" y="533400"/>
                </a:lnTo>
                <a:lnTo>
                  <a:pt x="6286500" y="749300"/>
                </a:lnTo>
                <a:lnTo>
                  <a:pt x="6489700" y="825500"/>
                </a:lnTo>
                <a:lnTo>
                  <a:pt x="6705600" y="838200"/>
                </a:lnTo>
                <a:lnTo>
                  <a:pt x="6858000" y="901700"/>
                </a:lnTo>
                <a:lnTo>
                  <a:pt x="7112000" y="927100"/>
                </a:lnTo>
                <a:lnTo>
                  <a:pt x="7277100" y="939800"/>
                </a:lnTo>
                <a:lnTo>
                  <a:pt x="8534400" y="990600"/>
                </a:lnTo>
                <a:cubicBezTo>
                  <a:pt x="8530167" y="2023533"/>
                  <a:pt x="8538633" y="2777067"/>
                  <a:pt x="8534400" y="3810000"/>
                </a:cubicBezTo>
                <a:lnTo>
                  <a:pt x="0" y="3911600"/>
                </a:lnTo>
                <a:lnTo>
                  <a:pt x="0" y="0"/>
                </a:lnTo>
                <a:close/>
              </a:path>
            </a:pathLst>
          </a:custGeom>
          <a:solidFill>
            <a:srgbClr val="975E3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Bioretention Functions</a:t>
            </a:r>
            <a:endParaRPr lang="en-U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11463" y="3124200"/>
            <a:ext cx="32766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811463" y="3990975"/>
            <a:ext cx="3276600" cy="609600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811463" y="3533775"/>
            <a:ext cx="3276600" cy="457200"/>
          </a:xfrm>
          <a:prstGeom prst="rect">
            <a:avLst/>
          </a:prstGeom>
          <a:gradFill rotWithShape="0">
            <a:gsLst>
              <a:gs pos="0">
                <a:srgbClr val="D49E6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975E3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-7937" y="3067050"/>
            <a:ext cx="2819400" cy="857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2060575" y="3876675"/>
            <a:ext cx="14478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345906" y="3845719"/>
            <a:ext cx="1444625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530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58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910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338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290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242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432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62225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6350" y="3038475"/>
            <a:ext cx="2819400" cy="85725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8" name="Right Arrow 27"/>
          <p:cNvSpPr>
            <a:spLocks noChangeArrowheads="1"/>
          </p:cNvSpPr>
          <p:nvPr/>
        </p:nvSpPr>
        <p:spPr bwMode="auto">
          <a:xfrm rot="7940418">
            <a:off x="2339975" y="4770438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 rot="3325372">
            <a:off x="5988050" y="476885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 rot="10800000">
            <a:off x="2187575" y="4084638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-5400000">
            <a:off x="2828925" y="2095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-5400000">
            <a:off x="3590925" y="2095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-5400000">
            <a:off x="4352925" y="2095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-5400000">
            <a:off x="5038725" y="2095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 rot="5400000">
            <a:off x="2981325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Right Arrow 40"/>
          <p:cNvSpPr>
            <a:spLocks noChangeArrowheads="1"/>
          </p:cNvSpPr>
          <p:nvPr/>
        </p:nvSpPr>
        <p:spPr bwMode="auto">
          <a:xfrm rot="5400000">
            <a:off x="3743325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ight Arrow 41"/>
          <p:cNvSpPr>
            <a:spLocks noChangeArrowheads="1"/>
          </p:cNvSpPr>
          <p:nvPr/>
        </p:nvSpPr>
        <p:spPr bwMode="auto">
          <a:xfrm rot="5400000">
            <a:off x="4505325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rot="5400000">
            <a:off x="5191125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3133725" y="3990975"/>
            <a:ext cx="3733800" cy="0"/>
          </a:xfrm>
          <a:prstGeom prst="line">
            <a:avLst/>
          </a:prstGeom>
          <a:noFill/>
          <a:ln w="63500" algn="ctr">
            <a:solidFill>
              <a:schemeClr val="bg1"/>
            </a:solidFill>
            <a:round/>
            <a:headEnd/>
            <a:tailEnd type="none" w="med" len="med"/>
          </a:ln>
        </p:spPr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722247" y="5410200"/>
            <a:ext cx="1686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EDF70"/>
                </a:solidFill>
                <a:latin typeface="+mn-lt"/>
              </a:rPr>
              <a:t>infiltration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766061" y="14478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EEDF70"/>
                </a:solidFill>
                <a:latin typeface="+mn-lt"/>
              </a:rPr>
              <a:t>evapotranspiration</a:t>
            </a:r>
            <a:endParaRPr lang="en-US" sz="2400" b="1" dirty="0">
              <a:solidFill>
                <a:srgbClr val="EEDF70"/>
              </a:solidFill>
              <a:latin typeface="+mn-lt"/>
            </a:endParaRP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6867525" y="4029075"/>
            <a:ext cx="457200" cy="533400"/>
          </a:xfrm>
          <a:prstGeom prst="line">
            <a:avLst/>
          </a:prstGeom>
          <a:noFill/>
          <a:ln w="63500" cap="rnd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49" name="Oval 48"/>
          <p:cNvSpPr/>
          <p:nvPr/>
        </p:nvSpPr>
        <p:spPr>
          <a:xfrm>
            <a:off x="7239000" y="4572000"/>
            <a:ext cx="609600" cy="609600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705716" y="5410200"/>
            <a:ext cx="2254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DF70"/>
                </a:solidFill>
                <a:latin typeface="+mn-lt"/>
              </a:rPr>
              <a:t>Discharge</a:t>
            </a:r>
          </a:p>
          <a:p>
            <a:pPr algn="ctr"/>
            <a:r>
              <a:rPr lang="en-US" sz="2400" b="1" dirty="0" smtClean="0">
                <a:solidFill>
                  <a:srgbClr val="EEDF70"/>
                </a:solidFill>
                <a:latin typeface="+mn-lt"/>
              </a:rPr>
              <a:t>(</a:t>
            </a:r>
            <a:r>
              <a:rPr lang="en-US" sz="2400" b="1" dirty="0" err="1" smtClean="0">
                <a:solidFill>
                  <a:srgbClr val="EEDF70"/>
                </a:solidFill>
                <a:latin typeface="+mn-lt"/>
              </a:rPr>
              <a:t>biotreatment</a:t>
            </a:r>
            <a:r>
              <a:rPr lang="en-US" sz="2400" b="1" dirty="0" smtClean="0">
                <a:solidFill>
                  <a:srgbClr val="EEDF70"/>
                </a:solidFill>
                <a:latin typeface="+mn-lt"/>
              </a:rPr>
              <a:t>)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45742" y="3200400"/>
            <a:ext cx="1138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DF70"/>
                </a:solidFill>
                <a:latin typeface="+mn-lt"/>
              </a:rPr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32420296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8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6" grpId="0"/>
      <p:bldP spid="47" grpId="0"/>
      <p:bldP spid="49" grpId="0" animBg="1"/>
      <p:bldP spid="52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with raised underdrain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457200" y="1427284"/>
            <a:ext cx="6255001" cy="34793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3432000" y="3124200"/>
            <a:ext cx="5490001" cy="34793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88066" y="510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4DD34"/>
                </a:solidFill>
                <a:latin typeface="Franklin Gothic Heavy" pitchFamily="34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Or</a:t>
            </a:r>
            <a:r>
              <a:rPr lang="en-US" kern="0" dirty="0" smtClean="0"/>
              <a:t> </a:t>
            </a:r>
            <a:r>
              <a:rPr lang="en-US" kern="0" dirty="0" smtClean="0">
                <a:solidFill>
                  <a:schemeClr val="tx1"/>
                </a:solidFill>
              </a:rPr>
              <a:t>this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201" y="16288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Not this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767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376772"/>
            <a:ext cx="8611201" cy="42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2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1z3\c\Data\Projects\CCCWP\HMP_Study\PghFireProtBg\IMG_4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56446"/>
            <a:ext cx="7601458" cy="570155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Elevation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49536" y="4486916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Futura Md BT" pitchFamily="34" charset="0"/>
              </a:rPr>
              <a:t>Overflow </a:t>
            </a:r>
            <a:br>
              <a:rPr lang="en-US" sz="2400" b="1" dirty="0" smtClean="0">
                <a:solidFill>
                  <a:schemeClr val="accent6"/>
                </a:solidFill>
                <a:latin typeface="Futura Md BT" pitchFamily="34" charset="0"/>
              </a:rPr>
            </a:br>
            <a:r>
              <a:rPr lang="en-US" sz="2400" b="1" dirty="0" smtClean="0">
                <a:solidFill>
                  <a:schemeClr val="accent6"/>
                </a:solidFill>
                <a:latin typeface="Futura Md BT" pitchFamily="34" charset="0"/>
              </a:rPr>
              <a:t>elevation</a:t>
            </a:r>
            <a:endParaRPr lang="en-US" sz="2400" b="1" dirty="0">
              <a:solidFill>
                <a:schemeClr val="accent6"/>
              </a:solidFill>
              <a:latin typeface="Futura Md BT" pitchFamily="34" charset="0"/>
            </a:endParaRPr>
          </a:p>
        </p:txBody>
      </p:sp>
      <p:pic>
        <p:nvPicPr>
          <p:cNvPr id="1026" name="Picture 2" descr="\\11Z\Data\Projects\CCCWP\IMP Pictures\Pgh Fire Prot Bg 4-2011\IMG_3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85912"/>
            <a:ext cx="7029450" cy="527208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91" name="Straight Connector 90"/>
          <p:cNvCxnSpPr/>
          <p:nvPr/>
        </p:nvCxnSpPr>
        <p:spPr>
          <a:xfrm>
            <a:off x="1655676" y="5157192"/>
            <a:ext cx="338437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218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Underdrain Elevation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897" y="1195696"/>
            <a:ext cx="6204420" cy="567070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/>
          <a:stretch/>
        </p:blipFill>
        <p:spPr>
          <a:xfrm>
            <a:off x="0" y="3609020"/>
            <a:ext cx="5346449" cy="3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11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Unlikely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for Regulated Projects</a:t>
            </a:r>
          </a:p>
          <a:p>
            <a:r>
              <a:rPr lang="en-US" dirty="0" smtClean="0"/>
              <a:t>Requirements for Small Projects</a:t>
            </a:r>
          </a:p>
          <a:p>
            <a:r>
              <a:rPr lang="en-US" dirty="0" smtClean="0"/>
              <a:t>Exclusions, including those for roads</a:t>
            </a:r>
          </a:p>
          <a:p>
            <a:r>
              <a:rPr lang="en-US" dirty="0" smtClean="0"/>
              <a:t>50% Rule</a:t>
            </a:r>
          </a:p>
          <a:p>
            <a:r>
              <a:rPr lang="en-US" dirty="0" smtClean="0"/>
              <a:t>Alternative compliance</a:t>
            </a:r>
          </a:p>
          <a:p>
            <a:r>
              <a:rPr lang="en-US" dirty="0"/>
              <a:t>Ambiguities related to applicability</a:t>
            </a:r>
          </a:p>
          <a:p>
            <a:r>
              <a:rPr lang="en-US" dirty="0"/>
              <a:t>Organization of permit </a:t>
            </a:r>
            <a:r>
              <a:rPr lang="en-US" dirty="0" smtClean="0"/>
              <a:t>provision</a:t>
            </a:r>
          </a:p>
          <a:p>
            <a:r>
              <a:rPr lang="en-US" dirty="0" smtClean="0"/>
              <a:t>Reporting (except for Special Projects)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Adjacent Structures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48780"/>
            <a:ext cx="6210001" cy="44540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2276872"/>
            <a:ext cx="5886600" cy="44149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934418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pic>
        <p:nvPicPr>
          <p:cNvPr id="4" name="Picture 3" descr="P:\CCCWP\IMP Pictures\2011-05-21\IMG_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96852"/>
            <a:ext cx="4622800" cy="346737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93683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9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Inspecting Construction of Bioretention Facilities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Carlton Thompson and Jeff Cowling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8012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Reviewing Bioretention </a:t>
            </a:r>
            <a:br>
              <a:rPr lang="en-US" dirty="0" smtClean="0"/>
            </a:br>
            <a:r>
              <a:rPr lang="en-US" dirty="0" smtClean="0"/>
              <a:t>Soil Submittals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Cloak, Carlton Thompson, and Jeff Cowling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73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bioretention soil specification</a:t>
            </a:r>
          </a:p>
          <a:p>
            <a:endParaRPr lang="en-US" dirty="0"/>
          </a:p>
          <a:p>
            <a:r>
              <a:rPr lang="en-US" dirty="0" smtClean="0"/>
              <a:t>Dan Cloak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8193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Specifications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bioretention specifications called for “sandy loam” with a minimum infiltration rate of 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"/hr.</a:t>
            </a:r>
          </a:p>
          <a:p>
            <a:r>
              <a:rPr lang="en-US" dirty="0" smtClean="0"/>
              <a:t>Municipal staff developed a “bucket test” and then the “dirt bong” to check the infiltration rate</a:t>
            </a:r>
          </a:p>
          <a:p>
            <a:r>
              <a:rPr lang="en-US" dirty="0" smtClean="0"/>
              <a:t>Staff encountered difficulty obtaining consistent and repeatable results from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18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Specifications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consistent results could be obtained by an engineered soil (sand/compost mix)</a:t>
            </a:r>
          </a:p>
          <a:p>
            <a:r>
              <a:rPr lang="en-US" dirty="0" smtClean="0"/>
              <a:t>Contra Costa developed and refined a specification (2008)</a:t>
            </a:r>
          </a:p>
          <a:p>
            <a:r>
              <a:rPr lang="en-US" dirty="0" smtClean="0"/>
              <a:t>MRP 1.0 (2009) required development of a soil specification for all </a:t>
            </a:r>
            <a:r>
              <a:rPr lang="en-US" dirty="0" err="1" smtClean="0"/>
              <a:t>Permittees</a:t>
            </a:r>
            <a:endParaRPr lang="en-US" dirty="0" smtClean="0"/>
          </a:p>
          <a:p>
            <a:r>
              <a:rPr lang="en-US" dirty="0" smtClean="0"/>
              <a:t>Regional roundtable recommended </a:t>
            </a:r>
            <a:br>
              <a:rPr lang="en-US" dirty="0" smtClean="0"/>
            </a:br>
            <a:r>
              <a:rPr lang="en-US" dirty="0" smtClean="0"/>
              <a:t>Contra Costa’s mix</a:t>
            </a:r>
          </a:p>
          <a:p>
            <a:r>
              <a:rPr lang="en-US" dirty="0" smtClean="0"/>
              <a:t>Specification added to permit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86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Specifications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 Attachment L allows municipalities to accept a “brand-name” mix in lieu of site-specific testing</a:t>
            </a:r>
          </a:p>
          <a:p>
            <a:r>
              <a:rPr lang="en-US" dirty="0" smtClean="0"/>
              <a:t>CCCWP invited soil suppliers to submit samples and lab results for “brand name” mixes and be listed on website</a:t>
            </a:r>
          </a:p>
          <a:p>
            <a:r>
              <a:rPr lang="en-US" dirty="0" smtClean="0"/>
              <a:t>Some municipalities are using the bucket test or dirt bong to field-test delivered mix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3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2.0: What’s Likely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specs for pervious pavement</a:t>
            </a:r>
          </a:p>
          <a:p>
            <a:r>
              <a:rPr lang="en-US" dirty="0" smtClean="0"/>
              <a:t>Operation and maintenance verification</a:t>
            </a:r>
          </a:p>
          <a:p>
            <a:pPr lvl="1"/>
            <a:r>
              <a:rPr lang="en-US" dirty="0" smtClean="0"/>
              <a:t>Apply to pervious pavements</a:t>
            </a:r>
          </a:p>
          <a:p>
            <a:pPr lvl="1"/>
            <a:r>
              <a:rPr lang="en-US" dirty="0" smtClean="0"/>
              <a:t>Enforcement response plan required</a:t>
            </a:r>
          </a:p>
          <a:p>
            <a:r>
              <a:rPr lang="en-US" dirty="0" smtClean="0"/>
              <a:t>Green Infrastructure Plan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3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under discussion (as of 3/17)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Grandfathering</a:t>
            </a:r>
          </a:p>
          <a:p>
            <a:r>
              <a:rPr lang="en-US" dirty="0" smtClean="0"/>
              <a:t>Infiltration </a:t>
            </a:r>
            <a:r>
              <a:rPr lang="en-US" dirty="0"/>
              <a:t>and Harvest/Reuse Feasibility</a:t>
            </a:r>
          </a:p>
          <a:p>
            <a:r>
              <a:rPr lang="en-US" dirty="0" smtClean="0"/>
              <a:t>Soil Specification (Attachment L)</a:t>
            </a:r>
          </a:p>
          <a:p>
            <a:r>
              <a:rPr lang="en-US" dirty="0" err="1" smtClean="0"/>
              <a:t>Hydromodification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Special Projects</a:t>
            </a:r>
          </a:p>
          <a:p>
            <a:pPr lvl="1"/>
            <a:r>
              <a:rPr lang="en-US" dirty="0" smtClean="0"/>
              <a:t>Intention to eliminate in next permit term</a:t>
            </a:r>
          </a:p>
          <a:p>
            <a:pPr lvl="1"/>
            <a:r>
              <a:rPr lang="en-US" dirty="0" smtClean="0"/>
              <a:t>Tweaks to definitions of density required</a:t>
            </a:r>
          </a:p>
          <a:p>
            <a:pPr lvl="1"/>
            <a:r>
              <a:rPr lang="en-US" dirty="0" smtClean="0"/>
              <a:t>More explicit analysis of bioretention feasibility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0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Stormwater Control Plans 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What to Look for During Your </a:t>
            </a:r>
            <a:r>
              <a:rPr lang="en-US" altLang="en-US" dirty="0" smtClean="0"/>
              <a:t>Review</a:t>
            </a:r>
          </a:p>
          <a:p>
            <a:endParaRPr lang="en-US" altLang="en-US" dirty="0"/>
          </a:p>
          <a:p>
            <a:r>
              <a:rPr lang="en-US" altLang="en-US" dirty="0" smtClean="0"/>
              <a:t>Dan Cloak</a:t>
            </a:r>
            <a:endParaRPr lang="en-US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Four Questions for SCP Review</a:t>
            </a:r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Does it meet Provision C.3 requirements?</a:t>
            </a:r>
          </a:p>
          <a:p>
            <a:pPr lvl="1"/>
            <a:r>
              <a:rPr lang="en-US" altLang="en-US" dirty="0" smtClean="0"/>
              <a:t>All impervious areas accounted for?</a:t>
            </a:r>
          </a:p>
          <a:p>
            <a:pPr lvl="1"/>
            <a:r>
              <a:rPr lang="en-US" altLang="en-US" dirty="0" smtClean="0"/>
              <a:t>Features and facilities adequately sized?</a:t>
            </a:r>
          </a:p>
          <a:p>
            <a:pPr lvl="1"/>
            <a:r>
              <a:rPr lang="en-US" altLang="en-US" dirty="0" smtClean="0"/>
              <a:t>Facilities properly designed?</a:t>
            </a:r>
          </a:p>
          <a:p>
            <a:r>
              <a:rPr lang="en-US" altLang="en-US" dirty="0" smtClean="0"/>
              <a:t>Is it congruent with the project design?</a:t>
            </a:r>
          </a:p>
          <a:p>
            <a:pPr lvl="1"/>
            <a:r>
              <a:rPr lang="en-US" altLang="en-US" dirty="0" smtClean="0"/>
              <a:t>Site Plan</a:t>
            </a:r>
          </a:p>
          <a:p>
            <a:pPr lvl="1"/>
            <a:r>
              <a:rPr lang="en-US" altLang="en-US" dirty="0" smtClean="0"/>
              <a:t>Grading and Drainage Plan</a:t>
            </a:r>
          </a:p>
          <a:p>
            <a:pPr lvl="1"/>
            <a:r>
              <a:rPr lang="en-US" altLang="en-US" dirty="0" smtClean="0"/>
              <a:t>Landscaping Plan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Questions for SCP Review</a:t>
            </a:r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Is it buildable?</a:t>
            </a:r>
          </a:p>
          <a:p>
            <a:pPr lvl="1"/>
            <a:r>
              <a:rPr lang="en-US" altLang="en-US" dirty="0" smtClean="0"/>
              <a:t>Slopes</a:t>
            </a:r>
          </a:p>
          <a:p>
            <a:pPr lvl="1"/>
            <a:r>
              <a:rPr lang="en-US" altLang="en-US" dirty="0" smtClean="0"/>
              <a:t>Soils</a:t>
            </a:r>
          </a:p>
          <a:p>
            <a:pPr lvl="1"/>
            <a:r>
              <a:rPr lang="en-US" altLang="en-US" dirty="0" smtClean="0"/>
              <a:t>Setbacks and allowable uses</a:t>
            </a:r>
          </a:p>
          <a:p>
            <a:pPr lvl="1"/>
            <a:r>
              <a:rPr lang="en-US" altLang="en-US" dirty="0" smtClean="0"/>
              <a:t>Other project requirements</a:t>
            </a:r>
          </a:p>
          <a:p>
            <a:r>
              <a:rPr lang="en-US" altLang="en-US" dirty="0" smtClean="0"/>
              <a:t>Is it the best design for this project?</a:t>
            </a:r>
          </a:p>
          <a:p>
            <a:pPr lvl="1"/>
            <a:r>
              <a:rPr lang="en-US" altLang="en-US" dirty="0" smtClean="0"/>
              <a:t>Most effective stormwater treatment</a:t>
            </a:r>
          </a:p>
          <a:p>
            <a:pPr lvl="1"/>
            <a:r>
              <a:rPr lang="en-US" altLang="en-US" dirty="0" smtClean="0"/>
              <a:t>Cost </a:t>
            </a:r>
            <a:r>
              <a:rPr lang="en-US" altLang="en-US" dirty="0" smtClean="0"/>
              <a:t>effective and maintainable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Best for municipality and community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885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site divided into DMAs</a:t>
            </a:r>
          </a:p>
          <a:p>
            <a:r>
              <a:rPr lang="en-US" dirty="0" smtClean="0"/>
              <a:t>Locations and sizes of LID facilities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11000"/>
          </a:blip>
          <a:stretch>
            <a:fillRect/>
          </a:stretch>
        </p:blipFill>
        <p:spPr>
          <a:xfrm>
            <a:off x="3203848" y="2708920"/>
            <a:ext cx="5601134" cy="3989156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32821090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Management Areas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70" r="3574"/>
          <a:stretch/>
        </p:blipFill>
        <p:spPr>
          <a:xfrm>
            <a:off x="215516" y="1592796"/>
            <a:ext cx="871296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15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DBA6"/>
        </a:lt1>
        <a:dk2>
          <a:srgbClr val="000000"/>
        </a:dk2>
        <a:lt2>
          <a:srgbClr val="CC7A00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523</Words>
  <Application>Microsoft Office PowerPoint</Application>
  <PresentationFormat>On-screen Show (4:3)</PresentationFormat>
  <Paragraphs>116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Futura Md BT</vt:lpstr>
      <vt:lpstr>Default Design</vt:lpstr>
      <vt:lpstr>C.3 in MRP 2.0</vt:lpstr>
      <vt:lpstr>What’s Unlikely to Change</vt:lpstr>
      <vt:lpstr>MRP 2.0: What’s Likely to Change</vt:lpstr>
      <vt:lpstr>Still under discussion (as of 3/17)</vt:lpstr>
      <vt:lpstr>Stormwater Control Plans </vt:lpstr>
      <vt:lpstr>Four Questions for SCP Review</vt:lpstr>
      <vt:lpstr>Four Questions for SCP Review</vt:lpstr>
      <vt:lpstr>Exhibit</vt:lpstr>
      <vt:lpstr>Drainage Management Areas</vt:lpstr>
      <vt:lpstr>Surface Drainage</vt:lpstr>
      <vt:lpstr>Before Entitlements</vt:lpstr>
      <vt:lpstr>Bioretention Facilities</vt:lpstr>
      <vt:lpstr>Revisions to Preliminary Plans</vt:lpstr>
      <vt:lpstr>PowerPoint Presentation</vt:lpstr>
      <vt:lpstr>Bioretention Functions</vt:lpstr>
      <vt:lpstr>Flat with raised underdrain</vt:lpstr>
      <vt:lpstr>Elevations</vt:lpstr>
      <vt:lpstr>Overflow Elevation</vt:lpstr>
      <vt:lpstr>Underdrain Elevation</vt:lpstr>
      <vt:lpstr>Protection of Adjacent Structures</vt:lpstr>
      <vt:lpstr>Utilities</vt:lpstr>
      <vt:lpstr>Discussion</vt:lpstr>
      <vt:lpstr>Inspecting Construction of Bioretention Facilities</vt:lpstr>
      <vt:lpstr>Reviewing Bioretention  Soil Submittals</vt:lpstr>
      <vt:lpstr>Background</vt:lpstr>
      <vt:lpstr>Soil Specifications Milestones</vt:lpstr>
      <vt:lpstr>Soil Specifications Milestones</vt:lpstr>
      <vt:lpstr>Soil Specifications Milestones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Presentation Magazine</dc:creator>
  <cp:lastModifiedBy>Dan Cloak</cp:lastModifiedBy>
  <cp:revision>74</cp:revision>
  <dcterms:created xsi:type="dcterms:W3CDTF">2005-03-15T10:04:38Z</dcterms:created>
  <dcterms:modified xsi:type="dcterms:W3CDTF">2015-03-16T07:19:49Z</dcterms:modified>
</cp:coreProperties>
</file>