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360" r:id="rId4"/>
    <p:sldId id="361" r:id="rId5"/>
    <p:sldId id="257" r:id="rId6"/>
    <p:sldId id="331" r:id="rId7"/>
    <p:sldId id="334" r:id="rId8"/>
    <p:sldId id="338" r:id="rId9"/>
    <p:sldId id="335" r:id="rId10"/>
    <p:sldId id="342" r:id="rId11"/>
    <p:sldId id="332" r:id="rId12"/>
    <p:sldId id="333" r:id="rId13"/>
    <p:sldId id="329" r:id="rId14"/>
    <p:sldId id="340" r:id="rId15"/>
    <p:sldId id="337" r:id="rId16"/>
    <p:sldId id="344" r:id="rId17"/>
    <p:sldId id="346" r:id="rId18"/>
    <p:sldId id="352" r:id="rId19"/>
    <p:sldId id="347" r:id="rId20"/>
    <p:sldId id="348" r:id="rId21"/>
    <p:sldId id="345" r:id="rId22"/>
    <p:sldId id="353" r:id="rId23"/>
    <p:sldId id="350" r:id="rId24"/>
    <p:sldId id="330" r:id="rId25"/>
    <p:sldId id="354" r:id="rId26"/>
    <p:sldId id="356" r:id="rId27"/>
    <p:sldId id="357" r:id="rId28"/>
    <p:sldId id="349" r:id="rId29"/>
    <p:sldId id="358" r:id="rId30"/>
    <p:sldId id="362" r:id="rId31"/>
    <p:sldId id="359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5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3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74298-C4F6-4F0A-A4AA-27860D565710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786E-F82E-4AC9-AFE9-1C9C67C062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9ED3F-CBA5-454C-A124-174E950CF3B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60BB50-C46B-4358-BBAD-0DBBB7694F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Bioretention advantages: Provides infiltration, evapotranspiration and treatment to the extent feasible at the site. Underdrain is a “backup” in case infiltration rate is not sufficient to drain facility before the next storm arrives. Otherwise, there is the potential that runoff from a follow-up storm would overflow the facility.</a:t>
            </a:r>
          </a:p>
          <a:p>
            <a:r>
              <a:rPr lang="en-US" smtClean="0"/>
              <a:t>Regulatory disadvantage: not really feasible to quantify precisely how much water goes where.</a:t>
            </a:r>
          </a:p>
          <a:p>
            <a:r>
              <a:rPr lang="en-US" smtClean="0"/>
              <a:t>Advocates of duration control basins argue there isn’t precise control of discharge volumes and rates</a:t>
            </a:r>
          </a:p>
          <a:p>
            <a:r>
              <a:rPr lang="en-US" smtClean="0"/>
              <a:t>Advocates of harvest and reuse (NRDC, USEPA IX – south) argue amount of treated discharge is unknown. Re-labeled bioretention as “biotreatment” and now specifically disallow it as a mode of runoff management unless harvest and reuse is shown to be infeasible (Bay Area MRP).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65C23-F5B1-4BE6-9D2E-E1C913F05A2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Bioretention advantages: Provides infiltration, evapotranspiration and treatment to the extent feasible at the site. Underdrain is a “backup” in case infiltration rate is not sufficient to drain facility before the next storm arrives. Otherwise, there is the potential that runoff from a follow-up storm would overflow the facility.</a:t>
            </a:r>
          </a:p>
          <a:p>
            <a:r>
              <a:rPr lang="en-US" smtClean="0"/>
              <a:t>Regulatory disadvantage: not really feasible to quantify precisely how much water goes where.</a:t>
            </a:r>
          </a:p>
          <a:p>
            <a:r>
              <a:rPr lang="en-US" smtClean="0"/>
              <a:t>Advocates of duration control basins argue there isn’t precise control of discharge volumes and rates</a:t>
            </a:r>
          </a:p>
          <a:p>
            <a:r>
              <a:rPr lang="en-US" smtClean="0"/>
              <a:t>Advocates of harvest and reuse (NRDC, USEPA IX – south) argue amount of treated discharge is unknown. Re-labeled bioretention as “biotreatment” and now specifically disallow it as a mode of runoff management unless harvest and reuse is shown to be infeasible (Bay Area MRP).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65C23-F5B1-4BE6-9D2E-E1C913F05A26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Bioretention advantages: Provides infiltration, evapotranspiration and treatment to the extent feasible at the site. Underdrain is a “backup” in case infiltration rate is not sufficient to drain facility before the next storm arrives. Otherwise, there is the potential that runoff from a follow-up storm would overflow the facility.</a:t>
            </a:r>
          </a:p>
          <a:p>
            <a:r>
              <a:rPr lang="en-US" smtClean="0"/>
              <a:t>Regulatory disadvantage: not really feasible to quantify precisely how much water goes where.</a:t>
            </a:r>
          </a:p>
          <a:p>
            <a:r>
              <a:rPr lang="en-US" smtClean="0"/>
              <a:t>Advocates of duration control basins argue there isn’t precise control of discharge volumes and rates</a:t>
            </a:r>
          </a:p>
          <a:p>
            <a:r>
              <a:rPr lang="en-US" smtClean="0"/>
              <a:t>Advocates of harvest and reuse (NRDC, USEPA IX – south) argue amount of treated discharge is unknown. Re-labeled bioretention as “biotreatment” and now specifically disallow it as a mode of runoff management unless harvest and reuse is shown to be infeasible (Bay Area MRP).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65C23-F5B1-4BE6-9D2E-E1C913F05A26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DD8FB7-9EDD-4A28-84E0-838289EEDC8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52F315-9255-417E-A37F-B6CB4B4C9A6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Bioretention advantages: Provides infiltration, evapotranspiration and treatment to the extent feasible at the site. Underdrain is a “backup” in case infiltration rate is not sufficient to drain facility before the next storm arrives. Otherwise, there is the potential that runoff from a follow-up storm would overflow the facility.</a:t>
            </a:r>
          </a:p>
          <a:p>
            <a:r>
              <a:rPr lang="en-US" smtClean="0"/>
              <a:t>Regulatory disadvantage: not really feasible to quantify precisely how much water goes where.</a:t>
            </a:r>
          </a:p>
          <a:p>
            <a:r>
              <a:rPr lang="en-US" smtClean="0"/>
              <a:t>Advocates of duration control basins argue there isn’t precise control of discharge volumes and rates</a:t>
            </a:r>
          </a:p>
          <a:p>
            <a:r>
              <a:rPr lang="en-US" smtClean="0"/>
              <a:t>Advocates of harvest and reuse (NRDC, USEPA IX – south) argue amount of treated discharge is unknown. Re-labeled bioretention as “biotreatment” and now specifically disallow it as a mode of runoff management unless harvest and reuse is shown to be infeasible (Bay Area MRP).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65C23-F5B1-4BE6-9D2E-E1C913F05A2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786E-F82E-4AC9-AFE9-1C9C67C062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 hasCustomPrompt="1"/>
          </p:nvPr>
        </p:nvSpPr>
        <p:spPr>
          <a:xfrm>
            <a:off x="533400" y="1447800"/>
            <a:ext cx="8229600" cy="5105400"/>
          </a:xfrm>
        </p:spPr>
        <p:txBody>
          <a:bodyPr/>
          <a:lstStyle>
            <a:lvl1pPr marL="636905" indent="-514350" algn="l" rtl="0" eaLnBrk="1" latinLnBrk="0" hangingPunct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S"/>
              <a:defRPr kumimoji="0"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kumimoji="0" lang="en-US" sz="2400" kern="1200" baseline="0" dirty="0" smtClean="0">
                <a:solidFill>
                  <a:schemeClr val="tx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kumimoji="0"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Symbol"/>
              </a:defRPr>
            </a:lvl3pPr>
          </a:lstStyle>
          <a:p>
            <a:pPr marL="519430" lvl="0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dirty="0" smtClean="0"/>
              <a:t>First level</a:t>
            </a:r>
          </a:p>
          <a:p>
            <a:pPr marL="682625" lvl="2" indent="-277813" algn="l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Second level</a:t>
            </a:r>
          </a:p>
          <a:p>
            <a:pPr marL="1128395" lvl="2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r>
              <a:rPr lang="en-US" dirty="0" smtClean="0"/>
              <a:t>Third Level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/>
        <p:txBody>
          <a:bodyPr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4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Master title style</a:t>
            </a:r>
            <a:endParaRPr kumimoji="0"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0" y="6019800"/>
            <a:ext cx="939800" cy="6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24800" y="6019800"/>
            <a:ext cx="939800" cy="68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936DF5A2-D1AE-4CDA-9F92-E5223825A118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60105E77-DD04-4DB6-93D2-DDE03746B3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96875" lvl="0" indent="-396875" algn="l" rtl="0" eaLnBrk="1" latinLnBrk="0" hangingPunct="1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kumimoji="0" lang="en-US" dirty="0" smtClean="0"/>
              <a:t>Click to edit Master text styles</a:t>
            </a:r>
          </a:p>
          <a:p>
            <a:pPr marL="762635" lvl="1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r>
              <a:rPr kumimoji="0" lang="en-US" dirty="0" smtClean="0"/>
              <a:t>Second level</a:t>
            </a:r>
          </a:p>
          <a:p>
            <a:pPr marL="1128395" lvl="2" indent="-396875" algn="l" rtl="0" eaLnBrk="1" latinLnBrk="0" hangingPunct="1">
              <a:spcBef>
                <a:spcPts val="3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itchFamily="2" charset="2"/>
              <a:buChar char=""/>
            </a:pPr>
            <a:r>
              <a:rPr kumimoji="0" lang="en-US" dirty="0" smtClean="0"/>
              <a:t>Third level</a:t>
            </a: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4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chemeClr val="bg2">
              <a:lumMod val="20000"/>
              <a:lumOff val="80000"/>
            </a:schemeClr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lang="en-US" sz="2400" kern="1200" dirty="0" smtClean="0">
          <a:solidFill>
            <a:schemeClr val="tx1">
              <a:lumMod val="95000"/>
            </a:schemeClr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lang="en-US" sz="21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DD00-D72D-4826-AAE2-3F4F35A15E64}" type="datetimeFigureOut">
              <a:rPr lang="en-US" smtClean="0"/>
              <a:pPr/>
              <a:t>9/27/2011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53E1-32F1-4C44-9EC8-FCEAC8BC28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</a:rPr>
              <a:t>To Meet NPDES Retention and </a:t>
            </a:r>
            <a:r>
              <a:rPr lang="en-US" sz="3200" b="1" dirty="0" err="1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</a:rPr>
              <a:t>Hydromodification</a:t>
            </a:r>
            <a:r>
              <a:rPr lang="en-US" sz="3200" b="1" dirty="0" smtClean="0">
                <a:solidFill>
                  <a:schemeClr val="tx1">
                    <a:lumMod val="85000"/>
                  </a:schemeClr>
                </a:solidFill>
                <a:latin typeface="Bookman Old Style" pitchFamily="18" charset="0"/>
              </a:rPr>
              <a:t> Management Requirements</a:t>
            </a:r>
            <a:endParaRPr lang="en-US" sz="3200" b="1" dirty="0">
              <a:solidFill>
                <a:schemeClr val="tx1">
                  <a:lumMod val="8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Building and Testing </a:t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Black" pitchFamily="34" charset="0"/>
              </a:rPr>
              <a:t>Rain Gardens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6388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Tom Dalziel </a:t>
            </a:r>
            <a:r>
              <a:rPr lang="en-US" dirty="0" smtClean="0">
                <a:solidFill>
                  <a:schemeClr val="tx2"/>
                </a:solidFill>
              </a:rPr>
              <a:t>Program Manager, Contra Costa Clean Water Program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Dan Cloak </a:t>
            </a:r>
            <a:r>
              <a:rPr lang="en-US" dirty="0" smtClean="0">
                <a:solidFill>
                  <a:schemeClr val="tx2"/>
                </a:solidFill>
              </a:rPr>
              <a:t>Dan Cloak Environmental Consulting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+mj-lt"/>
              </a:rPr>
            </a:br>
            <a:r>
              <a:rPr lang="en-US" i="1" dirty="0" smtClean="0">
                <a:solidFill>
                  <a:schemeClr val="tx2"/>
                </a:solidFill>
              </a:rPr>
              <a:t>CASQA Conference, September 27, 2011</a:t>
            </a:r>
            <a:endParaRPr lang="en-US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19200"/>
          </a:xfrm>
        </p:spPr>
        <p:txBody>
          <a:bodyPr/>
          <a:lstStyle/>
          <a:p>
            <a:r>
              <a:rPr lang="en-US" dirty="0" smtClean="0"/>
              <a:t>Model output: hourly flow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981200"/>
          <a:ext cx="3581401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863"/>
                <a:gridCol w="2014538"/>
              </a:tblGrid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Hour #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Flow (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cfs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</a:t>
                      </a:r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0.1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0.0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0.2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0.6</a:t>
                      </a:r>
                      <a:endParaRPr lang="en-US" b="1" dirty="0"/>
                    </a:p>
                  </a:txBody>
                  <a:tcPr/>
                </a:tc>
              </a:tr>
              <a:tr h="4191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Etc.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250,000 hours: Sort by flow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981200"/>
          <a:ext cx="41910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224"/>
                <a:gridCol w="1386541"/>
                <a:gridCol w="15912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Hour #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Flow (</a:t>
                      </a:r>
                      <a:r>
                        <a:rPr lang="en-US" dirty="0" err="1" smtClean="0">
                          <a:solidFill>
                            <a:srgbClr val="0070C0"/>
                          </a:solidFill>
                        </a:rPr>
                        <a:t>cfs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Hour</a:t>
                      </a:r>
                      <a:r>
                        <a:rPr lang="en-US" baseline="0" dirty="0" smtClean="0">
                          <a:solidFill>
                            <a:srgbClr val="0070C0"/>
                          </a:solidFill>
                        </a:rPr>
                        <a:t>s exceeded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115241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4598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3672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115242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243581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66058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75291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186540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Etc.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09" name="TextBox 4"/>
          <p:cNvSpPr txBox="1">
            <a:spLocks noChangeArrowheads="1"/>
          </p:cNvSpPr>
          <p:nvPr/>
        </p:nvSpPr>
        <p:spPr bwMode="auto">
          <a:xfrm>
            <a:off x="5486400" y="3048000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This flow </a:t>
            </a:r>
            <a:r>
              <a:rPr lang="en-US" b="1" dirty="0" smtClean="0">
                <a:solidFill>
                  <a:schemeClr val="tx2"/>
                </a:solidFill>
              </a:rPr>
              <a:t>was exceeded </a:t>
            </a:r>
            <a:r>
              <a:rPr lang="en-US" b="1" dirty="0">
                <a:solidFill>
                  <a:schemeClr val="tx2"/>
                </a:solidFill>
              </a:rPr>
              <a:t>during </a:t>
            </a:r>
            <a:r>
              <a:rPr lang="en-US" b="1" dirty="0" smtClean="0">
                <a:solidFill>
                  <a:schemeClr val="tx2"/>
                </a:solidFill>
              </a:rPr>
              <a:t> 2 </a:t>
            </a:r>
            <a:r>
              <a:rPr lang="en-US" b="1" dirty="0">
                <a:solidFill>
                  <a:schemeClr val="tx2"/>
                </a:solidFill>
              </a:rPr>
              <a:t>hours/250,000 hours (0.0008%)</a:t>
            </a:r>
          </a:p>
        </p:txBody>
      </p:sp>
      <p:sp>
        <p:nvSpPr>
          <p:cNvPr id="15410" name="TextBox 5"/>
          <p:cNvSpPr txBox="1">
            <a:spLocks noChangeArrowheads="1"/>
          </p:cNvSpPr>
          <p:nvPr/>
        </p:nvSpPr>
        <p:spPr bwMode="auto">
          <a:xfrm>
            <a:off x="5562600" y="5105400"/>
            <a:ext cx="3124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This flow </a:t>
            </a:r>
            <a:r>
              <a:rPr lang="en-US" b="1" dirty="0" smtClean="0">
                <a:solidFill>
                  <a:schemeClr val="tx2"/>
                </a:solidFill>
              </a:rPr>
              <a:t>was exceeded </a:t>
            </a:r>
            <a:r>
              <a:rPr lang="en-US" b="1" dirty="0">
                <a:solidFill>
                  <a:schemeClr val="tx2"/>
                </a:solidFill>
              </a:rPr>
              <a:t>during </a:t>
            </a:r>
            <a:r>
              <a:rPr lang="en-US" b="1" dirty="0" smtClean="0">
                <a:solidFill>
                  <a:schemeClr val="tx2"/>
                </a:solidFill>
              </a:rPr>
              <a:t>7 </a:t>
            </a:r>
            <a:r>
              <a:rPr lang="en-US" b="1" dirty="0">
                <a:solidFill>
                  <a:schemeClr val="tx2"/>
                </a:solidFill>
              </a:rPr>
              <a:t>hours/250,000 hours (</a:t>
            </a:r>
            <a:r>
              <a:rPr lang="en-US" b="1" dirty="0" smtClean="0">
                <a:solidFill>
                  <a:schemeClr val="tx2"/>
                </a:solidFill>
              </a:rPr>
              <a:t>0.0028</a:t>
            </a:r>
            <a:r>
              <a:rPr lang="en-US" b="1" dirty="0">
                <a:solidFill>
                  <a:schemeClr val="tx2"/>
                </a:solidFill>
              </a:rPr>
              <a:t>%)</a:t>
            </a:r>
          </a:p>
        </p:txBody>
      </p:sp>
      <p:cxnSp>
        <p:nvCxnSpPr>
          <p:cNvPr id="8" name="Straight Arrow Connector 7"/>
          <p:cNvCxnSpPr>
            <a:stCxn id="15409" idx="1"/>
          </p:cNvCxnSpPr>
          <p:nvPr/>
        </p:nvCxnSpPr>
        <p:spPr>
          <a:xfrm flipH="1" flipV="1">
            <a:off x="4724400" y="3505201"/>
            <a:ext cx="762000" cy="4464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4800600" y="5410200"/>
            <a:ext cx="762000" cy="952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Results: Compliance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1524000"/>
            <a:ext cx="7162800" cy="490282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 Factors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447800"/>
          <a:ext cx="8305801" cy="5120640"/>
        </p:xfrm>
        <a:graphic>
          <a:graphicData uri="http://schemas.openxmlformats.org/drawingml/2006/table">
            <a:tbl>
              <a:tblPr/>
              <a:tblGrid>
                <a:gridCol w="1090888"/>
                <a:gridCol w="1018919"/>
                <a:gridCol w="1018919"/>
                <a:gridCol w="1018919"/>
                <a:gridCol w="1018919"/>
                <a:gridCol w="1018919"/>
                <a:gridCol w="1060159"/>
                <a:gridCol w="1060159"/>
              </a:tblGrid>
              <a:tr h="7291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Facility Design</a:t>
                      </a:r>
                    </a:p>
                  </a:txBody>
                  <a:tcPr marL="58994" marR="589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Garamond"/>
                          <a:ea typeface="Times New Roman"/>
                          <a:cs typeface="Times New Roman"/>
                        </a:rPr>
                        <a:t>Soil Group</a:t>
                      </a:r>
                    </a:p>
                  </a:txBody>
                  <a:tcPr marL="58994" marR="589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Garamond"/>
                          <a:ea typeface="Times New Roman"/>
                          <a:cs typeface="Times New Roman"/>
                        </a:rPr>
                        <a:t>Area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mtClean="0">
                          <a:latin typeface="Garamond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US" sz="1400" b="1" smtClean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mtClean="0">
                          <a:latin typeface="Garamond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latin typeface="Garamond"/>
                          <a:ea typeface="Times New Roman"/>
                          <a:cs typeface="Times New Roman"/>
                        </a:rPr>
                        <a:t>ft</a:t>
                      </a:r>
                      <a:r>
                        <a:rPr lang="en-US" sz="1400" b="1" baseline="30000" dirty="0" smtClean="0"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 smtClean="0">
                          <a:latin typeface="Garamond"/>
                          <a:ea typeface="Times New Roman"/>
                          <a:cs typeface="Times New Roman"/>
                        </a:rPr>
                        <a:t>/ft</a:t>
                      </a:r>
                      <a:r>
                        <a:rPr lang="en-US" sz="1400" b="1" baseline="30000" dirty="0" smtClean="0"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Volume </a:t>
                      </a:r>
                      <a:b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latin typeface="Garamond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b="1" baseline="-25000" dirty="0">
                          <a:latin typeface="Garamond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(ft</a:t>
                      </a:r>
                      <a:r>
                        <a:rPr lang="en-US" sz="1400" b="1" baseline="30000" dirty="0"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/ft</a:t>
                      </a:r>
                      <a:r>
                        <a:rPr lang="en-US" sz="1400" b="1" baseline="30000" dirty="0"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Volume</a:t>
                      </a:r>
                      <a:b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</a:br>
                      <a:r>
                        <a:rPr lang="en-US" sz="2400" b="1" dirty="0">
                          <a:latin typeface="Garamond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n-US" sz="2400" b="1" baseline="-25000" dirty="0">
                          <a:latin typeface="Garamond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en-US" sz="1400" b="1" baseline="-25000" dirty="0">
                          <a:latin typeface="Garamond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400" b="1" baseline="-25000" dirty="0">
                          <a:latin typeface="Garamond"/>
                          <a:ea typeface="Times New Roman"/>
                          <a:cs typeface="Times New Roman"/>
                        </a:rPr>
                      </a:b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(ft</a:t>
                      </a:r>
                      <a:r>
                        <a:rPr lang="en-US" sz="1400" b="1" baseline="30000" dirty="0">
                          <a:latin typeface="Garamond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/ft</a:t>
                      </a:r>
                      <a:r>
                        <a:rPr lang="en-US" sz="1400" b="1" baseline="30000" dirty="0">
                          <a:latin typeface="Garamond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Garamond"/>
                          <a:ea typeface="Times New Roman"/>
                          <a:cs typeface="Times New Roman"/>
                        </a:rPr>
                        <a:t>Rainfall Adjustment for Surface Area 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Garamond"/>
                          <a:ea typeface="Times New Roman"/>
                          <a:cs typeface="Times New Roman"/>
                        </a:rPr>
                        <a:t>Rainfall Adjustment for Storage Volume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Maximum Release Rate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Garamond"/>
                          <a:ea typeface="Times New Roman"/>
                          <a:cs typeface="Times New Roman"/>
                        </a:rPr>
                        <a:t>Bioretention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 Facility</a:t>
                      </a: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0.058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 min.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4-6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 orifice 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0.11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0.092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No min.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4-7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 orifice 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0.050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0.066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Eq. 4-8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Eq. 4-8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Eq. 4-10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0.042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0.055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Eq. 4-9*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4-9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Eq. 4-11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Flow-through Planter</a:t>
                      </a: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Not permitted in “A” soils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Not permitted in “B” soils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0.050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0.066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4-8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4-8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0.042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0.055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4-9*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4-9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4-11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Dry Well</a:t>
                      </a: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0.05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0.130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4-6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 release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0.06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0.204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4-7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 release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Not permitted in “C” soils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Not permitted in “D” soils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28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Cistern + </a:t>
                      </a:r>
                      <a:r>
                        <a:rPr lang="en-US" sz="1400" b="1" dirty="0" err="1">
                          <a:latin typeface="Garamond"/>
                          <a:ea typeface="Times New Roman"/>
                          <a:cs typeface="Times New Roman"/>
                        </a:rPr>
                        <a:t>Bioretention</a:t>
                      </a:r>
                      <a:endParaRPr lang="en-US" sz="1400" b="1" dirty="0">
                        <a:latin typeface="Garamond"/>
                        <a:ea typeface="Times New Roman"/>
                        <a:cs typeface="Times New Roman"/>
                      </a:endParaRP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0.020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0.193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4-13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0.009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0.210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4-14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0.013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0.105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4-15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4-8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0.017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0.063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4-16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4-9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4-11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latin typeface="Garamond"/>
                          <a:ea typeface="Times New Roman"/>
                          <a:cs typeface="Times New Roman"/>
                        </a:rPr>
                        <a:t>Bioretention</a:t>
                      </a:r>
                      <a:r>
                        <a:rPr lang="en-US" sz="1400" b="1" dirty="0">
                          <a:latin typeface="Garamond"/>
                          <a:ea typeface="Times New Roman"/>
                          <a:cs typeface="Times New Roman"/>
                        </a:rPr>
                        <a:t> + Vault</a:t>
                      </a:r>
                    </a:p>
                  </a:txBody>
                  <a:tcPr marL="58994" marR="5899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0.096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4-6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No release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B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0.220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4-7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C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0.152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4-8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4-10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D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0.04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0.064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N/A</a:t>
                      </a:r>
                    </a:p>
                  </a:txBody>
                  <a:tcPr marL="58994" marR="58994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Garamond"/>
                          <a:ea typeface="Times New Roman"/>
                          <a:cs typeface="Times New Roman"/>
                        </a:rPr>
                        <a:t>Eq. 4-9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Garamond"/>
                          <a:ea typeface="Times New Roman"/>
                          <a:cs typeface="Times New Roman"/>
                        </a:rPr>
                        <a:t>Eq. 4-11</a:t>
                      </a:r>
                    </a:p>
                  </a:txBody>
                  <a:tcPr marL="58994" marR="589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334000" y="3657600"/>
            <a:ext cx="3581400" cy="2667000"/>
            <a:chOff x="4495800" y="2895600"/>
            <a:chExt cx="5029200" cy="3657600"/>
          </a:xfrm>
        </p:grpSpPr>
        <p:sp>
          <p:nvSpPr>
            <p:cNvPr id="6" name="Parallelogram 5"/>
            <p:cNvSpPr/>
            <p:nvPr/>
          </p:nvSpPr>
          <p:spPr>
            <a:xfrm>
              <a:off x="4495800" y="2895600"/>
              <a:ext cx="5029200" cy="3657600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P:\CCCWP\Guidebook\Fifth Edition\Drafts\20Sept2010Draft\DesignSheets\BioretentionDimensions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81600" y="3352800"/>
              <a:ext cx="4115923" cy="2651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2"/>
          <p:cNvSpPr>
            <a:spLocks/>
          </p:cNvSpPr>
          <p:nvPr/>
        </p:nvSpPr>
        <p:spPr bwMode="auto">
          <a:xfrm>
            <a:off x="-7938" y="2971800"/>
            <a:ext cx="9151938" cy="4038600"/>
          </a:xfrm>
          <a:custGeom>
            <a:avLst/>
            <a:gdLst>
              <a:gd name="T0" fmla="*/ 0 w 7467600"/>
              <a:gd name="T1" fmla="*/ 0 h 4038600"/>
              <a:gd name="T2" fmla="*/ 4139305 w 7467600"/>
              <a:gd name="T3" fmla="*/ 76200 h 4038600"/>
              <a:gd name="T4" fmla="*/ 4139305 w 7467600"/>
              <a:gd name="T5" fmla="*/ 1498600 h 4038600"/>
              <a:gd name="T6" fmla="*/ 9136991 w 7467600"/>
              <a:gd name="T7" fmla="*/ 1536700 h 4038600"/>
              <a:gd name="T8" fmla="*/ 9079768 w 7467600"/>
              <a:gd name="T9" fmla="*/ 698500 h 4038600"/>
              <a:gd name="T10" fmla="*/ 9442193 w 7467600"/>
              <a:gd name="T11" fmla="*/ 749300 h 4038600"/>
              <a:gd name="T12" fmla="*/ 9747395 w 7467600"/>
              <a:gd name="T13" fmla="*/ 825500 h 4038600"/>
              <a:gd name="T14" fmla="*/ 10071671 w 7467600"/>
              <a:gd name="T15" fmla="*/ 838200 h 4038600"/>
              <a:gd name="T16" fmla="*/ 10300577 w 7467600"/>
              <a:gd name="T17" fmla="*/ 901700 h 4038600"/>
              <a:gd name="T18" fmla="*/ 10682077 w 7467600"/>
              <a:gd name="T19" fmla="*/ 927100 h 4038600"/>
              <a:gd name="T20" fmla="*/ 10930050 w 7467600"/>
              <a:gd name="T21" fmla="*/ 939800 h 4038600"/>
              <a:gd name="T22" fmla="*/ 11216183 w 7467600"/>
              <a:gd name="T23" fmla="*/ 939800 h 4038600"/>
              <a:gd name="T24" fmla="*/ 11197103 w 7467600"/>
              <a:gd name="T25" fmla="*/ 4038600 h 4038600"/>
              <a:gd name="T26" fmla="*/ 0 w 7467600"/>
              <a:gd name="T27" fmla="*/ 3911600 h 4038600"/>
              <a:gd name="T28" fmla="*/ 0 w 7467600"/>
              <a:gd name="T29" fmla="*/ 0 h 4038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67600"/>
              <a:gd name="T46" fmla="*/ 0 h 4038600"/>
              <a:gd name="T47" fmla="*/ 7467600 w 7467600"/>
              <a:gd name="T48" fmla="*/ 4038600 h 40386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67600" h="4038600">
                <a:moveTo>
                  <a:pt x="0" y="0"/>
                </a:moveTo>
                <a:lnTo>
                  <a:pt x="2755900" y="76200"/>
                </a:lnTo>
                <a:lnTo>
                  <a:pt x="2755900" y="1498600"/>
                </a:lnTo>
                <a:lnTo>
                  <a:pt x="6083300" y="1536700"/>
                </a:lnTo>
                <a:lnTo>
                  <a:pt x="6045200" y="698500"/>
                </a:lnTo>
                <a:lnTo>
                  <a:pt x="6286500" y="749300"/>
                </a:lnTo>
                <a:lnTo>
                  <a:pt x="6489700" y="825500"/>
                </a:lnTo>
                <a:lnTo>
                  <a:pt x="6705600" y="838200"/>
                </a:lnTo>
                <a:lnTo>
                  <a:pt x="6858000" y="901700"/>
                </a:lnTo>
                <a:lnTo>
                  <a:pt x="7112000" y="927100"/>
                </a:lnTo>
                <a:lnTo>
                  <a:pt x="7277100" y="939800"/>
                </a:lnTo>
                <a:lnTo>
                  <a:pt x="7467600" y="939800"/>
                </a:lnTo>
                <a:cubicBezTo>
                  <a:pt x="7463367" y="1972733"/>
                  <a:pt x="7459133" y="3005667"/>
                  <a:pt x="7454900" y="4038600"/>
                </a:cubicBezTo>
                <a:lnTo>
                  <a:pt x="0" y="3911600"/>
                </a:lnTo>
                <a:lnTo>
                  <a:pt x="0" y="0"/>
                </a:lnTo>
                <a:close/>
              </a:path>
            </a:pathLst>
          </a:custGeom>
          <a:solidFill>
            <a:srgbClr val="975E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for a real installation: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52800" y="3124200"/>
            <a:ext cx="44196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352800" y="3990975"/>
            <a:ext cx="4419600" cy="609600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352800" y="3533775"/>
            <a:ext cx="4419600" cy="457200"/>
          </a:xfrm>
          <a:prstGeom prst="rect">
            <a:avLst/>
          </a:prstGeom>
          <a:gradFill rotWithShape="0">
            <a:gsLst>
              <a:gs pos="0">
                <a:srgbClr val="D49E6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975E3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16200000" flipH="1">
            <a:off x="7030244" y="3845719"/>
            <a:ext cx="1444625" cy="158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ight Arrow 27"/>
          <p:cNvSpPr>
            <a:spLocks noChangeArrowheads="1"/>
          </p:cNvSpPr>
          <p:nvPr/>
        </p:nvSpPr>
        <p:spPr bwMode="auto">
          <a:xfrm rot="7940418">
            <a:off x="2749550" y="4618038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 rot="10800000">
            <a:off x="2590800" y="40386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-5400000">
            <a:off x="4381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-5400000">
            <a:off x="5143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-5400000">
            <a:off x="5905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-5400000">
            <a:off x="65913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 rot="5400000">
            <a:off x="4665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>
            <a:spLocks noChangeArrowheads="1"/>
          </p:cNvSpPr>
          <p:nvPr/>
        </p:nvSpPr>
        <p:spPr bwMode="auto">
          <a:xfrm rot="5400000">
            <a:off x="5427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>
            <a:spLocks noChangeArrowheads="1"/>
          </p:cNvSpPr>
          <p:nvPr/>
        </p:nvSpPr>
        <p:spPr bwMode="auto">
          <a:xfrm rot="5400000">
            <a:off x="6189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rot="5400000">
            <a:off x="68754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4932363" y="4343400"/>
            <a:ext cx="3733800" cy="0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50" name="Right Arrow 49"/>
          <p:cNvSpPr>
            <a:spLocks noChangeArrowheads="1"/>
          </p:cNvSpPr>
          <p:nvPr/>
        </p:nvSpPr>
        <p:spPr bwMode="auto">
          <a:xfrm rot="-5400000">
            <a:off x="3640138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92" name="Picture 59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2132013"/>
            <a:ext cx="11430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60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61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0" y="2971800"/>
            <a:ext cx="3352800" cy="85725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64" name="Right Arrow 63"/>
          <p:cNvSpPr>
            <a:spLocks noChangeArrowheads="1"/>
          </p:cNvSpPr>
          <p:nvPr/>
        </p:nvSpPr>
        <p:spPr bwMode="auto">
          <a:xfrm rot="5400000">
            <a:off x="33147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 rot="5400000">
            <a:off x="38481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3124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 Collect on-site rain gage data. 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28600" y="44958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"/>
            </a:pPr>
            <a:r>
              <a:rPr lang="en-US" sz="2400" dirty="0" smtClean="0">
                <a:sym typeface="Wingdings"/>
              </a:rPr>
              <a:t> Calculate</a:t>
            </a:r>
          </a:p>
          <a:p>
            <a:r>
              <a:rPr lang="en-US" sz="2400" dirty="0" smtClean="0">
                <a:sym typeface="Wingdings"/>
              </a:rPr>
              <a:t>hourly inflow for the real tributary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area</a:t>
            </a:r>
            <a:endParaRPr lang="en-US" sz="2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286000" y="5410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 </a:t>
            </a:r>
            <a:r>
              <a:rPr lang="en-US" sz="2400" dirty="0" smtClean="0"/>
              <a:t>Use the model to predict hourly ET, infiltration, and </a:t>
            </a:r>
            <a:r>
              <a:rPr lang="en-US" sz="2400" dirty="0" err="1" smtClean="0"/>
              <a:t>underdrain</a:t>
            </a:r>
            <a:r>
              <a:rPr lang="en-US" sz="2400" dirty="0" smtClean="0"/>
              <a:t> flow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086600" y="528834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 Measure actual </a:t>
            </a:r>
            <a:r>
              <a:rPr lang="en-US" sz="2400" dirty="0" err="1" smtClean="0">
                <a:sym typeface="Wingdings"/>
              </a:rPr>
              <a:t>underdrain</a:t>
            </a:r>
            <a:r>
              <a:rPr lang="en-US" sz="2400" dirty="0" smtClean="0">
                <a:sym typeface="Wingdings"/>
              </a:rPr>
              <a:t> flow.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"/>
            </a:pPr>
            <a:r>
              <a:rPr lang="en-US" dirty="0" smtClean="0"/>
              <a:t>Compare predicted to actual outflow rates (hour by hour).</a:t>
            </a:r>
          </a:p>
          <a:p>
            <a:pPr>
              <a:buFont typeface="Wingdings" pitchFamily="2" charset="2"/>
              <a:buChar char=""/>
            </a:pPr>
            <a:r>
              <a:rPr lang="en-US" dirty="0" smtClean="0"/>
              <a:t>Tweak the model inputs so that model output more accurately represents actual </a:t>
            </a:r>
            <a:r>
              <a:rPr lang="en-US" dirty="0" err="1" smtClean="0"/>
              <a:t>underdrain</a:t>
            </a:r>
            <a:r>
              <a:rPr lang="en-US" dirty="0" smtClean="0"/>
              <a:t> discharge (hour-by-hour and storm-by-storm).</a:t>
            </a:r>
          </a:p>
          <a:p>
            <a:pPr>
              <a:buFont typeface="Wingdings" pitchFamily="2" charset="2"/>
              <a:buChar char=""/>
            </a:pPr>
            <a:r>
              <a:rPr lang="en-US" dirty="0" smtClean="0"/>
              <a:t>Then, use those new model inputs to recalculate sizing factors for </a:t>
            </a:r>
            <a:r>
              <a:rPr lang="en-US" dirty="0" err="1" smtClean="0"/>
              <a:t>bioretention</a:t>
            </a:r>
            <a:r>
              <a:rPr lang="en-US" dirty="0" smtClean="0"/>
              <a:t> minimum area (A), surface storage volume (V</a:t>
            </a:r>
            <a:r>
              <a:rPr lang="en-US" baseline="-25000" dirty="0" smtClean="0"/>
              <a:t>1</a:t>
            </a:r>
            <a:r>
              <a:rPr lang="en-US" dirty="0" smtClean="0"/>
              <a:t>) and subsurface storage volume (V</a:t>
            </a:r>
            <a:r>
              <a:rPr lang="en-US" baseline="-25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Validation/Tweaking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2"/>
          <p:cNvSpPr>
            <a:spLocks/>
          </p:cNvSpPr>
          <p:nvPr/>
        </p:nvSpPr>
        <p:spPr bwMode="auto">
          <a:xfrm>
            <a:off x="-7938" y="2971800"/>
            <a:ext cx="9151938" cy="4038600"/>
          </a:xfrm>
          <a:custGeom>
            <a:avLst/>
            <a:gdLst>
              <a:gd name="T0" fmla="*/ 0 w 7467600"/>
              <a:gd name="T1" fmla="*/ 0 h 4038600"/>
              <a:gd name="T2" fmla="*/ 4139305 w 7467600"/>
              <a:gd name="T3" fmla="*/ 76200 h 4038600"/>
              <a:gd name="T4" fmla="*/ 4139305 w 7467600"/>
              <a:gd name="T5" fmla="*/ 1498600 h 4038600"/>
              <a:gd name="T6" fmla="*/ 9136991 w 7467600"/>
              <a:gd name="T7" fmla="*/ 1536700 h 4038600"/>
              <a:gd name="T8" fmla="*/ 9079768 w 7467600"/>
              <a:gd name="T9" fmla="*/ 698500 h 4038600"/>
              <a:gd name="T10" fmla="*/ 9442193 w 7467600"/>
              <a:gd name="T11" fmla="*/ 749300 h 4038600"/>
              <a:gd name="T12" fmla="*/ 9747395 w 7467600"/>
              <a:gd name="T13" fmla="*/ 825500 h 4038600"/>
              <a:gd name="T14" fmla="*/ 10071671 w 7467600"/>
              <a:gd name="T15" fmla="*/ 838200 h 4038600"/>
              <a:gd name="T16" fmla="*/ 10300577 w 7467600"/>
              <a:gd name="T17" fmla="*/ 901700 h 4038600"/>
              <a:gd name="T18" fmla="*/ 10682077 w 7467600"/>
              <a:gd name="T19" fmla="*/ 927100 h 4038600"/>
              <a:gd name="T20" fmla="*/ 10930050 w 7467600"/>
              <a:gd name="T21" fmla="*/ 939800 h 4038600"/>
              <a:gd name="T22" fmla="*/ 11216183 w 7467600"/>
              <a:gd name="T23" fmla="*/ 939800 h 4038600"/>
              <a:gd name="T24" fmla="*/ 11197103 w 7467600"/>
              <a:gd name="T25" fmla="*/ 4038600 h 4038600"/>
              <a:gd name="T26" fmla="*/ 0 w 7467600"/>
              <a:gd name="T27" fmla="*/ 3911600 h 4038600"/>
              <a:gd name="T28" fmla="*/ 0 w 7467600"/>
              <a:gd name="T29" fmla="*/ 0 h 4038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67600"/>
              <a:gd name="T46" fmla="*/ 0 h 4038600"/>
              <a:gd name="T47" fmla="*/ 7467600 w 7467600"/>
              <a:gd name="T48" fmla="*/ 4038600 h 40386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67600" h="4038600">
                <a:moveTo>
                  <a:pt x="0" y="0"/>
                </a:moveTo>
                <a:lnTo>
                  <a:pt x="2755900" y="76200"/>
                </a:lnTo>
                <a:lnTo>
                  <a:pt x="2755900" y="1498600"/>
                </a:lnTo>
                <a:lnTo>
                  <a:pt x="6083300" y="1536700"/>
                </a:lnTo>
                <a:lnTo>
                  <a:pt x="6045200" y="698500"/>
                </a:lnTo>
                <a:lnTo>
                  <a:pt x="6286500" y="749300"/>
                </a:lnTo>
                <a:lnTo>
                  <a:pt x="6489700" y="825500"/>
                </a:lnTo>
                <a:lnTo>
                  <a:pt x="6705600" y="838200"/>
                </a:lnTo>
                <a:lnTo>
                  <a:pt x="6858000" y="901700"/>
                </a:lnTo>
                <a:lnTo>
                  <a:pt x="7112000" y="927100"/>
                </a:lnTo>
                <a:lnTo>
                  <a:pt x="7277100" y="939800"/>
                </a:lnTo>
                <a:lnTo>
                  <a:pt x="7467600" y="939800"/>
                </a:lnTo>
                <a:cubicBezTo>
                  <a:pt x="7463367" y="1972733"/>
                  <a:pt x="7459133" y="3005667"/>
                  <a:pt x="7454900" y="4038600"/>
                </a:cubicBezTo>
                <a:lnTo>
                  <a:pt x="0" y="3911600"/>
                </a:lnTo>
                <a:lnTo>
                  <a:pt x="0" y="0"/>
                </a:lnTo>
                <a:close/>
              </a:path>
            </a:pathLst>
          </a:custGeom>
          <a:solidFill>
            <a:srgbClr val="975E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52800" y="3124200"/>
            <a:ext cx="44196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352800" y="3990975"/>
            <a:ext cx="4419600" cy="609600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352800" y="3533775"/>
            <a:ext cx="4419600" cy="457200"/>
          </a:xfrm>
          <a:prstGeom prst="rect">
            <a:avLst/>
          </a:prstGeom>
          <a:gradFill rotWithShape="0">
            <a:gsLst>
              <a:gs pos="0">
                <a:srgbClr val="D49E6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975E3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16200000" flipH="1">
            <a:off x="7030244" y="3845719"/>
            <a:ext cx="1444625" cy="158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ight Arrow 27"/>
          <p:cNvSpPr>
            <a:spLocks noChangeArrowheads="1"/>
          </p:cNvSpPr>
          <p:nvPr/>
        </p:nvSpPr>
        <p:spPr bwMode="auto">
          <a:xfrm rot="7940418">
            <a:off x="2749550" y="4618038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 rot="10800000">
            <a:off x="2590800" y="40386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-5400000">
            <a:off x="4381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-5400000">
            <a:off x="5143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-5400000">
            <a:off x="5905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-5400000">
            <a:off x="65913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 rot="5400000">
            <a:off x="4665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>
            <a:spLocks noChangeArrowheads="1"/>
          </p:cNvSpPr>
          <p:nvPr/>
        </p:nvSpPr>
        <p:spPr bwMode="auto">
          <a:xfrm rot="5400000">
            <a:off x="5427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>
            <a:spLocks noChangeArrowheads="1"/>
          </p:cNvSpPr>
          <p:nvPr/>
        </p:nvSpPr>
        <p:spPr bwMode="auto">
          <a:xfrm rot="5400000">
            <a:off x="6189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rot="5400000">
            <a:off x="68754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4932363" y="4343400"/>
            <a:ext cx="3733800" cy="0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50" name="Right Arrow 49"/>
          <p:cNvSpPr>
            <a:spLocks noChangeArrowheads="1"/>
          </p:cNvSpPr>
          <p:nvPr/>
        </p:nvSpPr>
        <p:spPr bwMode="auto">
          <a:xfrm rot="-5400000">
            <a:off x="3640138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92" name="Picture 59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2132013"/>
            <a:ext cx="11430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60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61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0" y="2971800"/>
            <a:ext cx="3352800" cy="85725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64" name="Right Arrow 63"/>
          <p:cNvSpPr>
            <a:spLocks noChangeArrowheads="1"/>
          </p:cNvSpPr>
          <p:nvPr/>
        </p:nvSpPr>
        <p:spPr bwMode="auto">
          <a:xfrm rot="5400000">
            <a:off x="33147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 rot="5400000">
            <a:off x="38481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286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/>
              </a:rPr>
              <a:t>We can then input 30+ years of rainfall data and use our validated/tweaked model to predict the percent infiltrated + </a:t>
            </a:r>
            <a:r>
              <a:rPr lang="en-US" sz="2400" b="1" dirty="0" err="1" smtClean="0">
                <a:sym typeface="Wingdings"/>
              </a:rPr>
              <a:t>evapotranspirated</a:t>
            </a:r>
            <a:r>
              <a:rPr lang="en-US" sz="2400" b="1" dirty="0" smtClean="0">
                <a:sym typeface="Wingdings"/>
              </a:rPr>
              <a:t> (annual average).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2"/>
          <p:cNvSpPr>
            <a:spLocks/>
          </p:cNvSpPr>
          <p:nvPr/>
        </p:nvSpPr>
        <p:spPr bwMode="auto">
          <a:xfrm>
            <a:off x="-7938" y="2971800"/>
            <a:ext cx="9151938" cy="4038600"/>
          </a:xfrm>
          <a:custGeom>
            <a:avLst/>
            <a:gdLst>
              <a:gd name="T0" fmla="*/ 0 w 7467600"/>
              <a:gd name="T1" fmla="*/ 0 h 4038600"/>
              <a:gd name="T2" fmla="*/ 4139305 w 7467600"/>
              <a:gd name="T3" fmla="*/ 76200 h 4038600"/>
              <a:gd name="T4" fmla="*/ 4139305 w 7467600"/>
              <a:gd name="T5" fmla="*/ 1498600 h 4038600"/>
              <a:gd name="T6" fmla="*/ 9136991 w 7467600"/>
              <a:gd name="T7" fmla="*/ 1536700 h 4038600"/>
              <a:gd name="T8" fmla="*/ 9079768 w 7467600"/>
              <a:gd name="T9" fmla="*/ 698500 h 4038600"/>
              <a:gd name="T10" fmla="*/ 9442193 w 7467600"/>
              <a:gd name="T11" fmla="*/ 749300 h 4038600"/>
              <a:gd name="T12" fmla="*/ 9747395 w 7467600"/>
              <a:gd name="T13" fmla="*/ 825500 h 4038600"/>
              <a:gd name="T14" fmla="*/ 10071671 w 7467600"/>
              <a:gd name="T15" fmla="*/ 838200 h 4038600"/>
              <a:gd name="T16" fmla="*/ 10300577 w 7467600"/>
              <a:gd name="T17" fmla="*/ 901700 h 4038600"/>
              <a:gd name="T18" fmla="*/ 10682077 w 7467600"/>
              <a:gd name="T19" fmla="*/ 927100 h 4038600"/>
              <a:gd name="T20" fmla="*/ 10930050 w 7467600"/>
              <a:gd name="T21" fmla="*/ 939800 h 4038600"/>
              <a:gd name="T22" fmla="*/ 11216183 w 7467600"/>
              <a:gd name="T23" fmla="*/ 939800 h 4038600"/>
              <a:gd name="T24" fmla="*/ 11197103 w 7467600"/>
              <a:gd name="T25" fmla="*/ 4038600 h 4038600"/>
              <a:gd name="T26" fmla="*/ 0 w 7467600"/>
              <a:gd name="T27" fmla="*/ 3911600 h 4038600"/>
              <a:gd name="T28" fmla="*/ 0 w 7467600"/>
              <a:gd name="T29" fmla="*/ 0 h 4038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67600"/>
              <a:gd name="T46" fmla="*/ 0 h 4038600"/>
              <a:gd name="T47" fmla="*/ 7467600 w 7467600"/>
              <a:gd name="T48" fmla="*/ 4038600 h 40386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67600" h="4038600">
                <a:moveTo>
                  <a:pt x="0" y="0"/>
                </a:moveTo>
                <a:lnTo>
                  <a:pt x="2755900" y="76200"/>
                </a:lnTo>
                <a:lnTo>
                  <a:pt x="2755900" y="1498600"/>
                </a:lnTo>
                <a:lnTo>
                  <a:pt x="6083300" y="1536700"/>
                </a:lnTo>
                <a:lnTo>
                  <a:pt x="6045200" y="698500"/>
                </a:lnTo>
                <a:lnTo>
                  <a:pt x="6286500" y="749300"/>
                </a:lnTo>
                <a:lnTo>
                  <a:pt x="6489700" y="825500"/>
                </a:lnTo>
                <a:lnTo>
                  <a:pt x="6705600" y="838200"/>
                </a:lnTo>
                <a:lnTo>
                  <a:pt x="6858000" y="901700"/>
                </a:lnTo>
                <a:lnTo>
                  <a:pt x="7112000" y="927100"/>
                </a:lnTo>
                <a:lnTo>
                  <a:pt x="7277100" y="939800"/>
                </a:lnTo>
                <a:lnTo>
                  <a:pt x="7467600" y="939800"/>
                </a:lnTo>
                <a:cubicBezTo>
                  <a:pt x="7463367" y="1972733"/>
                  <a:pt x="7459133" y="3005667"/>
                  <a:pt x="7454900" y="4038600"/>
                </a:cubicBezTo>
                <a:lnTo>
                  <a:pt x="0" y="3911600"/>
                </a:lnTo>
                <a:lnTo>
                  <a:pt x="0" y="0"/>
                </a:lnTo>
                <a:close/>
              </a:path>
            </a:pathLst>
          </a:custGeom>
          <a:solidFill>
            <a:srgbClr val="975E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Insight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52800" y="3124200"/>
            <a:ext cx="44196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352800" y="3990975"/>
            <a:ext cx="4419600" cy="609600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352800" y="3533775"/>
            <a:ext cx="4419600" cy="457200"/>
          </a:xfrm>
          <a:prstGeom prst="rect">
            <a:avLst/>
          </a:prstGeom>
          <a:gradFill rotWithShape="0">
            <a:gsLst>
              <a:gs pos="0">
                <a:srgbClr val="D49E6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975E3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16200000" flipH="1">
            <a:off x="7030244" y="3845719"/>
            <a:ext cx="1444625" cy="158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ight Arrow 27"/>
          <p:cNvSpPr>
            <a:spLocks noChangeArrowheads="1"/>
          </p:cNvSpPr>
          <p:nvPr/>
        </p:nvSpPr>
        <p:spPr bwMode="auto">
          <a:xfrm rot="7940418">
            <a:off x="2749550" y="4618038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 rot="10800000">
            <a:off x="2590800" y="40386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-5400000">
            <a:off x="4381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-5400000">
            <a:off x="5143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-5400000">
            <a:off x="5905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-5400000">
            <a:off x="65913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 rot="5400000">
            <a:off x="4665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>
            <a:spLocks noChangeArrowheads="1"/>
          </p:cNvSpPr>
          <p:nvPr/>
        </p:nvSpPr>
        <p:spPr bwMode="auto">
          <a:xfrm rot="5400000">
            <a:off x="5427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>
            <a:spLocks noChangeArrowheads="1"/>
          </p:cNvSpPr>
          <p:nvPr/>
        </p:nvSpPr>
        <p:spPr bwMode="auto">
          <a:xfrm rot="5400000">
            <a:off x="6189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rot="5400000">
            <a:off x="68754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4932363" y="4343400"/>
            <a:ext cx="3733800" cy="0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50" name="Right Arrow 49"/>
          <p:cNvSpPr>
            <a:spLocks noChangeArrowheads="1"/>
          </p:cNvSpPr>
          <p:nvPr/>
        </p:nvSpPr>
        <p:spPr bwMode="auto">
          <a:xfrm rot="-5400000">
            <a:off x="3640138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92" name="Picture 59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2132013"/>
            <a:ext cx="11430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60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61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0" y="2971800"/>
            <a:ext cx="3352800" cy="85725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64" name="Right Arrow 63"/>
          <p:cNvSpPr>
            <a:spLocks noChangeArrowheads="1"/>
          </p:cNvSpPr>
          <p:nvPr/>
        </p:nvSpPr>
        <p:spPr bwMode="auto">
          <a:xfrm rot="5400000">
            <a:off x="33147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 rot="5400000">
            <a:off x="38481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33400" y="5638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Wingdings"/>
              </a:rPr>
              <a:t>Within some of the facilities, </a:t>
            </a:r>
            <a:br>
              <a:rPr lang="en-US" sz="2400" b="1" dirty="0" smtClean="0">
                <a:sym typeface="Wingdings"/>
              </a:rPr>
            </a:br>
            <a:r>
              <a:rPr lang="en-US" sz="2400" b="1" dirty="0" smtClean="0">
                <a:sym typeface="Wingdings"/>
              </a:rPr>
              <a:t>we will also track saturation level.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5715000" y="3048000"/>
            <a:ext cx="228600" cy="1524000"/>
          </a:xfrm>
          <a:prstGeom prst="rect">
            <a:avLst/>
          </a:prstGeom>
          <a:solidFill>
            <a:schemeClr val="bg2">
              <a:alpha val="62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019800" y="3810000"/>
            <a:ext cx="304800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9" idx="1"/>
            <a:endCxn id="29" idx="3"/>
          </p:cNvCxnSpPr>
          <p:nvPr/>
        </p:nvCxnSpPr>
        <p:spPr>
          <a:xfrm>
            <a:off x="5715000" y="3810000"/>
            <a:ext cx="228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 Protection Building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" y="1991360"/>
            <a:ext cx="897931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Sizing per </a:t>
            </a:r>
            <a:r>
              <a:rPr lang="en-US" i="1" dirty="0" smtClean="0"/>
              <a:t>Guidebook</a:t>
            </a:r>
            <a:endParaRPr lang="en-US" i="1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600200"/>
            <a:ext cx="8077200" cy="49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21 </a:t>
            </a:r>
            <a:r>
              <a:rPr lang="en-US" dirty="0" err="1" smtClean="0"/>
              <a:t>Copermittees</a:t>
            </a:r>
            <a:endParaRPr lang="en-US" dirty="0" smtClean="0"/>
          </a:p>
          <a:p>
            <a:pPr eaLnBrk="1" hangingPunct="1"/>
            <a:r>
              <a:rPr lang="en-US" dirty="0" smtClean="0"/>
              <a:t>One million residents</a:t>
            </a:r>
          </a:p>
          <a:p>
            <a:pPr eaLnBrk="1" hangingPunct="1"/>
            <a:r>
              <a:rPr lang="en-US" dirty="0" smtClean="0"/>
              <a:t>Oldest city incorporated 1876; newest incorporated in 1999</a:t>
            </a:r>
          </a:p>
          <a:p>
            <a:pPr eaLnBrk="1" hangingPunct="1"/>
            <a:r>
              <a:rPr lang="en-US" dirty="0" smtClean="0"/>
              <a:t>Annual rainfall from 12" to 30" </a:t>
            </a:r>
          </a:p>
          <a:p>
            <a:pPr eaLnBrk="1" hangingPunct="1"/>
            <a:r>
              <a:rPr lang="en-US" dirty="0" smtClean="0"/>
              <a:t>Mostly clay soils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86200" y="3005138"/>
            <a:ext cx="5257800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Logo_Horiz"/>
          <p:cNvPicPr>
            <a:picLocks noChangeAspect="1" noChangeArrowheads="1"/>
          </p:cNvPicPr>
          <p:nvPr/>
        </p:nvPicPr>
        <p:blipFill>
          <a:blip r:embed="rId4" cstate="screen">
            <a:lum bright="-13000"/>
          </a:blip>
          <a:srcRect/>
          <a:stretch>
            <a:fillRect/>
          </a:stretch>
        </p:blipFill>
        <p:spPr bwMode="auto">
          <a:xfrm>
            <a:off x="762000" y="304800"/>
            <a:ext cx="3771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Construction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600200"/>
            <a:ext cx="5120640" cy="48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P:\CCCWP\IMP Pictures\2011-05-21\IMG_344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352800"/>
            <a:ext cx="4150027" cy="3112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Outlet Design</a:t>
            </a:r>
            <a:endParaRPr lang="en-US" dirty="0"/>
          </a:p>
        </p:txBody>
      </p:sp>
      <p:pic>
        <p:nvPicPr>
          <p:cNvPr id="63490" name="Picture 2" descr="P:\CCCWP\Workshops\2011 Workshop\BioretentionXC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1524000"/>
            <a:ext cx="5638800" cy="5090713"/>
          </a:xfrm>
          <a:prstGeom prst="rect">
            <a:avLst/>
          </a:prstGeom>
          <a:noFill/>
        </p:spPr>
      </p:pic>
      <p:cxnSp>
        <p:nvCxnSpPr>
          <p:cNvPr id="91" name="Straight Connector 90"/>
          <p:cNvCxnSpPr/>
          <p:nvPr/>
        </p:nvCxnSpPr>
        <p:spPr>
          <a:xfrm>
            <a:off x="1733550" y="3568700"/>
            <a:ext cx="1678414" cy="127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1000" y="3200400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Overflow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elevation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\\11Z\Data\Projects\CCCWP\IMP Pictures\Pgh Fire Prot Bg 4-2011\IMG_33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24400" y="25908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Orifice Design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4267200"/>
            <a:ext cx="1676400" cy="19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1752600"/>
            <a:ext cx="4210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05400" y="1752600"/>
            <a:ext cx="3867150" cy="302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screen"/>
          <a:srcRect/>
          <a:stretch>
            <a:fillRect/>
          </a:stretch>
        </p:blipFill>
        <p:spPr>
          <a:xfrm>
            <a:off x="3352800" y="3657600"/>
            <a:ext cx="4343400" cy="29729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838200" y="3352800"/>
            <a:ext cx="1981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343400"/>
            <a:ext cx="55626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5448300" y="3086100"/>
            <a:ext cx="1905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1638300" y="2095500"/>
            <a:ext cx="381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371600" y="236220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219200" y="2209800"/>
            <a:ext cx="304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71600" y="2057400"/>
            <a:ext cx="4572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28600" y="1981200"/>
            <a:ext cx="11430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28800" y="3429000"/>
            <a:ext cx="4572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828800" y="2590800"/>
            <a:ext cx="4572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05000" y="4572000"/>
            <a:ext cx="1595309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Native soil, no compaction.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Rip to loosen.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400800" y="40386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6477000" y="2819400"/>
            <a:ext cx="182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00800" y="2133600"/>
            <a:ext cx="91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438900" y="2095500"/>
            <a:ext cx="76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7200900" y="2095500"/>
            <a:ext cx="76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Arc 47"/>
          <p:cNvSpPr/>
          <p:nvPr/>
        </p:nvSpPr>
        <p:spPr>
          <a:xfrm rot="16200000">
            <a:off x="6667500" y="1638300"/>
            <a:ext cx="457200" cy="838200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c 49"/>
          <p:cNvSpPr/>
          <p:nvPr/>
        </p:nvSpPr>
        <p:spPr>
          <a:xfrm>
            <a:off x="6553200" y="1828800"/>
            <a:ext cx="685800" cy="533400"/>
          </a:xfrm>
          <a:prstGeom prst="arc">
            <a:avLst>
              <a:gd name="adj1" fmla="val 16205280"/>
              <a:gd name="adj2" fmla="val 2138349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3124200" y="3581400"/>
            <a:ext cx="2819400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43600" y="3581400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828800" y="2133600"/>
            <a:ext cx="4572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553200" y="3533774"/>
            <a:ext cx="45719" cy="1095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7315200" y="4038600"/>
            <a:ext cx="990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15200" y="3733800"/>
            <a:ext cx="9906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828800" y="2514600"/>
            <a:ext cx="45720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rc 74"/>
          <p:cNvSpPr/>
          <p:nvPr/>
        </p:nvSpPr>
        <p:spPr>
          <a:xfrm rot="10800000">
            <a:off x="2819400" y="2819400"/>
            <a:ext cx="685800" cy="762000"/>
          </a:xfrm>
          <a:prstGeom prst="arc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2247900" y="2628900"/>
            <a:ext cx="1143000" cy="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905000" y="3733800"/>
            <a:ext cx="1338828" cy="5078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Class 2 perm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(Assume 40% porosity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for calculation of V</a:t>
            </a:r>
            <a:r>
              <a:rPr lang="en-US" sz="9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1296988" y="3886200"/>
            <a:ext cx="913606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4353" y="3655368"/>
            <a:ext cx="922047" cy="5078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Arial" pitchFamily="34" charset="0"/>
                <a:cs typeface="Arial" pitchFamily="34" charset="0"/>
              </a:rPr>
              <a:t>Min. 12“ or as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needed to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achieve V</a:t>
            </a:r>
            <a:r>
              <a:rPr lang="en-US" sz="9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 rot="5400000">
            <a:off x="1333897" y="3009503"/>
            <a:ext cx="838200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1042893" y="2969568"/>
            <a:ext cx="633507" cy="2308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sz="900" dirty="0" smtClean="0">
                <a:latin typeface="Arial" pitchFamily="34" charset="0"/>
                <a:cs typeface="Arial" pitchFamily="34" charset="0"/>
              </a:rPr>
              <a:t>Min. 18“ 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05000" y="2819400"/>
            <a:ext cx="69121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Specified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soil mix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668148" y="2590800"/>
            <a:ext cx="1351652" cy="5078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3" max. mulch if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specified in landscape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plans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4495800" y="2541058"/>
            <a:ext cx="267758" cy="164042"/>
          </a:xfrm>
          <a:custGeom>
            <a:avLst/>
            <a:gdLst>
              <a:gd name="connsiteX0" fmla="*/ 223308 w 267758"/>
              <a:gd name="connsiteY0" fmla="*/ 164042 h 164042"/>
              <a:gd name="connsiteX1" fmla="*/ 7408 w 267758"/>
              <a:gd name="connsiteY1" fmla="*/ 24342 h 164042"/>
              <a:gd name="connsiteX2" fmla="*/ 267758 w 267758"/>
              <a:gd name="connsiteY2" fmla="*/ 17992 h 164042"/>
              <a:gd name="connsiteX3" fmla="*/ 267758 w 267758"/>
              <a:gd name="connsiteY3" fmla="*/ 17992 h 16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758" h="164042">
                <a:moveTo>
                  <a:pt x="223308" y="164042"/>
                </a:moveTo>
                <a:cubicBezTo>
                  <a:pt x="111654" y="106363"/>
                  <a:pt x="0" y="48684"/>
                  <a:pt x="7408" y="24342"/>
                </a:cubicBezTo>
                <a:cubicBezTo>
                  <a:pt x="14816" y="0"/>
                  <a:pt x="267758" y="17992"/>
                  <a:pt x="267758" y="17992"/>
                </a:cubicBezTo>
                <a:lnTo>
                  <a:pt x="267758" y="17992"/>
                </a:ln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>
          <a:xfrm rot="5400000">
            <a:off x="6020197" y="2361803"/>
            <a:ext cx="457200" cy="794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4800600" y="2133600"/>
            <a:ext cx="1332416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Min. 6" or as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needed to achieve V</a:t>
            </a:r>
            <a:r>
              <a:rPr lang="en-US" sz="9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85800" y="1066800"/>
            <a:ext cx="1050288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Curb cut (or curb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inlet if needed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to ensure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runoff capture)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1543050" y="1670050"/>
            <a:ext cx="281517" cy="146050"/>
          </a:xfrm>
          <a:custGeom>
            <a:avLst/>
            <a:gdLst>
              <a:gd name="connsiteX0" fmla="*/ 0 w 281517"/>
              <a:gd name="connsiteY0" fmla="*/ 0 h 146050"/>
              <a:gd name="connsiteX1" fmla="*/ 234950 w 281517"/>
              <a:gd name="connsiteY1" fmla="*/ 12700 h 146050"/>
              <a:gd name="connsiteX2" fmla="*/ 279400 w 281517"/>
              <a:gd name="connsiteY2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517" h="146050">
                <a:moveTo>
                  <a:pt x="0" y="0"/>
                </a:moveTo>
                <a:lnTo>
                  <a:pt x="234950" y="12700"/>
                </a:lnTo>
                <a:cubicBezTo>
                  <a:pt x="281517" y="37042"/>
                  <a:pt x="280458" y="91546"/>
                  <a:pt x="279400" y="146050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2743200" y="1295400"/>
            <a:ext cx="1669047" cy="6463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/>
            </a:r>
            <a:br>
              <a:rPr lang="en-US" sz="900" dirty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4" min. dia. SDR 35 or equiv.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sweep bend and cleanout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min. 2" above overflow level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276601" y="3429000"/>
            <a:ext cx="1828800" cy="5078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/>
            </a:r>
            <a:br>
              <a:rPr lang="en-US" sz="900" dirty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4 " min. dia. SDR 35 or equiv., perforations facing down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15744" y="3350568"/>
            <a:ext cx="1460656" cy="2308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Top of Gravel Layer TGL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2619" y="4188768"/>
            <a:ext cx="1633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Bottom of Gravel Layer BGL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6044" y="2512368"/>
            <a:ext cx="1300356" cy="2308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Top of Soil Layer TSL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324600" y="762000"/>
            <a:ext cx="1295400" cy="10618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u="sng" dirty="0" smtClean="0">
                <a:latin typeface="Arial" pitchFamily="34" charset="0"/>
                <a:cs typeface="Arial" pitchFamily="34" charset="0"/>
              </a:rPr>
              <a:t>Overflow structure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24" min x 36" min.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concrete drop inlet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or manhole with frame and atrium or beehive grate,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¼ “ openings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410200" y="2796570"/>
            <a:ext cx="1143000" cy="7848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</a:rPr>
              <a:t/>
            </a:r>
            <a:br>
              <a:rPr lang="en-US" sz="900" dirty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Schedule 80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(no perforations)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seal penetration with grout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91400" y="2590800"/>
            <a:ext cx="12192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Male threaded pipe end with cap center-drilled to specified orifice dia. (Omit cap for treatment-only facilities.)</a:t>
            </a:r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5943600" y="3655368"/>
            <a:ext cx="457200" cy="1588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V="1">
            <a:off x="6400800" y="3655219"/>
            <a:ext cx="200025" cy="149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943600" y="3655368"/>
            <a:ext cx="386644" cy="2308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24" 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400800" y="3657600"/>
            <a:ext cx="322524" cy="2308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6" 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Freeform 118"/>
          <p:cNvSpPr/>
          <p:nvPr/>
        </p:nvSpPr>
        <p:spPr>
          <a:xfrm>
            <a:off x="6692900" y="3149600"/>
            <a:ext cx="736600" cy="431800"/>
          </a:xfrm>
          <a:custGeom>
            <a:avLst/>
            <a:gdLst>
              <a:gd name="connsiteX0" fmla="*/ 736600 w 736600"/>
              <a:gd name="connsiteY0" fmla="*/ 0 h 431800"/>
              <a:gd name="connsiteX1" fmla="*/ 381000 w 736600"/>
              <a:gd name="connsiteY1" fmla="*/ 76200 h 431800"/>
              <a:gd name="connsiteX2" fmla="*/ 254000 w 736600"/>
              <a:gd name="connsiteY2" fmla="*/ 342900 h 431800"/>
              <a:gd name="connsiteX3" fmla="*/ 0 w 736600"/>
              <a:gd name="connsiteY3" fmla="*/ 43180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431800">
                <a:moveTo>
                  <a:pt x="736600" y="0"/>
                </a:moveTo>
                <a:cubicBezTo>
                  <a:pt x="599016" y="9525"/>
                  <a:pt x="461433" y="19050"/>
                  <a:pt x="381000" y="76200"/>
                </a:cubicBezTo>
                <a:cubicBezTo>
                  <a:pt x="300567" y="133350"/>
                  <a:pt x="317500" y="283633"/>
                  <a:pt x="254000" y="342900"/>
                </a:cubicBezTo>
                <a:cubicBezTo>
                  <a:pt x="190500" y="402167"/>
                  <a:pt x="95250" y="416983"/>
                  <a:pt x="0" y="431800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7467600" y="4114800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To storm drain or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approved discharge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point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505200" y="5334000"/>
            <a:ext cx="5029200" cy="10618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Notes: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 No liner, no filter fabric, no landscape cloth.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 Maintain BGL. TGL, TSL throughout facility area at elevations to be specified in plan.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 Class 2 perm layer may extend below and underneath drop inlet.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 Preferred elevation of perforated pipe </a:t>
            </a:r>
            <a:r>
              <a:rPr lang="en-US" sz="900" dirty="0" err="1" smtClean="0">
                <a:latin typeface="Arial" pitchFamily="34" charset="0"/>
                <a:cs typeface="Arial" pitchFamily="34" charset="0"/>
              </a:rPr>
              <a:t>underdrain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is near top of gravel layer.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 See Appendix B for soil mix specification, planting and irrigation guidance.</a:t>
            </a:r>
          </a:p>
          <a:p>
            <a:pPr>
              <a:buFont typeface="Arial" pitchFamily="34" charset="0"/>
              <a:buChar char="•"/>
            </a:pPr>
            <a:r>
              <a:rPr lang="en-US" sz="900" dirty="0" smtClean="0">
                <a:latin typeface="Arial" pitchFamily="34" charset="0"/>
                <a:cs typeface="Arial" pitchFamily="34" charset="0"/>
              </a:rPr>
              <a:t>  See Chapter 4 for factors and equations used to calculate V</a:t>
            </a:r>
            <a:r>
              <a:rPr lang="en-US" sz="9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, V</a:t>
            </a:r>
            <a:r>
              <a:rPr lang="en-US" sz="900" baseline="-25000" dirty="0" smtClean="0">
                <a:latin typeface="Arial" pitchFamily="34" charset="0"/>
                <a:cs typeface="Arial" pitchFamily="34" charset="0"/>
              </a:rPr>
              <a:t>2 ,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and orifice diameter.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5600" y="2590800"/>
            <a:ext cx="1723549" cy="5078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Install all plantings to maintain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TSL at or below specified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elevation </a:t>
            </a:r>
            <a:endParaRPr lang="en-US" sz="900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7239000" y="4191000"/>
            <a:ext cx="3048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7391400" y="2286000"/>
            <a:ext cx="8382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2781300" y="2007393"/>
            <a:ext cx="76200" cy="457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838325" y="2538413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1833563" y="2493169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914525" y="2500312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864519" y="2497931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1988344" y="2540794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940719" y="2540794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1888331" y="2540794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962150" y="2500312"/>
            <a:ext cx="45719" cy="4571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1905000" y="2133600"/>
            <a:ext cx="819455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Cobbles or 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splash block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1000" y="2057400"/>
            <a:ext cx="685800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Adjacent pavement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3400" y="4572000"/>
            <a:ext cx="1364476" cy="507831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Moisture barrier if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needed to protect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pavement or structures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1585913" y="4421981"/>
            <a:ext cx="256381" cy="340519"/>
          </a:xfrm>
          <a:custGeom>
            <a:avLst/>
            <a:gdLst>
              <a:gd name="connsiteX0" fmla="*/ 0 w 256381"/>
              <a:gd name="connsiteY0" fmla="*/ 340519 h 340519"/>
              <a:gd name="connsiteX1" fmla="*/ 152400 w 256381"/>
              <a:gd name="connsiteY1" fmla="*/ 300038 h 340519"/>
              <a:gd name="connsiteX2" fmla="*/ 240506 w 256381"/>
              <a:gd name="connsiteY2" fmla="*/ 159544 h 340519"/>
              <a:gd name="connsiteX3" fmla="*/ 247650 w 256381"/>
              <a:gd name="connsiteY3" fmla="*/ 0 h 34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81" h="340519">
                <a:moveTo>
                  <a:pt x="0" y="340519"/>
                </a:moveTo>
                <a:cubicBezTo>
                  <a:pt x="56158" y="335359"/>
                  <a:pt x="112316" y="330200"/>
                  <a:pt x="152400" y="300038"/>
                </a:cubicBezTo>
                <a:cubicBezTo>
                  <a:pt x="192484" y="269876"/>
                  <a:pt x="224631" y="209550"/>
                  <a:pt x="240506" y="159544"/>
                </a:cubicBezTo>
                <a:cubicBezTo>
                  <a:pt x="256381" y="109538"/>
                  <a:pt x="252015" y="54769"/>
                  <a:pt x="247650" y="0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886200" y="4038600"/>
            <a:ext cx="228600" cy="228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4191000" y="4038600"/>
            <a:ext cx="228600" cy="228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495800" y="4038600"/>
            <a:ext cx="228600" cy="228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819400" y="533400"/>
            <a:ext cx="3352800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Bioretention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Facility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Cross-section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Not to Scale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343400" y="4495800"/>
            <a:ext cx="2587568" cy="36933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Large diameter closed perforated pipes</a:t>
            </a:r>
            <a:br>
              <a:rPr lang="en-US" sz="900" dirty="0" smtClean="0"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latin typeface="Arial" pitchFamily="34" charset="0"/>
                <a:cs typeface="Arial" pitchFamily="34" charset="0"/>
              </a:rPr>
              <a:t>or arches may augment storage to achieve V</a:t>
            </a:r>
            <a:r>
              <a:rPr lang="en-US" sz="900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Freeform 134"/>
          <p:cNvSpPr/>
          <p:nvPr/>
        </p:nvSpPr>
        <p:spPr>
          <a:xfrm>
            <a:off x="4120662" y="4373880"/>
            <a:ext cx="268458" cy="274320"/>
          </a:xfrm>
          <a:custGeom>
            <a:avLst/>
            <a:gdLst>
              <a:gd name="connsiteX0" fmla="*/ 268458 w 268458"/>
              <a:gd name="connsiteY0" fmla="*/ 274320 h 274320"/>
              <a:gd name="connsiteX1" fmla="*/ 106680 w 268458"/>
              <a:gd name="connsiteY1" fmla="*/ 260252 h 274320"/>
              <a:gd name="connsiteX2" fmla="*/ 15240 w 268458"/>
              <a:gd name="connsiteY2" fmla="*/ 126609 h 274320"/>
              <a:gd name="connsiteX3" fmla="*/ 15240 w 268458"/>
              <a:gd name="connsiteY3" fmla="*/ 0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458" h="274320">
                <a:moveTo>
                  <a:pt x="268458" y="274320"/>
                </a:moveTo>
                <a:lnTo>
                  <a:pt x="106680" y="260252"/>
                </a:lnTo>
                <a:cubicBezTo>
                  <a:pt x="64477" y="235634"/>
                  <a:pt x="30480" y="169984"/>
                  <a:pt x="15240" y="126609"/>
                </a:cubicBezTo>
                <a:cubicBezTo>
                  <a:pt x="0" y="83234"/>
                  <a:pt x="7620" y="41617"/>
                  <a:pt x="15240" y="0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 137"/>
          <p:cNvSpPr/>
          <p:nvPr/>
        </p:nvSpPr>
        <p:spPr>
          <a:xfrm>
            <a:off x="6026944" y="3466704"/>
            <a:ext cx="342900" cy="88502"/>
          </a:xfrm>
          <a:custGeom>
            <a:avLst/>
            <a:gdLst>
              <a:gd name="connsiteX0" fmla="*/ 0 w 342900"/>
              <a:gd name="connsiteY0" fmla="*/ 396 h 88502"/>
              <a:gd name="connsiteX1" fmla="*/ 183356 w 342900"/>
              <a:gd name="connsiteY1" fmla="*/ 14684 h 88502"/>
              <a:gd name="connsiteX2" fmla="*/ 342900 w 342900"/>
              <a:gd name="connsiteY2" fmla="*/ 88502 h 8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88502">
                <a:moveTo>
                  <a:pt x="0" y="396"/>
                </a:moveTo>
                <a:cubicBezTo>
                  <a:pt x="63103" y="198"/>
                  <a:pt x="126206" y="0"/>
                  <a:pt x="183356" y="14684"/>
                </a:cubicBezTo>
                <a:cubicBezTo>
                  <a:pt x="240506" y="29368"/>
                  <a:pt x="291703" y="58935"/>
                  <a:pt x="342900" y="88502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 139"/>
          <p:cNvSpPr/>
          <p:nvPr/>
        </p:nvSpPr>
        <p:spPr>
          <a:xfrm>
            <a:off x="984250" y="2089150"/>
            <a:ext cx="231775" cy="161925"/>
          </a:xfrm>
          <a:custGeom>
            <a:avLst/>
            <a:gdLst>
              <a:gd name="connsiteX0" fmla="*/ 0 w 231775"/>
              <a:gd name="connsiteY0" fmla="*/ 149225 h 161925"/>
              <a:gd name="connsiteX1" fmla="*/ 95250 w 231775"/>
              <a:gd name="connsiteY1" fmla="*/ 149225 h 161925"/>
              <a:gd name="connsiteX2" fmla="*/ 200025 w 231775"/>
              <a:gd name="connsiteY2" fmla="*/ 73025 h 161925"/>
              <a:gd name="connsiteX3" fmla="*/ 231775 w 231775"/>
              <a:gd name="connsiteY3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775" h="161925">
                <a:moveTo>
                  <a:pt x="0" y="149225"/>
                </a:moveTo>
                <a:cubicBezTo>
                  <a:pt x="30956" y="155575"/>
                  <a:pt x="61913" y="161925"/>
                  <a:pt x="95250" y="149225"/>
                </a:cubicBezTo>
                <a:cubicBezTo>
                  <a:pt x="128588" y="136525"/>
                  <a:pt x="177271" y="97896"/>
                  <a:pt x="200025" y="73025"/>
                </a:cubicBezTo>
                <a:cubicBezTo>
                  <a:pt x="222779" y="48154"/>
                  <a:pt x="227277" y="24077"/>
                  <a:pt x="231775" y="0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 rot="16200000" flipH="1">
            <a:off x="6524625" y="2924175"/>
            <a:ext cx="1585912" cy="47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467600" y="152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Walls as needed to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establish constant 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rim elevation around </a:t>
            </a:r>
          </a:p>
          <a:p>
            <a:r>
              <a:rPr lang="en-US" sz="900" dirty="0" smtClean="0">
                <a:latin typeface="Arial" pitchFamily="34" charset="0"/>
                <a:cs typeface="Arial" pitchFamily="34" charset="0"/>
              </a:rPr>
              <a:t>perimeter of facility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Freeform 130"/>
          <p:cNvSpPr/>
          <p:nvPr/>
        </p:nvSpPr>
        <p:spPr>
          <a:xfrm>
            <a:off x="7391400" y="1635125"/>
            <a:ext cx="139700" cy="200025"/>
          </a:xfrm>
          <a:custGeom>
            <a:avLst/>
            <a:gdLst>
              <a:gd name="connsiteX0" fmla="*/ 139700 w 139700"/>
              <a:gd name="connsiteY0" fmla="*/ 28575 h 200025"/>
              <a:gd name="connsiteX1" fmla="*/ 44450 w 139700"/>
              <a:gd name="connsiteY1" fmla="*/ 28575 h 200025"/>
              <a:gd name="connsiteX2" fmla="*/ 0 w 139700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700" h="200025">
                <a:moveTo>
                  <a:pt x="139700" y="28575"/>
                </a:moveTo>
                <a:cubicBezTo>
                  <a:pt x="103716" y="14287"/>
                  <a:pt x="67733" y="0"/>
                  <a:pt x="44450" y="28575"/>
                </a:cubicBezTo>
                <a:cubicBezTo>
                  <a:pt x="21167" y="57150"/>
                  <a:pt x="10583" y="128587"/>
                  <a:pt x="0" y="200025"/>
                </a:cubicBezTo>
              </a:path>
            </a:pathLst>
          </a:cu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pic>
        <p:nvPicPr>
          <p:cNvPr id="8194" name="Picture 2" descr="Hydrological Services TB1L Tipping Bucket Flow Gaug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2514600"/>
            <a:ext cx="38862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1752600"/>
            <a:ext cx="620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Hydro Services TV!LT Tipping Bucket</a:t>
            </a:r>
            <a:endParaRPr lang="en-US" sz="24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724400" y="2514600"/>
            <a:ext cx="3352800" cy="3886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Required 12” clear from orifice to bottom of catch basin</a:t>
            </a:r>
          </a:p>
          <a:p>
            <a:r>
              <a:rPr lang="en-US" dirty="0" smtClean="0"/>
              <a:t>Installed weir and pump system to prevent storm drain backups from flooding instrumentation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Walden Park Commons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524000"/>
            <a:ext cx="816843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Walden Park Commons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752600"/>
            <a:ext cx="790339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57600" y="228599"/>
            <a:ext cx="5257800" cy="630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Outlet Design</a:t>
            </a:r>
            <a:endParaRPr lang="en-US" dirty="0"/>
          </a:p>
        </p:txBody>
      </p:sp>
      <p:pic>
        <p:nvPicPr>
          <p:cNvPr id="9" name="Picture 2" descr="C:\Users\Dan\AppData\Local\Microsoft\Windows\Temporary Internet Files\Content.Outlook\4H6B3NCD\Storm Drain Structure #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1000" y="25146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Magmeter</a:t>
            </a:r>
            <a:r>
              <a:rPr lang="en-US" dirty="0" smtClean="0"/>
              <a:t> Installation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676400"/>
            <a:ext cx="5943600" cy="422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begin monitoring</a:t>
            </a:r>
            <a:endParaRPr lang="en-US" dirty="0"/>
          </a:p>
        </p:txBody>
      </p:sp>
      <p:pic>
        <p:nvPicPr>
          <p:cNvPr id="1026" name="Picture 2" descr="C:\Users\Dan\AppData\Local\Microsoft\Windows\Temporary Internet Files\Content.Outlook\DZD500KK\FPB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16002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Dan\AppData\Local\Microsoft\Windows\Temporary Internet Files\Content.Outlook\DZD500KK\FPB7 (2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 in Contra Costa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396875" indent="-396875">
              <a:buFont typeface="Wingdings" pitchFamily="2" charset="2"/>
              <a:buChar char=""/>
            </a:pPr>
            <a:r>
              <a:rPr lang="en-US" sz="3000" i="1" dirty="0" err="1"/>
              <a:t>Stormwater</a:t>
            </a:r>
            <a:r>
              <a:rPr lang="en-US" sz="3000" i="1" dirty="0"/>
              <a:t> C.3 Guidebook </a:t>
            </a:r>
            <a:r>
              <a:rPr lang="en-US" sz="3000" dirty="0" smtClean="0"/>
              <a:t>published </a:t>
            </a:r>
            <a:r>
              <a:rPr lang="en-US" sz="3000" dirty="0"/>
              <a:t>2005</a:t>
            </a:r>
          </a:p>
          <a:p>
            <a:pPr marL="682625" lvl="2" indent="-277813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600" dirty="0"/>
              <a:t>LID approach to treatment</a:t>
            </a:r>
          </a:p>
          <a:p>
            <a:pPr marL="682625" lvl="2" indent="-277813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600" dirty="0"/>
              <a:t>Well </a:t>
            </a:r>
            <a:r>
              <a:rPr lang="en-US" sz="2600" dirty="0"/>
              <a:t>received and widely implemented</a:t>
            </a:r>
          </a:p>
          <a:p>
            <a:pPr marL="682625" lvl="2" indent="-277813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600" dirty="0"/>
              <a:t>Continuously improved under direction </a:t>
            </a:r>
            <a:br>
              <a:rPr lang="en-US" sz="2600" dirty="0"/>
            </a:br>
            <a:r>
              <a:rPr lang="en-US" sz="2600" dirty="0"/>
              <a:t>of municipal </a:t>
            </a:r>
            <a:r>
              <a:rPr lang="en-US" sz="2600" dirty="0"/>
              <a:t>staff</a:t>
            </a:r>
          </a:p>
          <a:p>
            <a:pPr marL="682625" lvl="2" indent="-277813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600" dirty="0"/>
              <a:t>Fifth Edition published </a:t>
            </a:r>
            <a:r>
              <a:rPr lang="en-US" sz="2600" dirty="0"/>
              <a:t>10/20/2010</a:t>
            </a:r>
            <a:endParaRPr lang="en-US" sz="2600" dirty="0"/>
          </a:p>
          <a:p>
            <a:pPr marL="396875" indent="-396875">
              <a:buFont typeface="Wingdings" pitchFamily="2" charset="2"/>
              <a:buChar char=""/>
            </a:pPr>
            <a:r>
              <a:rPr lang="en-US" sz="3000" dirty="0"/>
              <a:t>Hydrograph Modification Management Plan (HMP) approved 2006</a:t>
            </a:r>
          </a:p>
          <a:p>
            <a:pPr marL="682625" lvl="2" indent="-277813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600" dirty="0"/>
              <a:t>Uses LID to control flow peaks and durations</a:t>
            </a:r>
          </a:p>
          <a:p>
            <a:pPr marL="682625" lvl="2" indent="-277813"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600" dirty="0"/>
              <a:t>Based on computer-modeled performance of </a:t>
            </a:r>
            <a:r>
              <a:rPr lang="en-US" sz="2600" dirty="0" err="1"/>
              <a:t>bioretention</a:t>
            </a:r>
            <a:r>
              <a:rPr lang="en-US" sz="2600" dirty="0"/>
              <a:t> and other </a:t>
            </a:r>
            <a:r>
              <a:rPr lang="en-US" sz="2600" dirty="0" smtClean="0"/>
              <a:t>LID facilities</a:t>
            </a:r>
            <a:endParaRPr lang="en-US" sz="2600" dirty="0"/>
          </a:p>
          <a:p>
            <a:pPr marL="396875" indent="-396875">
              <a:buFont typeface="Wingdings" pitchFamily="2" charset="2"/>
              <a:buChar char=""/>
            </a:pPr>
            <a:r>
              <a:rPr lang="en-US" sz="3000" dirty="0"/>
              <a:t>HMP requires monitoring 5 locations to validate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projects completed </a:t>
            </a:r>
            <a:br>
              <a:rPr lang="en-US" dirty="0" smtClean="0"/>
            </a:br>
            <a:r>
              <a:rPr lang="en-US" dirty="0" smtClean="0"/>
              <a:t>summer 2011.</a:t>
            </a:r>
          </a:p>
          <a:p>
            <a:r>
              <a:rPr lang="en-US" dirty="0" smtClean="0"/>
              <a:t>Instrumentation installed </a:t>
            </a:r>
            <a:br>
              <a:rPr lang="en-US" dirty="0" smtClean="0"/>
            </a:br>
            <a:r>
              <a:rPr lang="en-US" dirty="0" smtClean="0"/>
              <a:t>September 2011.</a:t>
            </a:r>
          </a:p>
          <a:p>
            <a:r>
              <a:rPr lang="en-US" dirty="0" smtClean="0"/>
              <a:t>Data collection during 2011-2012 </a:t>
            </a:r>
            <a:br>
              <a:rPr lang="en-US" dirty="0" smtClean="0"/>
            </a:br>
            <a:r>
              <a:rPr lang="en-US" dirty="0" smtClean="0"/>
              <a:t>and 2012-2013 rainy seasons.</a:t>
            </a:r>
          </a:p>
          <a:p>
            <a:r>
              <a:rPr lang="en-US" dirty="0" smtClean="0"/>
              <a:t>Analysis of initial data during 2012.</a:t>
            </a:r>
          </a:p>
          <a:p>
            <a:r>
              <a:rPr lang="en-US" dirty="0" smtClean="0"/>
              <a:t>Report due to SF Bay Water Board </a:t>
            </a:r>
            <a:br>
              <a:rPr lang="en-US" dirty="0" smtClean="0"/>
            </a:br>
            <a:r>
              <a:rPr lang="en-US" dirty="0" smtClean="0"/>
              <a:t>April 1, 2014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and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Jolan Longway, City of Pittsburg</a:t>
            </a:r>
          </a:p>
          <a:p>
            <a:r>
              <a:rPr lang="en-US" dirty="0"/>
              <a:t>Carlton Thompson, City of Walnut Creek</a:t>
            </a:r>
          </a:p>
          <a:p>
            <a:r>
              <a:rPr lang="en-US" dirty="0" smtClean="0"/>
              <a:t>Scott McQuarrie and Mark Boucher, Contra Costa Flood Control District</a:t>
            </a:r>
          </a:p>
          <a:p>
            <a:r>
              <a:rPr lang="en-US" dirty="0" smtClean="0"/>
              <a:t>www.cccleanwater.org or search for “Contra Costa </a:t>
            </a:r>
            <a:r>
              <a:rPr lang="en-US" dirty="0" err="1" smtClean="0"/>
              <a:t>Stormwater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 and Info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err="1" smtClean="0"/>
              <a:t>Bioretention</a:t>
            </a:r>
            <a:r>
              <a:rPr lang="en-US" dirty="0"/>
              <a:t>:</a:t>
            </a:r>
            <a:endParaRPr lang="en-US" dirty="0" smtClean="0"/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/>
              <a:t>What we don’t know </a:t>
            </a:r>
            <a:endParaRPr lang="en-US" dirty="0" smtClean="0"/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Why </a:t>
            </a:r>
            <a:r>
              <a:rPr lang="en-US" dirty="0"/>
              <a:t>we need to know </a:t>
            </a:r>
            <a:r>
              <a:rPr lang="en-US" dirty="0" smtClean="0"/>
              <a:t>it</a:t>
            </a:r>
            <a:endParaRPr lang="en-US" dirty="0"/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Model of </a:t>
            </a:r>
            <a:r>
              <a:rPr lang="en-US" dirty="0" err="1" smtClean="0"/>
              <a:t>Bioretention</a:t>
            </a:r>
            <a:r>
              <a:rPr lang="en-US" dirty="0" smtClean="0"/>
              <a:t> Performance</a:t>
            </a:r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Rate and duration of </a:t>
            </a:r>
            <a:r>
              <a:rPr lang="en-US" dirty="0" err="1" smtClean="0"/>
              <a:t>underdrain</a:t>
            </a:r>
            <a:r>
              <a:rPr lang="en-US" dirty="0" smtClean="0"/>
              <a:t> discharge</a:t>
            </a:r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Design of Our Experiment </a:t>
            </a:r>
            <a:br>
              <a:rPr lang="en-US" dirty="0" smtClean="0"/>
            </a:br>
            <a:r>
              <a:rPr lang="en-US" dirty="0" smtClean="0"/>
              <a:t>to Validate Model</a:t>
            </a:r>
          </a:p>
          <a:p>
            <a:pPr marL="396875" indent="-396875"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Design and Construction of </a:t>
            </a:r>
            <a:r>
              <a:rPr lang="en-US" dirty="0" err="1" smtClean="0"/>
              <a:t>Bioretention</a:t>
            </a:r>
            <a:r>
              <a:rPr lang="en-US" dirty="0" smtClean="0"/>
              <a:t> Facilities and Monitoring Instrumentation</a:t>
            </a:r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Office </a:t>
            </a:r>
            <a:r>
              <a:rPr lang="en-US" dirty="0"/>
              <a:t>Building</a:t>
            </a:r>
          </a:p>
          <a:p>
            <a:pPr marL="682625" lvl="2" indent="-277813">
              <a:lnSpc>
                <a:spcPct val="9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/>
              <a:t>Residential Townhouse Development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Topics</a:t>
            </a:r>
            <a:endParaRPr lang="en-US" sz="4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32"/>
          <p:cNvSpPr>
            <a:spLocks/>
          </p:cNvSpPr>
          <p:nvPr/>
        </p:nvSpPr>
        <p:spPr bwMode="auto">
          <a:xfrm>
            <a:off x="-7938" y="3048000"/>
            <a:ext cx="9151938" cy="4038600"/>
          </a:xfrm>
          <a:custGeom>
            <a:avLst/>
            <a:gdLst>
              <a:gd name="T0" fmla="*/ 0 w 7467600"/>
              <a:gd name="T1" fmla="*/ 0 h 4038600"/>
              <a:gd name="T2" fmla="*/ 4139305 w 7467600"/>
              <a:gd name="T3" fmla="*/ 76200 h 4038600"/>
              <a:gd name="T4" fmla="*/ 4139305 w 7467600"/>
              <a:gd name="T5" fmla="*/ 1498600 h 4038600"/>
              <a:gd name="T6" fmla="*/ 9136991 w 7467600"/>
              <a:gd name="T7" fmla="*/ 1536700 h 4038600"/>
              <a:gd name="T8" fmla="*/ 9079768 w 7467600"/>
              <a:gd name="T9" fmla="*/ 698500 h 4038600"/>
              <a:gd name="T10" fmla="*/ 9442193 w 7467600"/>
              <a:gd name="T11" fmla="*/ 749300 h 4038600"/>
              <a:gd name="T12" fmla="*/ 9747395 w 7467600"/>
              <a:gd name="T13" fmla="*/ 825500 h 4038600"/>
              <a:gd name="T14" fmla="*/ 10071671 w 7467600"/>
              <a:gd name="T15" fmla="*/ 838200 h 4038600"/>
              <a:gd name="T16" fmla="*/ 10300577 w 7467600"/>
              <a:gd name="T17" fmla="*/ 901700 h 4038600"/>
              <a:gd name="T18" fmla="*/ 10682077 w 7467600"/>
              <a:gd name="T19" fmla="*/ 927100 h 4038600"/>
              <a:gd name="T20" fmla="*/ 10930050 w 7467600"/>
              <a:gd name="T21" fmla="*/ 939800 h 4038600"/>
              <a:gd name="T22" fmla="*/ 11216183 w 7467600"/>
              <a:gd name="T23" fmla="*/ 939800 h 4038600"/>
              <a:gd name="T24" fmla="*/ 11197103 w 7467600"/>
              <a:gd name="T25" fmla="*/ 4038600 h 4038600"/>
              <a:gd name="T26" fmla="*/ 0 w 7467600"/>
              <a:gd name="T27" fmla="*/ 3911600 h 4038600"/>
              <a:gd name="T28" fmla="*/ 0 w 7467600"/>
              <a:gd name="T29" fmla="*/ 0 h 4038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467600"/>
              <a:gd name="T46" fmla="*/ 0 h 4038600"/>
              <a:gd name="T47" fmla="*/ 7467600 w 7467600"/>
              <a:gd name="T48" fmla="*/ 4038600 h 40386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467600" h="4038600">
                <a:moveTo>
                  <a:pt x="0" y="0"/>
                </a:moveTo>
                <a:lnTo>
                  <a:pt x="2755900" y="76200"/>
                </a:lnTo>
                <a:lnTo>
                  <a:pt x="2755900" y="1498600"/>
                </a:lnTo>
                <a:lnTo>
                  <a:pt x="6083300" y="1536700"/>
                </a:lnTo>
                <a:lnTo>
                  <a:pt x="6045200" y="698500"/>
                </a:lnTo>
                <a:lnTo>
                  <a:pt x="6286500" y="749300"/>
                </a:lnTo>
                <a:lnTo>
                  <a:pt x="6489700" y="825500"/>
                </a:lnTo>
                <a:lnTo>
                  <a:pt x="6705600" y="838200"/>
                </a:lnTo>
                <a:lnTo>
                  <a:pt x="6858000" y="901700"/>
                </a:lnTo>
                <a:lnTo>
                  <a:pt x="7112000" y="927100"/>
                </a:lnTo>
                <a:lnTo>
                  <a:pt x="7277100" y="939800"/>
                </a:lnTo>
                <a:lnTo>
                  <a:pt x="7467600" y="939800"/>
                </a:lnTo>
                <a:cubicBezTo>
                  <a:pt x="7463367" y="1972733"/>
                  <a:pt x="7459133" y="3005667"/>
                  <a:pt x="7454900" y="4038600"/>
                </a:cubicBezTo>
                <a:lnTo>
                  <a:pt x="0" y="3911600"/>
                </a:lnTo>
                <a:lnTo>
                  <a:pt x="0" y="0"/>
                </a:lnTo>
                <a:close/>
              </a:path>
            </a:pathLst>
          </a:custGeom>
          <a:solidFill>
            <a:srgbClr val="975E3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Bioretention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52800" y="3124200"/>
            <a:ext cx="44196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3352800" y="3990975"/>
            <a:ext cx="4419600" cy="609600"/>
          </a:xfrm>
          <a:prstGeom prst="rect">
            <a:avLst/>
          </a:prstGeom>
          <a:blipFill dpi="0" rotWithShape="1">
            <a:blip r:embed="rId3" cstate="screen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3352800" y="3533775"/>
            <a:ext cx="4419600" cy="457200"/>
          </a:xfrm>
          <a:prstGeom prst="rect">
            <a:avLst/>
          </a:prstGeom>
          <a:gradFill rotWithShape="0">
            <a:gsLst>
              <a:gs pos="0">
                <a:srgbClr val="D49E6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975E3F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 bwMode="auto">
          <a:xfrm rot="16200000" flipH="1">
            <a:off x="7030244" y="3845719"/>
            <a:ext cx="1444625" cy="1587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Right Arrow 27"/>
          <p:cNvSpPr>
            <a:spLocks noChangeArrowheads="1"/>
          </p:cNvSpPr>
          <p:nvPr/>
        </p:nvSpPr>
        <p:spPr bwMode="auto">
          <a:xfrm rot="7940418">
            <a:off x="2749550" y="4618038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>
            <a:spLocks noChangeArrowheads="1"/>
          </p:cNvSpPr>
          <p:nvPr/>
        </p:nvSpPr>
        <p:spPr bwMode="auto">
          <a:xfrm rot="10800000">
            <a:off x="2590800" y="40386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>
            <a:spLocks noChangeArrowheads="1"/>
          </p:cNvSpPr>
          <p:nvPr/>
        </p:nvSpPr>
        <p:spPr bwMode="auto">
          <a:xfrm rot="-5400000">
            <a:off x="4381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 rot="-5400000">
            <a:off x="5143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>
            <a:spLocks noChangeArrowheads="1"/>
          </p:cNvSpPr>
          <p:nvPr/>
        </p:nvSpPr>
        <p:spPr bwMode="auto">
          <a:xfrm rot="-5400000">
            <a:off x="59055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 rot="-5400000">
            <a:off x="6591300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 rot="5400000">
            <a:off x="4665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>
            <a:spLocks noChangeArrowheads="1"/>
          </p:cNvSpPr>
          <p:nvPr/>
        </p:nvSpPr>
        <p:spPr bwMode="auto">
          <a:xfrm rot="5400000">
            <a:off x="5427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>
            <a:spLocks noChangeArrowheads="1"/>
          </p:cNvSpPr>
          <p:nvPr/>
        </p:nvSpPr>
        <p:spPr bwMode="auto">
          <a:xfrm rot="5400000">
            <a:off x="61896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 rot="5400000">
            <a:off x="6875463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4932363" y="4343400"/>
            <a:ext cx="3733800" cy="0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969476" y="5410200"/>
            <a:ext cx="1510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EDF70"/>
                </a:solidFill>
              </a:rPr>
              <a:t>infiltration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317155" y="838200"/>
            <a:ext cx="24657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EEDF70"/>
                </a:solidFill>
              </a:rPr>
              <a:t>evapotranspiration</a:t>
            </a:r>
            <a:endParaRPr lang="en-US" b="1" dirty="0">
              <a:solidFill>
                <a:srgbClr val="EEDF70"/>
              </a:solidFill>
            </a:endParaRPr>
          </a:p>
        </p:txBody>
      </p:sp>
      <p:sp>
        <p:nvSpPr>
          <p:cNvPr id="50" name="Right Arrow 49"/>
          <p:cNvSpPr>
            <a:spLocks noChangeArrowheads="1"/>
          </p:cNvSpPr>
          <p:nvPr/>
        </p:nvSpPr>
        <p:spPr bwMode="auto">
          <a:xfrm rot="-5400000">
            <a:off x="3640138" y="14859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00200" y="15240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7192" name="Picture 59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05200" y="2132013"/>
            <a:ext cx="11430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3" name="Picture 60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4" name="Picture 61" descr="plant-bi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72200" y="2133600"/>
            <a:ext cx="1143000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0" y="2971800"/>
            <a:ext cx="3352800" cy="85725"/>
          </a:xfrm>
          <a:prstGeom prst="line">
            <a:avLst/>
          </a:prstGeom>
          <a:noFill/>
          <a:ln w="63500" algn="ctr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64" name="Right Arrow 63"/>
          <p:cNvSpPr>
            <a:spLocks noChangeArrowheads="1"/>
          </p:cNvSpPr>
          <p:nvPr/>
        </p:nvSpPr>
        <p:spPr bwMode="auto">
          <a:xfrm rot="5400000">
            <a:off x="33147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" name="Right Arrow 64"/>
          <p:cNvSpPr>
            <a:spLocks noChangeArrowheads="1"/>
          </p:cNvSpPr>
          <p:nvPr/>
        </p:nvSpPr>
        <p:spPr bwMode="auto">
          <a:xfrm rot="5400000">
            <a:off x="3848100" y="4762500"/>
            <a:ext cx="533400" cy="457200"/>
          </a:xfrm>
          <a:prstGeom prst="rightArrow">
            <a:avLst>
              <a:gd name="adj1" fmla="val 50000"/>
              <a:gd name="adj2" fmla="val 49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311275" y="4724400"/>
            <a:ext cx="1763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4DD34"/>
                </a:solidFill>
              </a:rPr>
              <a:t>biotreatment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85800" y="6096000"/>
            <a:ext cx="74206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EEDF70"/>
                </a:solidFill>
              </a:rPr>
              <a:t>What proportion of runoff goes where?</a:t>
            </a:r>
            <a:endParaRPr lang="en-US" sz="2800" b="1" dirty="0">
              <a:solidFill>
                <a:srgbClr val="EEDF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8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6" grpId="0"/>
      <p:bldP spid="47" grpId="0"/>
      <p:bldP spid="50" grpId="0" animBg="1"/>
      <p:bldP spid="64" grpId="0" animBg="1"/>
      <p:bldP spid="65" grpId="0" animBg="1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Hydromod</a:t>
            </a:r>
            <a:r>
              <a:rPr lang="en-US" sz="4000" dirty="0" smtClean="0"/>
              <a:t>: What’s it mean?</a:t>
            </a:r>
            <a:endParaRPr lang="en-US" sz="40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3400" y="1447800"/>
            <a:ext cx="7458756" cy="5105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 err="1" smtClean="0"/>
              <a:t>Bioretention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62200" y="2362200"/>
            <a:ext cx="4267200" cy="3124200"/>
            <a:chOff x="4495800" y="2895600"/>
            <a:chExt cx="5029200" cy="3657600"/>
          </a:xfrm>
        </p:grpSpPr>
        <p:sp>
          <p:nvSpPr>
            <p:cNvPr id="5" name="Parallelogram 4"/>
            <p:cNvSpPr/>
            <p:nvPr/>
          </p:nvSpPr>
          <p:spPr>
            <a:xfrm>
              <a:off x="4495800" y="2895600"/>
              <a:ext cx="5029200" cy="3657600"/>
            </a:xfrm>
            <a:prstGeom prst="parallelogram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P:\CCCWP\Guidebook\Fifth Edition\Drafts\20Sept2010Draft\DesignSheets\BioretentionDimensions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181600" y="3352800"/>
              <a:ext cx="4115923" cy="2651125"/>
            </a:xfrm>
            <a:prstGeom prst="rect">
              <a:avLst/>
            </a:prstGeom>
            <a:noFill/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600" y="1600200"/>
            <a:ext cx="1219200" cy="13000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8" name="Parallelogram 7"/>
          <p:cNvSpPr/>
          <p:nvPr/>
        </p:nvSpPr>
        <p:spPr>
          <a:xfrm>
            <a:off x="304800" y="2971800"/>
            <a:ext cx="1524000" cy="9144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One Acre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81200" y="3200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200" y="28956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inflow</a:t>
            </a:r>
            <a:endParaRPr lang="en-US" b="1" dirty="0"/>
          </a:p>
        </p:txBody>
      </p:sp>
      <p:sp>
        <p:nvSpPr>
          <p:cNvPr id="12" name="Right Arrow 11"/>
          <p:cNvSpPr/>
          <p:nvPr/>
        </p:nvSpPr>
        <p:spPr>
          <a:xfrm>
            <a:off x="5181600" y="4343400"/>
            <a:ext cx="22738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underdrain</a:t>
            </a:r>
            <a:endParaRPr lang="en-US" b="1" dirty="0"/>
          </a:p>
        </p:txBody>
      </p:sp>
      <p:sp>
        <p:nvSpPr>
          <p:cNvPr id="14" name="Right Arrow 13"/>
          <p:cNvSpPr/>
          <p:nvPr/>
        </p:nvSpPr>
        <p:spPr>
          <a:xfrm rot="16200000">
            <a:off x="4477512" y="17708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0" y="1828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evapotranspiration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infiltration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3867912" y="51236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6875" indent="-396875">
              <a:buFont typeface="Wingdings" pitchFamily="2" charset="2"/>
              <a:buChar char=""/>
            </a:pPr>
            <a:r>
              <a:rPr lang="en-US" dirty="0" smtClean="0"/>
              <a:t>A watershed model (HSPF) was adapted to characterize </a:t>
            </a:r>
            <a:r>
              <a:rPr lang="en-US" dirty="0" err="1" smtClean="0"/>
              <a:t>bioretention</a:t>
            </a:r>
            <a:r>
              <a:rPr lang="en-US" dirty="0" smtClean="0"/>
              <a:t> performance.</a:t>
            </a:r>
            <a:endParaRPr lang="en-US" dirty="0"/>
          </a:p>
          <a:p>
            <a:pPr marL="682625" lvl="2" indent="-277813">
              <a:lnSpc>
                <a:spcPct val="11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Stage-storage </a:t>
            </a:r>
            <a:r>
              <a:rPr lang="en-US" dirty="0"/>
              <a:t>discharge relationships for each layer represented within FTABLEs in HSPF.</a:t>
            </a:r>
          </a:p>
          <a:p>
            <a:pPr marL="682625" lvl="2" indent="-277813">
              <a:lnSpc>
                <a:spcPct val="11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dirty="0" smtClean="0"/>
              <a:t>At each time step, moisture content of the </a:t>
            </a:r>
            <a:r>
              <a:rPr lang="en-US" dirty="0" err="1" smtClean="0"/>
              <a:t>bioretention</a:t>
            </a:r>
            <a:r>
              <a:rPr lang="en-US" dirty="0" smtClean="0"/>
              <a:t> soil media, </a:t>
            </a:r>
            <a:r>
              <a:rPr lang="en-US" dirty="0" err="1" smtClean="0"/>
              <a:t>matric</a:t>
            </a:r>
            <a:r>
              <a:rPr lang="en-US" dirty="0" smtClean="0"/>
              <a:t> head within soil pores, and hydraulic conductivity of the soil media are recalculated.</a:t>
            </a:r>
          </a:p>
          <a:p>
            <a:pPr marL="396875" lvl="2" indent="-396875">
              <a:lnSpc>
                <a:spcPct val="110000"/>
              </a:lnSpc>
              <a:spcBef>
                <a:spcPts val="6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buFont typeface="Wingdings" pitchFamily="2" charset="2"/>
              <a:buChar char=""/>
            </a:pPr>
            <a:r>
              <a:rPr lang="en-US" sz="2800" dirty="0" smtClean="0"/>
              <a:t>Watershed </a:t>
            </a:r>
            <a:r>
              <a:rPr lang="en-US" sz="2800" dirty="0"/>
              <a:t>models are typically calibrated using stream gage data. This model is </a:t>
            </a:r>
            <a:r>
              <a:rPr lang="en-US" sz="2800" dirty="0" err="1" smtClean="0"/>
              <a:t>uncalibrated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96875" indent="-396875">
              <a:buFont typeface="Wingdings" pitchFamily="2" charset="2"/>
              <a:buChar char=""/>
            </a:pPr>
            <a:r>
              <a:rPr lang="en-US" dirty="0" smtClean="0"/>
              <a:t>Pan evaporation was used to calculate </a:t>
            </a:r>
            <a:r>
              <a:rPr lang="en-US" dirty="0" err="1" smtClean="0"/>
              <a:t>evapotranspiration</a:t>
            </a:r>
            <a:r>
              <a:rPr lang="en-US" dirty="0" smtClean="0"/>
              <a:t>.</a:t>
            </a:r>
            <a:endParaRPr lang="en-US" dirty="0"/>
          </a:p>
          <a:p>
            <a:pPr marL="396875" indent="-396875">
              <a:buFont typeface="Wingdings" pitchFamily="2" charset="2"/>
              <a:buChar char=""/>
            </a:pPr>
            <a:r>
              <a:rPr lang="en-US" dirty="0" smtClean="0"/>
              <a:t>Single, textbook values were used for hydraulic conductivity of underlying soils.</a:t>
            </a:r>
          </a:p>
          <a:p>
            <a:pPr marL="396875" indent="-396875">
              <a:buFont typeface="Wingdings" pitchFamily="2" charset="2"/>
              <a:buChar char=""/>
            </a:pPr>
            <a:r>
              <a:rPr lang="en-US" dirty="0" smtClean="0"/>
              <a:t>Lateral movement of moisture from the </a:t>
            </a:r>
            <a:r>
              <a:rPr lang="en-US" dirty="0" err="1" smtClean="0"/>
              <a:t>bioretention</a:t>
            </a:r>
            <a:r>
              <a:rPr lang="en-US" dirty="0" smtClean="0"/>
              <a:t> media and gravel layer into the surrounding soil was not accounted for.</a:t>
            </a:r>
          </a:p>
          <a:p>
            <a:pPr marL="396875" indent="-396875">
              <a:buFont typeface="Wingdings" pitchFamily="2" charset="2"/>
              <a:buChar char=""/>
            </a:pPr>
            <a:r>
              <a:rPr lang="en-US" dirty="0" smtClean="0"/>
              <a:t>The effects of head above the underlying soil surface were not accounted for.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the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n's Theme">
      <a:majorFont>
        <a:latin typeface="Arial Black"/>
        <a:ea typeface=""/>
        <a:cs typeface=""/>
      </a:majorFont>
      <a:minorFont>
        <a:latin typeface="Bookman Old Style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5245</TotalTime>
  <Words>1648</Words>
  <Application>Microsoft Office PowerPoint</Application>
  <PresentationFormat>On-screen Show (4:3)</PresentationFormat>
  <Paragraphs>366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Paper</vt:lpstr>
      <vt:lpstr>Custom Design</vt:lpstr>
      <vt:lpstr>Building and Testing  Rain Gardens</vt:lpstr>
      <vt:lpstr>Slide 2</vt:lpstr>
      <vt:lpstr>LID in Contra Costa </vt:lpstr>
      <vt:lpstr>Topics</vt:lpstr>
      <vt:lpstr>Bioretention</vt:lpstr>
      <vt:lpstr>Hydromod: What’s it mean?</vt:lpstr>
      <vt:lpstr>Modeling Bioretention</vt:lpstr>
      <vt:lpstr>About the Model</vt:lpstr>
      <vt:lpstr>Limitations of the model</vt:lpstr>
      <vt:lpstr>Model output: hourly flow</vt:lpstr>
      <vt:lpstr>250,000 hours: Sort by flow</vt:lpstr>
      <vt:lpstr>Plot Results: Compliance</vt:lpstr>
      <vt:lpstr>Sizing Factors </vt:lpstr>
      <vt:lpstr>Now, for a real installation:</vt:lpstr>
      <vt:lpstr>Model Validation/Tweaking</vt:lpstr>
      <vt:lpstr>Bonus</vt:lpstr>
      <vt:lpstr>Insight</vt:lpstr>
      <vt:lpstr>Fire Protection Building</vt:lpstr>
      <vt:lpstr>Sizing per Guidebook</vt:lpstr>
      <vt:lpstr>Design and Construction</vt:lpstr>
      <vt:lpstr>Outlet Design</vt:lpstr>
      <vt:lpstr>Orifice Design</vt:lpstr>
      <vt:lpstr>Slide 23</vt:lpstr>
      <vt:lpstr>Instrumentation</vt:lpstr>
      <vt:lpstr>Walden Park Commons</vt:lpstr>
      <vt:lpstr>Walden Park Commons</vt:lpstr>
      <vt:lpstr>Outlet Design</vt:lpstr>
      <vt:lpstr>Magmeter Installation</vt:lpstr>
      <vt:lpstr>Ready to begin monitoring</vt:lpstr>
      <vt:lpstr>Status and Schedule</vt:lpstr>
      <vt:lpstr>Credits and Info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Cloak</dc:creator>
  <cp:lastModifiedBy>Dan Cloak</cp:lastModifiedBy>
  <cp:revision>173</cp:revision>
  <dcterms:created xsi:type="dcterms:W3CDTF">2010-02-22T23:02:49Z</dcterms:created>
  <dcterms:modified xsi:type="dcterms:W3CDTF">2011-09-27T20:53:51Z</dcterms:modified>
</cp:coreProperties>
</file>